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48"/>
  </p:notesMasterIdLst>
  <p:handoutMasterIdLst>
    <p:handoutMasterId r:id="rId49"/>
  </p:handoutMasterIdLst>
  <p:sldIdLst>
    <p:sldId id="267" r:id="rId2"/>
    <p:sldId id="270" r:id="rId3"/>
    <p:sldId id="313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304" r:id="rId27"/>
    <p:sldId id="307" r:id="rId28"/>
    <p:sldId id="293" r:id="rId29"/>
    <p:sldId id="312" r:id="rId30"/>
    <p:sldId id="294" r:id="rId31"/>
    <p:sldId id="295" r:id="rId32"/>
    <p:sldId id="296" r:id="rId33"/>
    <p:sldId id="309" r:id="rId34"/>
    <p:sldId id="297" r:id="rId35"/>
    <p:sldId id="308" r:id="rId36"/>
    <p:sldId id="298" r:id="rId37"/>
    <p:sldId id="310" r:id="rId38"/>
    <p:sldId id="299" r:id="rId39"/>
    <p:sldId id="300" r:id="rId40"/>
    <p:sldId id="301" r:id="rId41"/>
    <p:sldId id="302" r:id="rId42"/>
    <p:sldId id="303" r:id="rId43"/>
    <p:sldId id="305" r:id="rId44"/>
    <p:sldId id="311" r:id="rId45"/>
    <p:sldId id="306" r:id="rId46"/>
    <p:sldId id="314" r:id="rId47"/>
  </p:sldIdLst>
  <p:sldSz cx="9144000" cy="6858000" type="screen4x3"/>
  <p:notesSz cx="6858000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0BD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77149" autoAdjust="0"/>
  </p:normalViewPr>
  <p:slideViewPr>
    <p:cSldViewPr>
      <p:cViewPr varScale="1">
        <p:scale>
          <a:sx n="98" d="100"/>
          <a:sy n="98" d="100"/>
        </p:scale>
        <p:origin x="17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246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246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28583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76EB8FE-38BD-43FE-AD95-38FBCAC29FE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80091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1105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15153"/>
            <a:ext cx="548640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28583"/>
            <a:ext cx="297180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CB028D1-D01B-48EA-BF1D-81674686460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21125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CF284A-4841-4E3E-B0D5-4D95F6CBADF5}" type="slidenum">
              <a:rPr lang="de-DE" altLang="de-DE"/>
              <a:pPr/>
              <a:t>1</a:t>
            </a:fld>
            <a:endParaRPr lang="de-DE" altLang="de-DE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5867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Gefahrenzetteln und UN- Nummern auf den jeweiligen</a:t>
            </a:r>
            <a:r>
              <a:rPr lang="de-DE" baseline="0" dirty="0" smtClean="0"/>
              <a:t> Versandstücken</a:t>
            </a:r>
          </a:p>
          <a:p>
            <a:r>
              <a:rPr lang="de-DE" baseline="0" dirty="0" smtClean="0"/>
              <a:t>Schriftliche Weisungen im Führerhaus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310116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45300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Gefahrenzettel finden sich an Transporteinheiten und Versandstücken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95137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https://www.brewes.de/gefahrstoffkennzeichen/gefahrzettel/gefahrzettel-explosive-stoffe-der-unterklasse-1.1.html, 04.10.16</a:t>
            </a:r>
          </a:p>
          <a:p>
            <a:r>
              <a:rPr lang="de-DE" dirty="0" err="1" smtClean="0"/>
              <a:t>FwDV</a:t>
            </a:r>
            <a:r>
              <a:rPr lang="de-DE" baseline="0" dirty="0" smtClean="0"/>
              <a:t> 500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77924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Atemluftflaschen,</a:t>
            </a:r>
            <a:r>
              <a:rPr lang="de-DE" baseline="0" dirty="0" smtClean="0"/>
              <a:t> soweit nicht in Fahrzeugen der Feuerwehr transportiert sind mit Gefahrenzettel zu kennzeichnen, durch Halteeinrichtungen so zu lagern, dass ihre Lage nicht wesentlich verändert wird.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61969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41663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Bild 1:</a:t>
            </a:r>
            <a:r>
              <a:rPr lang="de-DE" baseline="0" dirty="0" smtClean="0"/>
              <a:t> Schwefel</a:t>
            </a:r>
          </a:p>
          <a:p>
            <a:r>
              <a:rPr lang="de-DE" baseline="0" dirty="0" smtClean="0"/>
              <a:t>Bild 2: weißer Phosphor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04064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804378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261091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19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70192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181119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587163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4770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293528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Gefahrenzettel schwarz weiß Raute:</a:t>
            </a:r>
            <a:r>
              <a:rPr lang="de-DE" baseline="0" dirty="0" smtClean="0"/>
              <a:t> </a:t>
            </a:r>
            <a:r>
              <a:rPr lang="de-DE" b="1" dirty="0" smtClean="0">
                <a:effectLst/>
              </a:rPr>
              <a:t>Limited </a:t>
            </a:r>
            <a:r>
              <a:rPr lang="de-DE" b="1" dirty="0" err="1" smtClean="0">
                <a:effectLst/>
              </a:rPr>
              <a:t>Quantities</a:t>
            </a:r>
            <a:r>
              <a:rPr lang="de-DE" b="1" dirty="0" smtClean="0">
                <a:effectLst/>
              </a:rPr>
              <a:t> (in begrenzter Menge verpackt-</a:t>
            </a:r>
            <a:r>
              <a:rPr lang="de-DE" b="1" baseline="0" dirty="0" smtClean="0">
                <a:effectLst/>
              </a:rPr>
              <a:t> Freigrenzen) </a:t>
            </a:r>
          </a:p>
          <a:p>
            <a:r>
              <a:rPr lang="de-DE" b="1" baseline="0" dirty="0" smtClean="0">
                <a:effectLst/>
              </a:rPr>
              <a:t>Y für Luftbeförderung</a:t>
            </a:r>
          </a:p>
          <a:p>
            <a:r>
              <a:rPr lang="de-DE" b="0" baseline="0" dirty="0" smtClean="0">
                <a:effectLst/>
              </a:rPr>
              <a:t>Erwärmte Stoffe (</a:t>
            </a:r>
            <a:r>
              <a:rPr lang="de-DE" b="0" baseline="0" dirty="0" err="1" smtClean="0">
                <a:effectLst/>
              </a:rPr>
              <a:t>Bitum</a:t>
            </a:r>
            <a:r>
              <a:rPr lang="de-DE" b="0" baseline="0" dirty="0" smtClean="0">
                <a:effectLst/>
              </a:rPr>
              <a:t> und Teer) hinten und Seite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395577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Bei Ladung explosiver Stoffe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518058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348791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705795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https://www.transpack-krumbach.de/_upload_bilder/_filemanager/image/_artikel_varianten/20224/20258.jpg (Gefahrenzettel umweltgefährdende</a:t>
            </a:r>
            <a:r>
              <a:rPr lang="de-DE" baseline="0" dirty="0" smtClean="0"/>
              <a:t> Stoffe)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666806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28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310897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30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84878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  <p:sp>
        <p:nvSpPr>
          <p:cNvPr id="39939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E5FF02-8A50-4807-8557-0377CD3517D1}" type="slidenum">
              <a:rPr lang="de-DE" smtClean="0"/>
              <a:pPr/>
              <a:t>3</a:t>
            </a:fld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727221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31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642474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Globally</a:t>
            </a:r>
            <a:r>
              <a:rPr lang="de-DE" dirty="0" smtClean="0"/>
              <a:t> </a:t>
            </a:r>
            <a:r>
              <a:rPr lang="de-DE" dirty="0" err="1" smtClean="0"/>
              <a:t>harmonised</a:t>
            </a:r>
            <a:r>
              <a:rPr lang="de-DE" baseline="0" dirty="0" smtClean="0"/>
              <a:t> System</a:t>
            </a:r>
          </a:p>
          <a:p>
            <a:r>
              <a:rPr lang="de-DE" baseline="0" dirty="0" smtClean="0"/>
              <a:t>Kennzeichnung, welche erlaubt gefährliche Chemikalien weltweit vergleichbar zu kennzeichnen.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32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35934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ttp://images.google.de/imgres?imgurl=http%3A%2F%2Fwww.etikettendepot.de%2Fmedia%2Fcatalog%2Fproduct%2Fcache%2F1%2Fsmall_image%2F263x320%2F9df78eab33525d08d6e5fb8d27136e95%2Fg%2Fh%2Fghs-08-krebserzeugend-gefahr.png&amp;imgrefurl=http%3A%2F%2Fwww.etikettendepot.de%2Fgefahrgut-gefahrstoff-etiketten%2Fghs-etiketten%2Fghs-signalwort.html&amp;h=320&amp;w=263&amp;tbnid=KhTc3vvpEw8fLM%3A&amp;docid=RQbflJ-zkuKWwM&amp;ei=snnzV9jOGOXbgAangp_oBA&amp;tbm=isch&amp;iact=rc&amp;uact=3&amp;dur=3790&amp;page=0&amp;start=0&amp;ndsp=54&amp;ved=0ahUKEwjY78md7sDPAhXlLcAKHSfBB00QMwgoKAowCg&amp;bih=1067&amp;biw=1904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34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231423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36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502433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Kennzeichnung Atemluftflaschen?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38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790233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39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307364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40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333300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41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6916221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Gefahrengruppen</a:t>
            </a:r>
            <a:r>
              <a:rPr lang="de-DE" baseline="0" dirty="0" smtClean="0"/>
              <a:t> 1- 3 dann beim zweiten Klick BIO 1-3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42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366877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43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63953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49085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44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191829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45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54379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Stufenkonzept</a:t>
            </a:r>
            <a:r>
              <a:rPr lang="de-DE" baseline="0" dirty="0" smtClean="0"/>
              <a:t> Informationsgewinnung</a:t>
            </a:r>
          </a:p>
          <a:p>
            <a:endParaRPr lang="de-DE" baseline="0" dirty="0" smtClean="0"/>
          </a:p>
          <a:p>
            <a:r>
              <a:rPr lang="de-DE" baseline="0" dirty="0" smtClean="0"/>
              <a:t>Stufe 1, Kennzeichnungen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89597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16795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86853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Orangefarbene</a:t>
            </a:r>
            <a:r>
              <a:rPr lang="de-DE" baseline="0" dirty="0" smtClean="0"/>
              <a:t> Warntafel erforderlich: </a:t>
            </a:r>
          </a:p>
          <a:p>
            <a:endParaRPr lang="de-DE" baseline="0" dirty="0" smtClean="0"/>
          </a:p>
          <a:p>
            <a:pPr marL="171450" indent="-171450">
              <a:buFontTx/>
              <a:buChar char="-"/>
            </a:pPr>
            <a:r>
              <a:rPr lang="de-DE" baseline="0" dirty="0" smtClean="0"/>
              <a:t>Ab einer bestimmten Menge (Richtet sich nach Art des Stoffes und Zustand</a:t>
            </a:r>
          </a:p>
          <a:p>
            <a:pPr marL="171450" indent="-171450">
              <a:buFontTx/>
              <a:buChar char="-"/>
            </a:pPr>
            <a:r>
              <a:rPr lang="de-DE" baseline="0" dirty="0" smtClean="0"/>
              <a:t>Bei radioaktiven Stoffen – immer! (Warum? Weil unabhängig von der Menge)</a:t>
            </a:r>
          </a:p>
          <a:p>
            <a:pPr marL="171450" indent="-171450">
              <a:buFontTx/>
              <a:buChar char="-"/>
            </a:pPr>
            <a:r>
              <a:rPr lang="de-DE" baseline="0" dirty="0" smtClean="0"/>
              <a:t>Bei ungereinigten Tanks</a:t>
            </a:r>
          </a:p>
          <a:p>
            <a:pPr marL="171450" indent="-171450">
              <a:buFontTx/>
              <a:buChar char="-"/>
            </a:pPr>
            <a:endParaRPr lang="de-DE" baseline="0" dirty="0" smtClean="0"/>
          </a:p>
          <a:p>
            <a:pPr marL="171450" indent="-171450">
              <a:buFontTx/>
              <a:buChar char="-"/>
            </a:pPr>
            <a:r>
              <a:rPr lang="de-DE" baseline="0" dirty="0" smtClean="0"/>
              <a:t>Gefahrennummer: Gefahren und Eigenschaften</a:t>
            </a:r>
          </a:p>
          <a:p>
            <a:pPr marL="171450" indent="-171450">
              <a:buFontTx/>
              <a:buChar char="-"/>
            </a:pPr>
            <a:endParaRPr lang="de-DE" baseline="0" dirty="0" smtClean="0"/>
          </a:p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53457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An der Tafel: 268/ 1017 Chlor (giftiges,</a:t>
            </a:r>
            <a:r>
              <a:rPr lang="de-DE" baseline="0" dirty="0" smtClean="0"/>
              <a:t> ätzendes Gas)</a:t>
            </a:r>
            <a:endParaRPr lang="de-DE" dirty="0" smtClean="0"/>
          </a:p>
          <a:p>
            <a:r>
              <a:rPr lang="de-DE" baseline="0" dirty="0" smtClean="0"/>
              <a:t>                      X423/ 1428 Natrium (Berührung mit Wasser verboten, entzündbarer fester Stoff, Gefahr der Entweichung von Gas, Gefahr der Entzündbarkeit</a:t>
            </a:r>
          </a:p>
          <a:p>
            <a:r>
              <a:rPr lang="de-DE" baseline="0" dirty="0" smtClean="0"/>
              <a:t>                      22/	(besondere Gefahrennummer, </a:t>
            </a:r>
            <a:r>
              <a:rPr lang="de-DE" baseline="0" dirty="0" err="1" smtClean="0"/>
              <a:t>tiefkalt</a:t>
            </a:r>
            <a:r>
              <a:rPr lang="de-DE" baseline="0" dirty="0" smtClean="0"/>
              <a:t> verflüssigtes Gas)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028D1-D01B-48EA-BF1D-816746864601}" type="slidenum">
              <a:rPr lang="de-DE" altLang="de-DE" smtClean="0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38171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295400"/>
          </a:xfrm>
        </p:spPr>
        <p:txBody>
          <a:bodyPr wrap="square"/>
          <a:lstStyle>
            <a:lvl1pPr algn="ctr">
              <a:defRPr sz="3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968750"/>
            <a:ext cx="8642350" cy="911225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/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D93AE3A-00C9-4D17-8CED-69983E7354B3}" type="slidenum">
              <a:rPr lang="de-DE" altLang="de-DE"/>
              <a:pPr/>
              <a:t>‹Nr.›</a:t>
            </a:fld>
            <a:endParaRPr lang="de-DE" altLang="de-DE"/>
          </a:p>
        </p:txBody>
      </p:sp>
      <p:sp>
        <p:nvSpPr>
          <p:cNvPr id="118797" name="Text Box 13"/>
          <p:cNvSpPr txBox="1">
            <a:spLocks noChangeArrowheads="1"/>
          </p:cNvSpPr>
          <p:nvPr/>
        </p:nvSpPr>
        <p:spPr bwMode="auto">
          <a:xfrm>
            <a:off x="7524750" y="115888"/>
            <a:ext cx="16192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1200" b="1" dirty="0" smtClean="0"/>
              <a:t>FB II.3 Technik</a:t>
            </a:r>
            <a:endParaRPr lang="de-DE" altLang="de-DE" sz="1200" b="1" dirty="0"/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1619250" y="254000"/>
            <a:ext cx="20526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4400" b="1">
                <a:solidFill>
                  <a:srgbClr val="DDDDDD"/>
                </a:solidFill>
                <a:latin typeface="Arial Black" panose="020B0A04020102020204" pitchFamily="34" charset="0"/>
              </a:rPr>
              <a:t>NABK</a:t>
            </a:r>
          </a:p>
        </p:txBody>
      </p:sp>
      <p:pic>
        <p:nvPicPr>
          <p:cNvPr id="118799" name="Picture 15" descr="Wappen_farb_18m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139700"/>
            <a:ext cx="481012" cy="55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790575" y="187325"/>
            <a:ext cx="2917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200" b="1"/>
              <a:t>Niedersächsische Akademie</a:t>
            </a:r>
            <a:br>
              <a:rPr lang="de-DE" altLang="de-DE" sz="1200" b="1"/>
            </a:br>
            <a:r>
              <a:rPr lang="de-DE" altLang="de-DE" sz="1200" b="1"/>
              <a:t>für Brand- und Katastrophenschutz</a:t>
            </a:r>
          </a:p>
        </p:txBody>
      </p:sp>
      <p:sp>
        <p:nvSpPr>
          <p:cNvPr id="118801" name="AutoShape 17"/>
          <p:cNvSpPr>
            <a:spLocks noChangeArrowheads="1"/>
          </p:cNvSpPr>
          <p:nvPr/>
        </p:nvSpPr>
        <p:spPr bwMode="auto">
          <a:xfrm>
            <a:off x="0" y="836613"/>
            <a:ext cx="9144000" cy="468312"/>
          </a:xfrm>
          <a:prstGeom prst="roundRect">
            <a:avLst>
              <a:gd name="adj" fmla="val 241"/>
            </a:avLst>
          </a:prstGeom>
          <a:gradFill rotWithShape="1">
            <a:gsLst>
              <a:gs pos="0">
                <a:srgbClr val="E0003C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E4A39-0C28-475B-A7DD-6D950888CC6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12444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29413" y="908050"/>
            <a:ext cx="2159000" cy="522128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908050"/>
            <a:ext cx="6326188" cy="522128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F94CB-A4D8-471E-96C1-F2A32638D69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8264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47670-7653-49CA-A34D-49B02AA0B99B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09586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F2360-A7F3-4E25-9EA9-39C36C29E56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2331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449388"/>
            <a:ext cx="4241800" cy="46799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5025" y="1449388"/>
            <a:ext cx="4243388" cy="46799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628B8-5946-44D6-9CC0-A839ED20333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95119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997E5-FB74-4E95-B1BE-A593E3EB199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6171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A61B5-F454-4F80-B9D4-C1E5F957742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2572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DCF2B-9568-4AB6-8D2C-35EFDB8523E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51378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E907C-1628-44E4-9A9F-E008F86BE13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7764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1CEBF-97F3-424E-AF5C-E08C2D544BF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67264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0" name="Text Box 20"/>
          <p:cNvSpPr txBox="1">
            <a:spLocks noChangeArrowheads="1"/>
          </p:cNvSpPr>
          <p:nvPr/>
        </p:nvSpPr>
        <p:spPr bwMode="auto">
          <a:xfrm>
            <a:off x="1619250" y="254000"/>
            <a:ext cx="20526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4400" b="1">
                <a:solidFill>
                  <a:srgbClr val="DDDDDD"/>
                </a:solidFill>
                <a:latin typeface="Arial Black" panose="020B0A04020102020204" pitchFamily="34" charset="0"/>
              </a:rPr>
              <a:t>NABK</a:t>
            </a:r>
          </a:p>
        </p:txBody>
      </p:sp>
      <p:sp>
        <p:nvSpPr>
          <p:cNvPr id="117762" name="AutoShape 2"/>
          <p:cNvSpPr>
            <a:spLocks noChangeArrowheads="1"/>
          </p:cNvSpPr>
          <p:nvPr/>
        </p:nvSpPr>
        <p:spPr bwMode="auto">
          <a:xfrm>
            <a:off x="0" y="836613"/>
            <a:ext cx="9144000" cy="468312"/>
          </a:xfrm>
          <a:prstGeom prst="roundRect">
            <a:avLst>
              <a:gd name="adj" fmla="val 241"/>
            </a:avLst>
          </a:prstGeom>
          <a:gradFill rotWithShape="1">
            <a:gsLst>
              <a:gs pos="0">
                <a:srgbClr val="E0003C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449388"/>
            <a:ext cx="8637588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908050"/>
            <a:ext cx="86375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0825" y="62372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 altLang="de-DE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3728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de-DE" altLang="de-DE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88175" y="62372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3B70C6-AB08-4446-8E01-BAFBFE65F581}" type="slidenum">
              <a:rPr lang="de-DE" altLang="de-DE"/>
              <a:pPr/>
              <a:t>‹Nr.›</a:t>
            </a:fld>
            <a:endParaRPr lang="de-DE" altLang="de-DE"/>
          </a:p>
        </p:txBody>
      </p:sp>
      <p:pic>
        <p:nvPicPr>
          <p:cNvPr id="117768" name="Picture 8" descr="Wappen_farb_18mm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139700"/>
            <a:ext cx="481012" cy="55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790575" y="187325"/>
            <a:ext cx="2917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200" b="1"/>
              <a:t>Niedersächsische Akademie</a:t>
            </a:r>
            <a:br>
              <a:rPr lang="de-DE" altLang="de-DE" sz="1200" b="1"/>
            </a:br>
            <a:r>
              <a:rPr lang="de-DE" altLang="de-DE" sz="1200" b="1"/>
              <a:t>für Brand- und Katastrophenschutz</a:t>
            </a:r>
          </a:p>
        </p:txBody>
      </p:sp>
      <p:sp>
        <p:nvSpPr>
          <p:cNvPr id="117775" name="Text Box 15"/>
          <p:cNvSpPr txBox="1">
            <a:spLocks noChangeArrowheads="1"/>
          </p:cNvSpPr>
          <p:nvPr/>
        </p:nvSpPr>
        <p:spPr bwMode="auto">
          <a:xfrm>
            <a:off x="7524750" y="115888"/>
            <a:ext cx="16192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1200" b="1" dirty="0" smtClean="0"/>
              <a:t>FB II.3 Technik</a:t>
            </a:r>
            <a:endParaRPr lang="de-DE" altLang="de-DE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u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m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vz.de/rubriken/landverkehr/single-view/nachricht/polizeikontrolle-75-prozent-der-lkw-beanstandet.htm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emf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e.wikipedia.org/wiki/Gefahrgut" TargetMode="Externa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hyperlink" Target="http://www.rki.de/SharedDocs/Bilder/Infekt/Biosicherheit/Biobottlekl.jpg?__blob=poster&amp;v=1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e.wikipedia.org/wiki/Gefahrgut" TargetMode="Externa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wmf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image" Target="../media/image59.emf"/><Relationship Id="rId7" Type="http://schemas.openxmlformats.org/officeDocument/2006/relationships/image" Target="../media/image6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lgemeine-zeitung.de/fm/819/thumbnails/1407153307_Tanker.jpg.22557428.jpg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g.fotocommunity.com/industrieanlagen-schwechat-d16dd057-8a7e-4e52-a48c-c276cc1a24ff.jpg?width=100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hyperlink" Target="Gefahrensymbole_IVSS_WMV_Internet.wm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-wieland.com/media/cms_page_media/369/Methanol_neu.png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-wieland.com/media/cms_page_media/369/Methanol_neu.png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rbimpulse.de/Farbige-Sicherheit.348.0.html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arlroth.com/de/de/Laborbedarf/Arbeitsschutz,-Sicherheit/Gefahrenkennzeichnung/Gebotszeichen-nach-ISO-7010/p/0000000c000268ae00020023_de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2335"/>
            <a:ext cx="7010400" cy="394335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066800" y="5661248"/>
            <a:ext cx="588146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 smtClean="0">
                <a:hlinkClick r:id="rId4"/>
              </a:rPr>
              <a:t>http://www.dvz.de/rubriken/landverkehr/single-view/nachricht/polizeikontrolle-75-prozent-der-lkw-beanstandet.html</a:t>
            </a:r>
            <a:r>
              <a:rPr lang="de-DE" sz="600" dirty="0" smtClean="0"/>
              <a:t>, 04.10.16</a:t>
            </a:r>
            <a:endParaRPr lang="de-DE" sz="6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93AE3A-00C9-4D17-8CED-69983E7354B3}" type="slidenum">
              <a:rPr lang="de-DE" altLang="de-DE" smtClean="0"/>
              <a:pPr/>
              <a:t>1</a:t>
            </a:fld>
            <a:endParaRPr lang="de-DE" altLang="de-DE"/>
          </a:p>
        </p:txBody>
      </p:sp>
      <p:sp>
        <p:nvSpPr>
          <p:cNvPr id="8" name="Titel 3"/>
          <p:cNvSpPr txBox="1">
            <a:spLocks/>
          </p:cNvSpPr>
          <p:nvPr/>
        </p:nvSpPr>
        <p:spPr bwMode="auto">
          <a:xfrm>
            <a:off x="250825" y="908050"/>
            <a:ext cx="86375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de-DE" sz="1800" b="1" dirty="0" smtClean="0">
                <a:solidFill>
                  <a:schemeClr val="bg1"/>
                </a:solidFill>
              </a:rPr>
              <a:t>Kennzeichnung ABC</a:t>
            </a:r>
            <a:endParaRPr lang="de-DE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smtClean="0"/>
              <a:t>Was transportiert dieser LKW?</a:t>
            </a:r>
          </a:p>
          <a:p>
            <a:pPr marL="0" indent="0">
              <a:buNone/>
            </a:pPr>
            <a:r>
              <a:rPr lang="de-DE" b="1" dirty="0" smtClean="0"/>
              <a:t>Stückgut!</a:t>
            </a:r>
            <a:endParaRPr lang="de-DE" b="1" dirty="0"/>
          </a:p>
        </p:txBody>
      </p:sp>
      <p:pic>
        <p:nvPicPr>
          <p:cNvPr id="4" name="Picture 3" descr="vb16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2526"/>
            <a:ext cx="7996238" cy="370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erade Verbindung mit Pfeil 5"/>
          <p:cNvCxnSpPr/>
          <p:nvPr/>
        </p:nvCxnSpPr>
        <p:spPr bwMode="auto">
          <a:xfrm>
            <a:off x="683568" y="2422526"/>
            <a:ext cx="936104" cy="2086594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10</a:t>
            </a:fld>
            <a:endParaRPr lang="de-DE" altLang="de-DE"/>
          </a:p>
        </p:txBody>
      </p:sp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3673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99792" y="1448631"/>
            <a:ext cx="8637588" cy="323850"/>
          </a:xfrm>
        </p:spPr>
        <p:txBody>
          <a:bodyPr/>
          <a:lstStyle/>
          <a:p>
            <a:r>
              <a:rPr lang="de-DE" sz="2400" dirty="0" smtClean="0">
                <a:solidFill>
                  <a:schemeClr val="tx1"/>
                </a:solidFill>
              </a:rPr>
              <a:t>Mehrkammertankfahrzeug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564904"/>
            <a:ext cx="6510136" cy="2312268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 bwMode="auto">
          <a:xfrm>
            <a:off x="2627784" y="4581128"/>
            <a:ext cx="482453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600" b="1" dirty="0" smtClean="0"/>
              <a:t>FKS CSSP CSP, 2014, Handbuch für ABC- Einsätze, 2.044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11</a:t>
            </a:fld>
            <a:endParaRPr lang="de-DE" altLang="de-DE"/>
          </a:p>
        </p:txBody>
      </p:sp>
      <p:sp>
        <p:nvSpPr>
          <p:cNvPr id="7" name="Titel 3"/>
          <p:cNvSpPr txBox="1">
            <a:spLocks/>
          </p:cNvSpPr>
          <p:nvPr/>
        </p:nvSpPr>
        <p:spPr bwMode="auto">
          <a:xfrm>
            <a:off x="250825" y="908050"/>
            <a:ext cx="86375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sz="1800" smtClean="0"/>
              <a:t>Kennzeichnung ABC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67386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619" y="1884363"/>
            <a:ext cx="3810000" cy="3810000"/>
          </a:xfr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12</a:t>
            </a:fld>
            <a:endParaRPr lang="de-DE" altLang="de-DE"/>
          </a:p>
        </p:txBody>
      </p:sp>
      <p:sp>
        <p:nvSpPr>
          <p:cNvPr id="6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471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73" y="2365509"/>
            <a:ext cx="1165500" cy="11664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2463785"/>
            <a:ext cx="1165500" cy="11664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2463785"/>
            <a:ext cx="1165500" cy="11664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4048" y="4278870"/>
            <a:ext cx="1165500" cy="1166400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919" y="2379865"/>
            <a:ext cx="2020421" cy="133424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0" y="4167080"/>
            <a:ext cx="2287895" cy="1510874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451" y="4167080"/>
            <a:ext cx="2197355" cy="1451083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 bwMode="auto">
          <a:xfrm>
            <a:off x="1619672" y="1484784"/>
            <a:ext cx="55513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1 </a:t>
            </a:r>
            <a:r>
              <a:rPr lang="de-DE" b="1" i="1" dirty="0" smtClean="0"/>
              <a:t>Explosive Stoffe</a:t>
            </a:r>
          </a:p>
        </p:txBody>
      </p:sp>
      <p:sp>
        <p:nvSpPr>
          <p:cNvPr id="2" name="Textfeld 1"/>
          <p:cNvSpPr txBox="1"/>
          <p:nvPr/>
        </p:nvSpPr>
        <p:spPr bwMode="auto">
          <a:xfrm>
            <a:off x="2060012" y="3686077"/>
            <a:ext cx="2088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massenexplosionsfähig</a:t>
            </a:r>
          </a:p>
        </p:txBody>
      </p:sp>
      <p:sp>
        <p:nvSpPr>
          <p:cNvPr id="17" name="Textfeld 16"/>
          <p:cNvSpPr txBox="1"/>
          <p:nvPr/>
        </p:nvSpPr>
        <p:spPr bwMode="auto">
          <a:xfrm>
            <a:off x="218363" y="5635970"/>
            <a:ext cx="20882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nicht massenexplosionsfähig (Gefahr vor Splitter etc.)</a:t>
            </a:r>
          </a:p>
        </p:txBody>
      </p:sp>
      <p:sp>
        <p:nvSpPr>
          <p:cNvPr id="18" name="Textfeld 17"/>
          <p:cNvSpPr txBox="1"/>
          <p:nvPr/>
        </p:nvSpPr>
        <p:spPr bwMode="auto">
          <a:xfrm>
            <a:off x="5544108" y="3774736"/>
            <a:ext cx="2088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geringe Explosionsgefahr</a:t>
            </a:r>
          </a:p>
        </p:txBody>
      </p:sp>
      <p:sp>
        <p:nvSpPr>
          <p:cNvPr id="19" name="Textfeld 18"/>
          <p:cNvSpPr txBox="1"/>
          <p:nvPr/>
        </p:nvSpPr>
        <p:spPr bwMode="auto">
          <a:xfrm>
            <a:off x="2311136" y="5788370"/>
            <a:ext cx="20882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nicht massenexplosionsfähig (Gefahr vor Feuer und große Hitze)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13</a:t>
            </a:fld>
            <a:endParaRPr lang="de-DE" altLang="de-DE"/>
          </a:p>
        </p:txBody>
      </p:sp>
      <p:sp>
        <p:nvSpPr>
          <p:cNvPr id="20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18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1619672" y="1484784"/>
            <a:ext cx="55513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2 </a:t>
            </a:r>
            <a:r>
              <a:rPr lang="de-DE" b="1" i="1" dirty="0" smtClean="0"/>
              <a:t>Gase</a:t>
            </a: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971600" y="1946387"/>
            <a:ext cx="4100513" cy="4248150"/>
            <a:chOff x="249" y="799"/>
            <a:chExt cx="2583" cy="2676"/>
          </a:xfrm>
        </p:grpSpPr>
        <p:pic>
          <p:nvPicPr>
            <p:cNvPr id="7" name="Picture 3" descr="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799"/>
              <a:ext cx="778" cy="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2659"/>
              <a:ext cx="778" cy="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706"/>
              <a:ext cx="779" cy="8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156" y="1117"/>
              <a:ext cx="14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 altLang="de-DE"/>
                <a:t>2.1 brennbaren Gase</a:t>
              </a: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1156" y="2024"/>
              <a:ext cx="167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 altLang="de-DE"/>
                <a:t>2.2 nicht brennbare und </a:t>
              </a:r>
            </a:p>
            <a:p>
              <a:r>
                <a:rPr lang="de-DE" altLang="de-DE"/>
                <a:t>      nicht giftige Gase</a:t>
              </a: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1156" y="2931"/>
              <a:ext cx="112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 altLang="de-DE"/>
                <a:t>2.3 giftige Gase</a:t>
              </a:r>
            </a:p>
          </p:txBody>
        </p:sp>
      </p:grpSp>
      <p:pic>
        <p:nvPicPr>
          <p:cNvPr id="13" name="Picture 11" descr="gasflaschenbatteri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981012"/>
            <a:ext cx="2723770" cy="210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14</a:t>
            </a:fld>
            <a:endParaRPr lang="de-DE" altLang="de-DE"/>
          </a:p>
        </p:txBody>
      </p:sp>
      <p:sp>
        <p:nvSpPr>
          <p:cNvPr id="14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57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683568" y="1484784"/>
            <a:ext cx="7416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3 </a:t>
            </a:r>
            <a:r>
              <a:rPr lang="de-DE" b="1" i="1" dirty="0" smtClean="0"/>
              <a:t>entzündbare flüssige Stoffe</a:t>
            </a:r>
          </a:p>
        </p:txBody>
      </p:sp>
      <p:pic>
        <p:nvPicPr>
          <p:cNvPr id="5" name="Picture 3" descr="3a_R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0928"/>
            <a:ext cx="2447925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36912"/>
            <a:ext cx="3803915" cy="285293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 bwMode="auto">
          <a:xfrm>
            <a:off x="3779912" y="5489848"/>
            <a:ext cx="367240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>
                <a:hlinkClick r:id="rId5"/>
              </a:rPr>
              <a:t>https://de.wikipedia.org/wiki/Gefahrgut</a:t>
            </a:r>
            <a:r>
              <a:rPr lang="de-DE" sz="700" dirty="0" smtClean="0"/>
              <a:t>, 04.10.16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15</a:t>
            </a:fld>
            <a:endParaRPr lang="de-DE" altLang="de-DE"/>
          </a:p>
        </p:txBody>
      </p:sp>
      <p:sp>
        <p:nvSpPr>
          <p:cNvPr id="10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145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683568" y="1484784"/>
            <a:ext cx="7416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4 </a:t>
            </a:r>
            <a:r>
              <a:rPr lang="de-DE" b="1" i="1" dirty="0" smtClean="0"/>
              <a:t>entzündbare feste Stoffe</a:t>
            </a:r>
          </a:p>
        </p:txBody>
      </p:sp>
      <p:pic>
        <p:nvPicPr>
          <p:cNvPr id="6" name="Picture 6" descr="Klasse 4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64" y="2380453"/>
            <a:ext cx="1296988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Klasse 4_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33" y="4716651"/>
            <a:ext cx="14414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Schwefe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174" y="2212980"/>
            <a:ext cx="2286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893334" y="2212980"/>
            <a:ext cx="439348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81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altLang="de-DE" dirty="0"/>
              <a:t>Entzündbare feste Stoffe, selbstzersetzende Stoffe und desensibilisierte explosive feste </a:t>
            </a:r>
            <a:r>
              <a:rPr lang="de-DE" altLang="de-DE" dirty="0" smtClean="0"/>
              <a:t>Stoffe (Klasse 4.1)</a:t>
            </a:r>
            <a:endParaRPr lang="de-DE" altLang="de-DE" sz="3200" dirty="0"/>
          </a:p>
        </p:txBody>
      </p:sp>
      <p:sp>
        <p:nvSpPr>
          <p:cNvPr id="11" name="Rechteck 10"/>
          <p:cNvSpPr/>
          <p:nvPr/>
        </p:nvSpPr>
        <p:spPr>
          <a:xfrm>
            <a:off x="5546413" y="4304158"/>
            <a:ext cx="3491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de-DE" dirty="0" smtClean="0"/>
              <a:t>Stoffe, die bei Berührung mit Luft sich </a:t>
            </a:r>
          </a:p>
          <a:p>
            <a:r>
              <a:rPr lang="de-DE" altLang="de-DE" dirty="0" smtClean="0"/>
              <a:t>selbst entzünden können oder </a:t>
            </a:r>
          </a:p>
          <a:p>
            <a:r>
              <a:rPr lang="de-DE" altLang="de-DE" dirty="0" smtClean="0"/>
              <a:t>selbsterhitzungsfähig sind (Klasse 4.2)</a:t>
            </a:r>
            <a:endParaRPr lang="de-DE" alt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75" y="4581128"/>
            <a:ext cx="2356767" cy="1767575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16</a:t>
            </a:fld>
            <a:endParaRPr lang="de-DE" altLang="de-DE"/>
          </a:p>
        </p:txBody>
      </p:sp>
      <p:sp>
        <p:nvSpPr>
          <p:cNvPr id="14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31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lasse 4_3 schwar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82887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 bwMode="auto">
          <a:xfrm>
            <a:off x="683568" y="1484784"/>
            <a:ext cx="7416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4 </a:t>
            </a:r>
            <a:r>
              <a:rPr lang="de-DE" b="1" i="1" dirty="0" smtClean="0"/>
              <a:t>entzündbare feste Stoffe</a:t>
            </a:r>
          </a:p>
        </p:txBody>
      </p:sp>
      <p:sp>
        <p:nvSpPr>
          <p:cNvPr id="6" name="Rechteck 5"/>
          <p:cNvSpPr/>
          <p:nvPr/>
        </p:nvSpPr>
        <p:spPr>
          <a:xfrm>
            <a:off x="5220072" y="242088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altLang="de-DE" dirty="0" smtClean="0"/>
              <a:t>Stoffe, die bei Kontakt mit Wasser entzündbare</a:t>
            </a:r>
          </a:p>
          <a:p>
            <a:r>
              <a:rPr lang="de-DE" altLang="de-DE" dirty="0" smtClean="0"/>
              <a:t>Gase entwickeln können, welche mit Luft explosionsfähige </a:t>
            </a:r>
          </a:p>
          <a:p>
            <a:r>
              <a:rPr lang="de-DE" altLang="de-DE" dirty="0" smtClean="0"/>
              <a:t>Gemische bilden können</a:t>
            </a:r>
            <a:br>
              <a:rPr lang="de-DE" altLang="de-DE" dirty="0" smtClean="0"/>
            </a:br>
            <a:r>
              <a:rPr lang="de-DE" altLang="de-DE" dirty="0" smtClean="0"/>
              <a:t>(Klasse 4.3)</a:t>
            </a:r>
            <a:endParaRPr lang="de-DE" altLang="de-DE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36912"/>
            <a:ext cx="2503016" cy="1877262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 bwMode="auto">
          <a:xfrm>
            <a:off x="1403648" y="4581128"/>
            <a:ext cx="367240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/>
              <a:t>https://de.wikipedia.org/wiki/Natrium, 04.10.16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17</a:t>
            </a:fld>
            <a:endParaRPr lang="de-DE" altLang="de-DE"/>
          </a:p>
        </p:txBody>
      </p:sp>
      <p:sp>
        <p:nvSpPr>
          <p:cNvPr id="10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1296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683568" y="1484784"/>
            <a:ext cx="74168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5 </a:t>
            </a:r>
            <a:r>
              <a:rPr lang="de-DE" b="1" i="1" dirty="0" smtClean="0"/>
              <a:t>entzündend oxidierend wirkende Stoffe</a:t>
            </a:r>
          </a:p>
        </p:txBody>
      </p:sp>
      <p:pic>
        <p:nvPicPr>
          <p:cNvPr id="6" name="Picture 5" descr="Unbenannt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29375"/>
            <a:ext cx="1735137" cy="173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gefzet52inv-20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51384"/>
            <a:ext cx="1641475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4788024" y="4534389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altLang="de-DE" dirty="0" smtClean="0"/>
              <a:t>hoch aktive, teilweise selbstzersetzungsfähige</a:t>
            </a:r>
          </a:p>
          <a:p>
            <a:r>
              <a:rPr lang="de-DE" altLang="de-DE" dirty="0" smtClean="0"/>
              <a:t>und temperaturempfindliche sowie reibungs- und</a:t>
            </a:r>
          </a:p>
          <a:p>
            <a:r>
              <a:rPr lang="de-DE" altLang="de-DE" dirty="0" smtClean="0"/>
              <a:t>stoßempfindliche Stoffe</a:t>
            </a:r>
            <a:endParaRPr lang="de-DE" altLang="de-DE" dirty="0"/>
          </a:p>
        </p:txBody>
      </p:sp>
      <p:pic>
        <p:nvPicPr>
          <p:cNvPr id="9" name="Picture 4" descr="F1_5_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1448"/>
            <a:ext cx="1727274" cy="172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 bwMode="auto">
          <a:xfrm>
            <a:off x="4937249" y="2570755"/>
            <a:ext cx="2948856" cy="28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Organische Peroxide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18</a:t>
            </a:fld>
            <a:endParaRPr lang="de-DE" altLang="de-DE"/>
          </a:p>
        </p:txBody>
      </p:sp>
      <p:sp>
        <p:nvSpPr>
          <p:cNvPr id="11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27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683568" y="1484784"/>
            <a:ext cx="7416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6 </a:t>
            </a:r>
            <a:r>
              <a:rPr lang="de-DE" b="1" i="1" dirty="0" smtClean="0"/>
              <a:t>giftige Stoffe</a:t>
            </a:r>
          </a:p>
        </p:txBody>
      </p:sp>
      <p:pic>
        <p:nvPicPr>
          <p:cNvPr id="5" name="Picture 4" descr="F1_5_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1944688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090114-OV-Kennzeichen-für-Bio-Versandtsück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37112"/>
            <a:ext cx="2016224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012376"/>
            <a:ext cx="4320465" cy="247367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712526"/>
            <a:ext cx="2670944" cy="1901712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 bwMode="auto">
          <a:xfrm>
            <a:off x="3107488" y="6657945"/>
            <a:ext cx="576064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>
                <a:hlinkClick r:id="rId7"/>
              </a:rPr>
              <a:t>http://www.rki.de/SharedDocs/Bilder/Infekt/Biosicherheit/Biobottlekl.jpg?__blob=poster&amp;v=13</a:t>
            </a:r>
            <a:r>
              <a:rPr lang="de-DE" sz="700" dirty="0" smtClean="0"/>
              <a:t>, 04.10.16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19</a:t>
            </a:fld>
            <a:endParaRPr lang="de-DE" altLang="de-DE"/>
          </a:p>
        </p:txBody>
      </p:sp>
      <p:sp>
        <p:nvSpPr>
          <p:cNvPr id="11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672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1800" b="1" dirty="0" smtClean="0"/>
              <a:t>Lernziel nach </a:t>
            </a:r>
            <a:r>
              <a:rPr lang="de-DE" sz="1800" b="1" dirty="0" err="1" smtClean="0"/>
              <a:t>FwDV</a:t>
            </a:r>
            <a:r>
              <a:rPr lang="de-DE" sz="1800" b="1" dirty="0" smtClean="0"/>
              <a:t> 2</a:t>
            </a:r>
          </a:p>
          <a:p>
            <a:pPr marL="0" indent="0">
              <a:buNone/>
            </a:pPr>
            <a:endParaRPr lang="de-DE" sz="1800" b="1" dirty="0"/>
          </a:p>
          <a:p>
            <a:pPr marL="0" indent="0">
              <a:buNone/>
            </a:pPr>
            <a:r>
              <a:rPr lang="de-DE" sz="1800" dirty="0" smtClean="0"/>
              <a:t>…die Einteilung von ABC- Gefahrstoffen wiedergeben und Gefahrstoff-, Gefahrgut- und sonstige Kennzeichnungen erkennen und eindeutig beschreiben können. </a:t>
            </a:r>
          </a:p>
          <a:p>
            <a:pPr marL="0" indent="0">
              <a:buNone/>
            </a:pPr>
            <a:endParaRPr lang="de-DE" sz="1800" dirty="0"/>
          </a:p>
          <a:p>
            <a:pPr>
              <a:buClrTx/>
              <a:buFontTx/>
              <a:buChar char="-"/>
            </a:pPr>
            <a:r>
              <a:rPr lang="de-DE" sz="1800" dirty="0" smtClean="0"/>
              <a:t>Kennzeichnung von ABC Gefahrstoffen</a:t>
            </a:r>
          </a:p>
          <a:p>
            <a:pPr>
              <a:buClrTx/>
              <a:buFontTx/>
              <a:buChar char="-"/>
            </a:pPr>
            <a:r>
              <a:rPr lang="de-DE" sz="1800" dirty="0" smtClean="0"/>
              <a:t>Gefahrenbereichen und Objekten sowie Transporte</a:t>
            </a:r>
            <a:endParaRPr lang="de-DE" sz="1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</a:t>
            </a:fld>
            <a:endParaRPr lang="de-DE" altLang="de-DE"/>
          </a:p>
        </p:txBody>
      </p:sp>
      <p:sp>
        <p:nvSpPr>
          <p:cNvPr id="7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08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feil nach links 14"/>
          <p:cNvSpPr/>
          <p:nvPr/>
        </p:nvSpPr>
        <p:spPr bwMode="auto">
          <a:xfrm>
            <a:off x="4332447" y="5515585"/>
            <a:ext cx="765747" cy="504056"/>
          </a:xfrm>
          <a:prstGeom prst="lef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 bwMode="auto">
          <a:xfrm>
            <a:off x="683568" y="1484784"/>
            <a:ext cx="7416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7 </a:t>
            </a:r>
            <a:r>
              <a:rPr lang="de-DE" b="1" i="1" dirty="0" smtClean="0"/>
              <a:t>radioaktive Stoffe</a:t>
            </a:r>
          </a:p>
        </p:txBody>
      </p:sp>
      <p:pic>
        <p:nvPicPr>
          <p:cNvPr id="5" name="Picture 2" descr="Klasse 7 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420888"/>
            <a:ext cx="20891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83380" y="4725144"/>
            <a:ext cx="4198937" cy="1839912"/>
            <a:chOff x="1384" y="2497"/>
            <a:chExt cx="2645" cy="1159"/>
          </a:xfrm>
        </p:grpSpPr>
        <p:pic>
          <p:nvPicPr>
            <p:cNvPr id="7" name="Picture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24" t="43098" r="68909" b="37196"/>
            <a:stretch>
              <a:fillRect/>
            </a:stretch>
          </p:blipFill>
          <p:spPr bwMode="auto">
            <a:xfrm>
              <a:off x="1384" y="2526"/>
              <a:ext cx="831" cy="1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61" t="43098" r="57741" b="37196"/>
            <a:stretch>
              <a:fillRect/>
            </a:stretch>
          </p:blipFill>
          <p:spPr bwMode="auto">
            <a:xfrm>
              <a:off x="2296" y="2526"/>
              <a:ext cx="841" cy="1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33" t="43098" r="47449" b="37196"/>
            <a:stretch>
              <a:fillRect/>
            </a:stretch>
          </p:blipFill>
          <p:spPr bwMode="auto">
            <a:xfrm>
              <a:off x="3198" y="2497"/>
              <a:ext cx="831" cy="1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 17"/>
          <p:cNvGrpSpPr>
            <a:grpSpLocks/>
          </p:cNvGrpSpPr>
          <p:nvPr/>
        </p:nvGrpSpPr>
        <p:grpSpPr bwMode="auto">
          <a:xfrm>
            <a:off x="4445967" y="2208225"/>
            <a:ext cx="3654425" cy="2740025"/>
            <a:chOff x="3188" y="1237"/>
            <a:chExt cx="2302" cy="1726"/>
          </a:xfrm>
        </p:grpSpPr>
        <p:pic>
          <p:nvPicPr>
            <p:cNvPr id="11" name="Picture 18" descr="100_062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8" y="1237"/>
              <a:ext cx="2302" cy="1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 rot="221483">
              <a:off x="3744" y="2324"/>
              <a:ext cx="394" cy="1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20</a:t>
            </a:fld>
            <a:endParaRPr lang="de-DE" altLang="de-DE"/>
          </a:p>
        </p:txBody>
      </p:sp>
      <p:sp>
        <p:nvSpPr>
          <p:cNvPr id="3" name="Abgerundetes Rechteck 2"/>
          <p:cNvSpPr/>
          <p:nvPr/>
        </p:nvSpPr>
        <p:spPr bwMode="auto">
          <a:xfrm>
            <a:off x="5076056" y="5373216"/>
            <a:ext cx="3312368" cy="864072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 bwMode="auto">
          <a:xfrm>
            <a:off x="5220072" y="5517232"/>
            <a:ext cx="30243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Auf Verpackungsstücke zu finden</a:t>
            </a:r>
          </a:p>
        </p:txBody>
      </p:sp>
      <p:sp>
        <p:nvSpPr>
          <p:cNvPr id="17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067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8_RID_2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33" y="2996952"/>
            <a:ext cx="2305298" cy="230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 bwMode="auto">
          <a:xfrm>
            <a:off x="683568" y="1484784"/>
            <a:ext cx="7416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8 ätzende</a:t>
            </a:r>
            <a:r>
              <a:rPr lang="de-DE" b="1" i="1" dirty="0" smtClean="0"/>
              <a:t> Stoffe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543113"/>
            <a:ext cx="4283968" cy="321297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 bwMode="auto">
          <a:xfrm>
            <a:off x="2051720" y="5756089"/>
            <a:ext cx="576064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>
                <a:hlinkClick r:id="rId5"/>
              </a:rPr>
              <a:t>https://de.wikipedia.org/wiki/Gefahrgut</a:t>
            </a:r>
            <a:r>
              <a:rPr lang="de-DE" sz="700" dirty="0" smtClean="0"/>
              <a:t>, 04.10.16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21</a:t>
            </a:fld>
            <a:endParaRPr lang="de-DE" altLang="de-DE"/>
          </a:p>
        </p:txBody>
      </p:sp>
      <p:sp>
        <p:nvSpPr>
          <p:cNvPr id="9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673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683568" y="1484784"/>
            <a:ext cx="74168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Gefahrenklasse 9 </a:t>
            </a:r>
            <a:r>
              <a:rPr lang="de-DE" b="1" i="1" dirty="0" smtClean="0"/>
              <a:t>verschiedene gefährliche Stoffe</a:t>
            </a:r>
          </a:p>
        </p:txBody>
      </p:sp>
      <p:pic>
        <p:nvPicPr>
          <p:cNvPr id="5" name="Picture 2" descr="F_1_5_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54" y="2224465"/>
            <a:ext cx="2130063" cy="214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79912" y="2568287"/>
            <a:ext cx="512916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dirty="0"/>
              <a:t>Beispiele:</a:t>
            </a:r>
          </a:p>
          <a:p>
            <a:r>
              <a:rPr lang="de-DE" altLang="de-DE" dirty="0"/>
              <a:t>Asbest</a:t>
            </a:r>
          </a:p>
          <a:p>
            <a:r>
              <a:rPr lang="de-DE" altLang="de-DE" dirty="0"/>
              <a:t>Airbag-Module und Gurtstraffer</a:t>
            </a:r>
          </a:p>
          <a:p>
            <a:r>
              <a:rPr lang="de-DE" altLang="de-DE" dirty="0"/>
              <a:t>erwärmte flüssige Stoffe über 100°C</a:t>
            </a:r>
          </a:p>
          <a:p>
            <a:r>
              <a:rPr lang="de-DE" altLang="de-DE" dirty="0"/>
              <a:t>(z.B. Heißbitumen</a:t>
            </a:r>
            <a:r>
              <a:rPr lang="de-DE" altLang="de-DE" dirty="0" smtClean="0"/>
              <a:t>)</a:t>
            </a:r>
          </a:p>
          <a:p>
            <a:endParaRPr lang="de-DE" altLang="de-DE" dirty="0"/>
          </a:p>
          <a:p>
            <a:endParaRPr lang="de-DE" altLang="de-DE" dirty="0" smtClean="0"/>
          </a:p>
          <a:p>
            <a:r>
              <a:rPr lang="de-DE" altLang="de-DE" dirty="0" smtClean="0"/>
              <a:t>Lithiumbatterien, Pflicht ab 2019</a:t>
            </a:r>
            <a:endParaRPr lang="de-DE" alt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11" y="4509120"/>
            <a:ext cx="1979166" cy="1979166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22</a:t>
            </a:fld>
            <a:endParaRPr lang="de-DE" altLang="de-DE"/>
          </a:p>
        </p:txBody>
      </p:sp>
      <p:sp>
        <p:nvSpPr>
          <p:cNvPr id="9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894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Sonstige Hinweise: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6" name="Picture 8" descr="500px-ADR_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643661"/>
            <a:ext cx="1441450" cy="126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17" y="2717797"/>
            <a:ext cx="2124770" cy="272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637" y="2695043"/>
            <a:ext cx="1960434" cy="194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772" y="2815054"/>
            <a:ext cx="1799605" cy="179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23</a:t>
            </a:fld>
            <a:endParaRPr lang="de-DE" altLang="de-DE"/>
          </a:p>
        </p:txBody>
      </p:sp>
      <p:sp>
        <p:nvSpPr>
          <p:cNvPr id="10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672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Zusätzliche Kennzeichnung im Schienenbereich</a:t>
            </a:r>
            <a:endParaRPr lang="de-DE" b="1" dirty="0"/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1786558" y="2235919"/>
            <a:ext cx="5289550" cy="3729038"/>
            <a:chOff x="1199" y="1082"/>
            <a:chExt cx="3332" cy="2349"/>
          </a:xfrm>
        </p:grpSpPr>
        <p:sp>
          <p:nvSpPr>
            <p:cNvPr id="7" name="AutoShape 18"/>
            <p:cNvSpPr>
              <a:spLocks noChangeArrowheads="1"/>
            </p:cNvSpPr>
            <p:nvPr/>
          </p:nvSpPr>
          <p:spPr bwMode="auto">
            <a:xfrm rot="10800000">
              <a:off x="1199" y="1082"/>
              <a:ext cx="3332" cy="2349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8" name="Rectangle 20"/>
            <p:cNvSpPr>
              <a:spLocks noChangeArrowheads="1"/>
            </p:cNvSpPr>
            <p:nvPr/>
          </p:nvSpPr>
          <p:spPr bwMode="auto">
            <a:xfrm>
              <a:off x="2690" y="1275"/>
              <a:ext cx="349" cy="508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9" name="AutoShape 21"/>
            <p:cNvSpPr>
              <a:spLocks noChangeArrowheads="1"/>
            </p:cNvSpPr>
            <p:nvPr/>
          </p:nvSpPr>
          <p:spPr bwMode="auto">
            <a:xfrm>
              <a:off x="2690" y="1784"/>
              <a:ext cx="349" cy="698"/>
            </a:xfrm>
            <a:custGeom>
              <a:avLst/>
              <a:gdLst>
                <a:gd name="T0" fmla="*/ 305 w 21600"/>
                <a:gd name="T1" fmla="*/ 349 h 21600"/>
                <a:gd name="T2" fmla="*/ 175 w 21600"/>
                <a:gd name="T3" fmla="*/ 698 h 21600"/>
                <a:gd name="T4" fmla="*/ 44 w 21600"/>
                <a:gd name="T5" fmla="*/ 349 h 21600"/>
                <a:gd name="T6" fmla="*/ 17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8 w 21600"/>
                <a:gd name="T13" fmla="*/ 4487 h 21600"/>
                <a:gd name="T14" fmla="*/ 17082 w 21600"/>
                <a:gd name="T15" fmla="*/ 171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" name="Rectangle 22"/>
            <p:cNvSpPr>
              <a:spLocks noChangeArrowheads="1"/>
            </p:cNvSpPr>
            <p:nvPr/>
          </p:nvSpPr>
          <p:spPr bwMode="auto">
            <a:xfrm>
              <a:off x="2690" y="2607"/>
              <a:ext cx="349" cy="348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/>
            </a:p>
          </p:txBody>
        </p:sp>
      </p:grp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043608" y="1916832"/>
            <a:ext cx="6696075" cy="432117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2934" y="626018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altLang="de-DE"/>
              <a:t>Vorsichtig verschieben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24</a:t>
            </a:fld>
            <a:endParaRPr lang="de-DE" altLang="de-DE"/>
          </a:p>
        </p:txBody>
      </p:sp>
      <p:sp>
        <p:nvSpPr>
          <p:cNvPr id="13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92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922462" y="2068810"/>
            <a:ext cx="5294312" cy="3741737"/>
            <a:chOff x="1705" y="1180"/>
            <a:chExt cx="3335" cy="2357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1705" y="1180"/>
              <a:ext cx="1666" cy="1179"/>
              <a:chOff x="1655" y="1435"/>
              <a:chExt cx="2380" cy="1678"/>
            </a:xfrm>
          </p:grpSpPr>
          <p:sp>
            <p:nvSpPr>
              <p:cNvPr id="19" name="AutoShape 4"/>
              <p:cNvSpPr>
                <a:spLocks noChangeArrowheads="1"/>
              </p:cNvSpPr>
              <p:nvPr/>
            </p:nvSpPr>
            <p:spPr bwMode="auto">
              <a:xfrm rot="10800000">
                <a:off x="1655" y="1435"/>
                <a:ext cx="2380" cy="1678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de-DE" altLang="de-DE"/>
              </a:p>
            </p:txBody>
          </p:sp>
          <p:grpSp>
            <p:nvGrpSpPr>
              <p:cNvPr id="20" name="Group 5"/>
              <p:cNvGrpSpPr>
                <a:grpSpLocks/>
              </p:cNvGrpSpPr>
              <p:nvPr/>
            </p:nvGrpSpPr>
            <p:grpSpPr bwMode="auto">
              <a:xfrm>
                <a:off x="2720" y="1569"/>
                <a:ext cx="249" cy="1204"/>
                <a:chOff x="2720" y="1568"/>
                <a:chExt cx="249" cy="1204"/>
              </a:xfrm>
            </p:grpSpPr>
            <p:sp>
              <p:nvSpPr>
                <p:cNvPr id="21" name="Rectangle 6"/>
                <p:cNvSpPr>
                  <a:spLocks noChangeArrowheads="1"/>
                </p:cNvSpPr>
                <p:nvPr/>
              </p:nvSpPr>
              <p:spPr bwMode="auto">
                <a:xfrm>
                  <a:off x="2720" y="1568"/>
                  <a:ext cx="249" cy="36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de-DE" altLang="de-DE"/>
                </a:p>
              </p:txBody>
            </p:sp>
            <p:sp>
              <p:nvSpPr>
                <p:cNvPr id="22" name="AutoShape 7"/>
                <p:cNvSpPr>
                  <a:spLocks noChangeArrowheads="1"/>
                </p:cNvSpPr>
                <p:nvPr/>
              </p:nvSpPr>
              <p:spPr bwMode="auto">
                <a:xfrm>
                  <a:off x="2720" y="1935"/>
                  <a:ext cx="249" cy="499"/>
                </a:xfrm>
                <a:custGeom>
                  <a:avLst/>
                  <a:gdLst>
                    <a:gd name="T0" fmla="*/ 218 w 21600"/>
                    <a:gd name="T1" fmla="*/ 250 h 21600"/>
                    <a:gd name="T2" fmla="*/ 125 w 21600"/>
                    <a:gd name="T3" fmla="*/ 499 h 21600"/>
                    <a:gd name="T4" fmla="*/ 31 w 21600"/>
                    <a:gd name="T5" fmla="*/ 250 h 21600"/>
                    <a:gd name="T6" fmla="*/ 125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1 w 21600"/>
                    <a:gd name="T13" fmla="*/ 4502 h 21600"/>
                    <a:gd name="T14" fmla="*/ 17089 w 21600"/>
                    <a:gd name="T15" fmla="*/ 1709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23" name="Rectangle 8"/>
                <p:cNvSpPr>
                  <a:spLocks noChangeArrowheads="1"/>
                </p:cNvSpPr>
                <p:nvPr/>
              </p:nvSpPr>
              <p:spPr bwMode="auto">
                <a:xfrm>
                  <a:off x="2720" y="2523"/>
                  <a:ext cx="249" cy="249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de-DE" altLang="de-DE"/>
                </a:p>
              </p:txBody>
            </p:sp>
          </p:grpSp>
        </p:grpSp>
        <p:grpSp>
          <p:nvGrpSpPr>
            <p:cNvPr id="7" name="Group 12"/>
            <p:cNvGrpSpPr>
              <a:grpSpLocks/>
            </p:cNvGrpSpPr>
            <p:nvPr/>
          </p:nvGrpSpPr>
          <p:grpSpPr bwMode="auto">
            <a:xfrm>
              <a:off x="3374" y="1180"/>
              <a:ext cx="1666" cy="1179"/>
              <a:chOff x="1655" y="1435"/>
              <a:chExt cx="2380" cy="1678"/>
            </a:xfrm>
          </p:grpSpPr>
          <p:sp>
            <p:nvSpPr>
              <p:cNvPr id="14" name="AutoShape 13"/>
              <p:cNvSpPr>
                <a:spLocks noChangeArrowheads="1"/>
              </p:cNvSpPr>
              <p:nvPr/>
            </p:nvSpPr>
            <p:spPr bwMode="auto">
              <a:xfrm rot="10800000">
                <a:off x="1655" y="1435"/>
                <a:ext cx="2380" cy="1678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de-DE" altLang="de-DE"/>
              </a:p>
            </p:txBody>
          </p:sp>
          <p:grpSp>
            <p:nvGrpSpPr>
              <p:cNvPr id="15" name="Group 14"/>
              <p:cNvGrpSpPr>
                <a:grpSpLocks/>
              </p:cNvGrpSpPr>
              <p:nvPr/>
            </p:nvGrpSpPr>
            <p:grpSpPr bwMode="auto">
              <a:xfrm>
                <a:off x="2720" y="1569"/>
                <a:ext cx="249" cy="1204"/>
                <a:chOff x="2720" y="1568"/>
                <a:chExt cx="249" cy="1204"/>
              </a:xfrm>
            </p:grpSpPr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2720" y="1568"/>
                  <a:ext cx="249" cy="36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de-DE" altLang="de-DE"/>
                </a:p>
              </p:txBody>
            </p:sp>
            <p:sp>
              <p:nvSpPr>
                <p:cNvPr id="17" name="AutoShape 16"/>
                <p:cNvSpPr>
                  <a:spLocks noChangeArrowheads="1"/>
                </p:cNvSpPr>
                <p:nvPr/>
              </p:nvSpPr>
              <p:spPr bwMode="auto">
                <a:xfrm>
                  <a:off x="2720" y="1935"/>
                  <a:ext cx="249" cy="499"/>
                </a:xfrm>
                <a:custGeom>
                  <a:avLst/>
                  <a:gdLst>
                    <a:gd name="T0" fmla="*/ 218 w 21600"/>
                    <a:gd name="T1" fmla="*/ 250 h 21600"/>
                    <a:gd name="T2" fmla="*/ 125 w 21600"/>
                    <a:gd name="T3" fmla="*/ 499 h 21600"/>
                    <a:gd name="T4" fmla="*/ 31 w 21600"/>
                    <a:gd name="T5" fmla="*/ 250 h 21600"/>
                    <a:gd name="T6" fmla="*/ 125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1 w 21600"/>
                    <a:gd name="T13" fmla="*/ 4502 h 21600"/>
                    <a:gd name="T14" fmla="*/ 17089 w 21600"/>
                    <a:gd name="T15" fmla="*/ 1709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2720" y="2523"/>
                  <a:ext cx="249" cy="249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de-DE" altLang="de-DE"/>
                </a:p>
              </p:txBody>
            </p:sp>
          </p:grpSp>
        </p:grpSp>
        <p:grpSp>
          <p:nvGrpSpPr>
            <p:cNvPr id="8" name="Group 18"/>
            <p:cNvGrpSpPr>
              <a:grpSpLocks/>
            </p:cNvGrpSpPr>
            <p:nvPr/>
          </p:nvGrpSpPr>
          <p:grpSpPr bwMode="auto">
            <a:xfrm>
              <a:off x="2541" y="2358"/>
              <a:ext cx="1666" cy="1179"/>
              <a:chOff x="1655" y="1435"/>
              <a:chExt cx="2380" cy="1678"/>
            </a:xfrm>
          </p:grpSpPr>
          <p:sp>
            <p:nvSpPr>
              <p:cNvPr id="9" name="AutoShape 19"/>
              <p:cNvSpPr>
                <a:spLocks noChangeArrowheads="1"/>
              </p:cNvSpPr>
              <p:nvPr/>
            </p:nvSpPr>
            <p:spPr bwMode="auto">
              <a:xfrm rot="10800000">
                <a:off x="1655" y="1435"/>
                <a:ext cx="2380" cy="1678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de-DE" altLang="de-DE"/>
              </a:p>
            </p:txBody>
          </p:sp>
          <p:grpSp>
            <p:nvGrpSpPr>
              <p:cNvPr id="10" name="Group 20"/>
              <p:cNvGrpSpPr>
                <a:grpSpLocks/>
              </p:cNvGrpSpPr>
              <p:nvPr/>
            </p:nvGrpSpPr>
            <p:grpSpPr bwMode="auto">
              <a:xfrm>
                <a:off x="2720" y="1569"/>
                <a:ext cx="249" cy="1204"/>
                <a:chOff x="2720" y="1568"/>
                <a:chExt cx="249" cy="1204"/>
              </a:xfrm>
            </p:grpSpPr>
            <p:sp>
              <p:nvSpPr>
                <p:cNvPr id="11" name="Rectangle 21"/>
                <p:cNvSpPr>
                  <a:spLocks noChangeArrowheads="1"/>
                </p:cNvSpPr>
                <p:nvPr/>
              </p:nvSpPr>
              <p:spPr bwMode="auto">
                <a:xfrm>
                  <a:off x="2720" y="1568"/>
                  <a:ext cx="249" cy="36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de-DE" altLang="de-DE"/>
                </a:p>
              </p:txBody>
            </p:sp>
            <p:sp>
              <p:nvSpPr>
                <p:cNvPr id="12" name="AutoShape 22"/>
                <p:cNvSpPr>
                  <a:spLocks noChangeArrowheads="1"/>
                </p:cNvSpPr>
                <p:nvPr/>
              </p:nvSpPr>
              <p:spPr bwMode="auto">
                <a:xfrm>
                  <a:off x="2720" y="1935"/>
                  <a:ext cx="249" cy="499"/>
                </a:xfrm>
                <a:custGeom>
                  <a:avLst/>
                  <a:gdLst>
                    <a:gd name="T0" fmla="*/ 218 w 21600"/>
                    <a:gd name="T1" fmla="*/ 250 h 21600"/>
                    <a:gd name="T2" fmla="*/ 125 w 21600"/>
                    <a:gd name="T3" fmla="*/ 499 h 21600"/>
                    <a:gd name="T4" fmla="*/ 31 w 21600"/>
                    <a:gd name="T5" fmla="*/ 250 h 21600"/>
                    <a:gd name="T6" fmla="*/ 125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1 w 21600"/>
                    <a:gd name="T13" fmla="*/ 4502 h 21600"/>
                    <a:gd name="T14" fmla="*/ 17089 w 21600"/>
                    <a:gd name="T15" fmla="*/ 1709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3" name="Rectangle 23"/>
                <p:cNvSpPr>
                  <a:spLocks noChangeArrowheads="1"/>
                </p:cNvSpPr>
                <p:nvPr/>
              </p:nvSpPr>
              <p:spPr bwMode="auto">
                <a:xfrm>
                  <a:off x="2720" y="2523"/>
                  <a:ext cx="249" cy="249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de-DE" altLang="de-DE"/>
                </a:p>
              </p:txBody>
            </p:sp>
          </p:grpSp>
        </p:grpSp>
      </p:grpSp>
      <p:sp>
        <p:nvSpPr>
          <p:cNvPr id="24" name="Rectangle 31"/>
          <p:cNvSpPr>
            <a:spLocks noChangeArrowheads="1"/>
          </p:cNvSpPr>
          <p:nvPr/>
        </p:nvSpPr>
        <p:spPr bwMode="auto">
          <a:xfrm>
            <a:off x="1221581" y="1751400"/>
            <a:ext cx="6696075" cy="432117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de-DE"/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0" y="613800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altLang="de-DE" dirty="0"/>
              <a:t>Abstoß- und Ablaufverbot</a:t>
            </a:r>
          </a:p>
        </p:txBody>
      </p:sp>
      <p:sp>
        <p:nvSpPr>
          <p:cNvPr id="26" name="Rechteck 25"/>
          <p:cNvSpPr/>
          <p:nvPr/>
        </p:nvSpPr>
        <p:spPr>
          <a:xfrm>
            <a:off x="465162" y="1279684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de-DE" b="1" dirty="0" smtClean="0"/>
              <a:t> Zusätzliche Kennzeichnung im Schienenbereich</a:t>
            </a:r>
            <a:endParaRPr lang="de-DE" b="1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25</a:t>
            </a:fld>
            <a:endParaRPr lang="de-DE" altLang="de-DE"/>
          </a:p>
        </p:txBody>
      </p:sp>
      <p:sp>
        <p:nvSpPr>
          <p:cNvPr id="27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830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esselwage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26189"/>
            <a:ext cx="9467285" cy="312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465162" y="1279684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de-DE" b="1" dirty="0" smtClean="0"/>
              <a:t> Zusätzliche Kennzeichnung im Schienenbereich</a:t>
            </a:r>
            <a:endParaRPr lang="de-DE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5004048" y="5410983"/>
            <a:ext cx="2664296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de-DE" dirty="0" smtClean="0"/>
              <a:t>verflüssigte Gase</a:t>
            </a:r>
            <a:endParaRPr lang="de-DE" dirty="0"/>
          </a:p>
        </p:txBody>
      </p:sp>
      <p:cxnSp>
        <p:nvCxnSpPr>
          <p:cNvPr id="7" name="Gerade Verbindung mit Pfeil 6"/>
          <p:cNvCxnSpPr/>
          <p:nvPr/>
        </p:nvCxnSpPr>
        <p:spPr bwMode="auto">
          <a:xfrm>
            <a:off x="6876256" y="3861048"/>
            <a:ext cx="72008" cy="14914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26</a:t>
            </a:fld>
            <a:endParaRPr lang="de-DE" altLang="de-DE"/>
          </a:p>
        </p:txBody>
      </p:sp>
      <p:sp>
        <p:nvSpPr>
          <p:cNvPr id="9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706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44" y="1441057"/>
            <a:ext cx="8319911" cy="4679950"/>
          </a:xfrm>
        </p:spPr>
      </p:pic>
      <p:pic>
        <p:nvPicPr>
          <p:cNvPr id="6" name="Picture 4" descr="F1_5_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48880"/>
            <a:ext cx="720551" cy="72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1_5_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8"/>
            <a:ext cx="741857" cy="74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25"/>
          <p:cNvGrpSpPr>
            <a:grpSpLocks/>
          </p:cNvGrpSpPr>
          <p:nvPr/>
        </p:nvGrpSpPr>
        <p:grpSpPr bwMode="auto">
          <a:xfrm>
            <a:off x="5724128" y="2780928"/>
            <a:ext cx="446275" cy="288032"/>
            <a:chOff x="1199" y="1082"/>
            <a:chExt cx="3332" cy="2349"/>
          </a:xfrm>
        </p:grpSpPr>
        <p:sp>
          <p:nvSpPr>
            <p:cNvPr id="9" name="AutoShape 18"/>
            <p:cNvSpPr>
              <a:spLocks noChangeArrowheads="1"/>
            </p:cNvSpPr>
            <p:nvPr/>
          </p:nvSpPr>
          <p:spPr bwMode="auto">
            <a:xfrm rot="10800000">
              <a:off x="1199" y="1082"/>
              <a:ext cx="3332" cy="2349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 sz="1800"/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2690" y="1275"/>
              <a:ext cx="349" cy="508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11" name="AutoShape 21"/>
            <p:cNvSpPr>
              <a:spLocks noChangeArrowheads="1"/>
            </p:cNvSpPr>
            <p:nvPr/>
          </p:nvSpPr>
          <p:spPr bwMode="auto">
            <a:xfrm>
              <a:off x="2690" y="1784"/>
              <a:ext cx="349" cy="698"/>
            </a:xfrm>
            <a:custGeom>
              <a:avLst/>
              <a:gdLst>
                <a:gd name="T0" fmla="*/ 305 w 21600"/>
                <a:gd name="T1" fmla="*/ 349 h 21600"/>
                <a:gd name="T2" fmla="*/ 175 w 21600"/>
                <a:gd name="T3" fmla="*/ 698 h 21600"/>
                <a:gd name="T4" fmla="*/ 44 w 21600"/>
                <a:gd name="T5" fmla="*/ 349 h 21600"/>
                <a:gd name="T6" fmla="*/ 17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8 w 21600"/>
                <a:gd name="T13" fmla="*/ 4487 h 21600"/>
                <a:gd name="T14" fmla="*/ 17082 w 21600"/>
                <a:gd name="T15" fmla="*/ 171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800"/>
            </a:p>
          </p:txBody>
        </p:sp>
        <p:sp>
          <p:nvSpPr>
            <p:cNvPr id="12" name="Rectangle 22"/>
            <p:cNvSpPr>
              <a:spLocks noChangeArrowheads="1"/>
            </p:cNvSpPr>
            <p:nvPr/>
          </p:nvSpPr>
          <p:spPr bwMode="auto">
            <a:xfrm>
              <a:off x="2690" y="2607"/>
              <a:ext cx="349" cy="348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de-DE" altLang="de-DE"/>
            </a:p>
          </p:txBody>
        </p:sp>
      </p:grpSp>
      <p:sp>
        <p:nvSpPr>
          <p:cNvPr id="15" name="Rechteck 14"/>
          <p:cNvSpPr/>
          <p:nvPr/>
        </p:nvSpPr>
        <p:spPr bwMode="auto">
          <a:xfrm rot="21411028">
            <a:off x="6322264" y="3638966"/>
            <a:ext cx="1175104" cy="83575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7" name="Gerader Verbinder 16"/>
          <p:cNvCxnSpPr>
            <a:endCxn id="15" idx="3"/>
          </p:cNvCxnSpPr>
          <p:nvPr/>
        </p:nvCxnSpPr>
        <p:spPr bwMode="auto">
          <a:xfrm flipV="1">
            <a:off x="6300192" y="4024560"/>
            <a:ext cx="1196289" cy="551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feld 18"/>
          <p:cNvSpPr txBox="1"/>
          <p:nvPr/>
        </p:nvSpPr>
        <p:spPr bwMode="auto">
          <a:xfrm rot="21378802">
            <a:off x="6405760" y="3650735"/>
            <a:ext cx="10081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 smtClean="0"/>
              <a:t>265</a:t>
            </a:r>
          </a:p>
        </p:txBody>
      </p:sp>
      <p:sp>
        <p:nvSpPr>
          <p:cNvPr id="20" name="Textfeld 19"/>
          <p:cNvSpPr txBox="1"/>
          <p:nvPr/>
        </p:nvSpPr>
        <p:spPr bwMode="auto">
          <a:xfrm rot="21378802">
            <a:off x="6441154" y="4038990"/>
            <a:ext cx="10081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 smtClean="0"/>
              <a:t>1017</a:t>
            </a:r>
          </a:p>
        </p:txBody>
      </p:sp>
      <p:pic>
        <p:nvPicPr>
          <p:cNvPr id="21" name="Picture 3" descr="8_RID_200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194" y="3248682"/>
            <a:ext cx="694305" cy="69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fik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81939">
            <a:off x="5067184" y="3828130"/>
            <a:ext cx="544242" cy="544242"/>
          </a:xfrm>
          <a:prstGeom prst="rect">
            <a:avLst/>
          </a:prstGeom>
        </p:spPr>
      </p:pic>
      <p:cxnSp>
        <p:nvCxnSpPr>
          <p:cNvPr id="27" name="Gerade Verbindung mit Pfeil 26"/>
          <p:cNvCxnSpPr/>
          <p:nvPr/>
        </p:nvCxnSpPr>
        <p:spPr bwMode="auto">
          <a:xfrm flipV="1">
            <a:off x="1763688" y="4221088"/>
            <a:ext cx="864096" cy="151216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feld 27"/>
          <p:cNvSpPr txBox="1"/>
          <p:nvPr/>
        </p:nvSpPr>
        <p:spPr bwMode="auto">
          <a:xfrm>
            <a:off x="1187624" y="5733256"/>
            <a:ext cx="1512168" cy="2769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Transportpapiere</a:t>
            </a:r>
          </a:p>
        </p:txBody>
      </p:sp>
      <p:cxnSp>
        <p:nvCxnSpPr>
          <p:cNvPr id="29" name="Gerade Verbindung mit Pfeil 28"/>
          <p:cNvCxnSpPr/>
          <p:nvPr/>
        </p:nvCxnSpPr>
        <p:spPr bwMode="auto">
          <a:xfrm flipV="1">
            <a:off x="1043608" y="4248905"/>
            <a:ext cx="629783" cy="7282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feld 30"/>
          <p:cNvSpPr txBox="1"/>
          <p:nvPr/>
        </p:nvSpPr>
        <p:spPr bwMode="auto">
          <a:xfrm>
            <a:off x="250825" y="4974220"/>
            <a:ext cx="154886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Fassungsvermögen Behälter</a:t>
            </a:r>
          </a:p>
        </p:txBody>
      </p:sp>
      <p:cxnSp>
        <p:nvCxnSpPr>
          <p:cNvPr id="32" name="Gerade Verbindung mit Pfeil 31"/>
          <p:cNvCxnSpPr/>
          <p:nvPr/>
        </p:nvCxnSpPr>
        <p:spPr bwMode="auto">
          <a:xfrm>
            <a:off x="3852391" y="1441057"/>
            <a:ext cx="745508" cy="10518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feld 34"/>
          <p:cNvSpPr txBox="1"/>
          <p:nvPr/>
        </p:nvSpPr>
        <p:spPr bwMode="auto">
          <a:xfrm>
            <a:off x="3077957" y="1310680"/>
            <a:ext cx="154886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Gefahrenzettel</a:t>
            </a:r>
          </a:p>
        </p:txBody>
      </p:sp>
      <p:cxnSp>
        <p:nvCxnSpPr>
          <p:cNvPr id="36" name="Gerade Verbindung mit Pfeil 35"/>
          <p:cNvCxnSpPr/>
          <p:nvPr/>
        </p:nvCxnSpPr>
        <p:spPr bwMode="auto">
          <a:xfrm flipH="1" flipV="1">
            <a:off x="7092280" y="4471098"/>
            <a:ext cx="368807" cy="10367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feld 39"/>
          <p:cNvSpPr txBox="1"/>
          <p:nvPr/>
        </p:nvSpPr>
        <p:spPr bwMode="auto">
          <a:xfrm>
            <a:off x="6651259" y="5432214"/>
            <a:ext cx="154886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orange Warntafel</a:t>
            </a:r>
          </a:p>
        </p:txBody>
      </p:sp>
      <p:sp>
        <p:nvSpPr>
          <p:cNvPr id="41" name="Textfeld 40"/>
          <p:cNvSpPr txBox="1"/>
          <p:nvPr/>
        </p:nvSpPr>
        <p:spPr bwMode="auto">
          <a:xfrm>
            <a:off x="6393939" y="1634099"/>
            <a:ext cx="175518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Vorsichtig verschieben</a:t>
            </a:r>
          </a:p>
        </p:txBody>
      </p:sp>
      <p:cxnSp>
        <p:nvCxnSpPr>
          <p:cNvPr id="42" name="Gerade Verbindung mit Pfeil 41"/>
          <p:cNvCxnSpPr/>
          <p:nvPr/>
        </p:nvCxnSpPr>
        <p:spPr bwMode="auto">
          <a:xfrm flipH="1">
            <a:off x="5923827" y="1911099"/>
            <a:ext cx="1352856" cy="8545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27</a:t>
            </a:fld>
            <a:endParaRPr lang="de-DE" altLang="de-DE"/>
          </a:p>
        </p:txBody>
      </p:sp>
      <p:sp>
        <p:nvSpPr>
          <p:cNvPr id="30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715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5" grpId="0" animBg="1"/>
      <p:bldP spid="40" grpId="0" animBg="1"/>
      <p:bldP spid="4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Kennzeichnung in der Binnenschifffahrt nach BinSchStrO</a:t>
            </a:r>
            <a:endParaRPr lang="de-DE" dirty="0" smtClean="0"/>
          </a:p>
          <a:p>
            <a:pPr marL="0" indent="0">
              <a:buNone/>
            </a:pPr>
            <a:endParaRPr lang="de-DE" b="1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204864"/>
            <a:ext cx="1204350" cy="91368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527" y="2204864"/>
            <a:ext cx="1243200" cy="9234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3400563"/>
            <a:ext cx="1204350" cy="8928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3089" y="3425232"/>
            <a:ext cx="1257638" cy="93230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544" y="4749650"/>
            <a:ext cx="1243200" cy="9234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47388" y="4765015"/>
            <a:ext cx="1243200" cy="92340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 bwMode="auto">
          <a:xfrm>
            <a:off x="3635896" y="2461649"/>
            <a:ext cx="44644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e</a:t>
            </a:r>
            <a:r>
              <a:rPr lang="de-DE" sz="2000" b="1" dirty="0" smtClean="0"/>
              <a:t>xplosive Stoffe</a:t>
            </a:r>
          </a:p>
        </p:txBody>
      </p:sp>
      <p:sp>
        <p:nvSpPr>
          <p:cNvPr id="12" name="Textfeld 11"/>
          <p:cNvSpPr txBox="1"/>
          <p:nvPr/>
        </p:nvSpPr>
        <p:spPr bwMode="auto">
          <a:xfrm>
            <a:off x="3635896" y="3646908"/>
            <a:ext cx="44644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 smtClean="0"/>
              <a:t>gesundheitsschädliche Stoffe</a:t>
            </a:r>
          </a:p>
        </p:txBody>
      </p:sp>
      <p:sp>
        <p:nvSpPr>
          <p:cNvPr id="13" name="Textfeld 12"/>
          <p:cNvSpPr txBox="1"/>
          <p:nvPr/>
        </p:nvSpPr>
        <p:spPr bwMode="auto">
          <a:xfrm>
            <a:off x="3851920" y="5011295"/>
            <a:ext cx="44644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e</a:t>
            </a:r>
            <a:r>
              <a:rPr lang="de-DE" sz="2000" b="1" dirty="0" smtClean="0"/>
              <a:t>ntzündbaren Stoffe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28</a:t>
            </a:fld>
            <a:endParaRPr lang="de-DE" altLang="de-DE"/>
          </a:p>
        </p:txBody>
      </p:sp>
      <p:sp>
        <p:nvSpPr>
          <p:cNvPr id="15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859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52" y="1449388"/>
            <a:ext cx="6239933" cy="4679950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29</a:t>
            </a:fld>
            <a:endParaRPr lang="de-DE" altLang="de-DE"/>
          </a:p>
        </p:txBody>
      </p:sp>
      <p:sp>
        <p:nvSpPr>
          <p:cNvPr id="7" name="Textfeld 6"/>
          <p:cNvSpPr txBox="1"/>
          <p:nvPr/>
        </p:nvSpPr>
        <p:spPr bwMode="auto">
          <a:xfrm>
            <a:off x="-468560" y="6232717"/>
            <a:ext cx="756084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>
                <a:hlinkClick r:id="rId3"/>
              </a:rPr>
              <a:t>http://</a:t>
            </a:r>
            <a:r>
              <a:rPr lang="de-DE" sz="700" dirty="0" smtClean="0">
                <a:hlinkClick r:id="rId3"/>
              </a:rPr>
              <a:t>www.allgemeine-zeitung.de/fm/819/thumbnails/1407153307_Tanker.jpg.22557428.jpg</a:t>
            </a:r>
            <a:r>
              <a:rPr lang="de-DE" sz="700" dirty="0" smtClean="0"/>
              <a:t>, 28.11.16</a:t>
            </a:r>
          </a:p>
        </p:txBody>
      </p:sp>
      <p:cxnSp>
        <p:nvCxnSpPr>
          <p:cNvPr id="9" name="Gerade Verbindung mit Pfeil 8"/>
          <p:cNvCxnSpPr/>
          <p:nvPr/>
        </p:nvCxnSpPr>
        <p:spPr bwMode="auto">
          <a:xfrm flipV="1">
            <a:off x="683568" y="3284984"/>
            <a:ext cx="3024336" cy="36004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466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8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F4B293-51CF-44BF-AF59-9F5362A2618E}" type="slidenum">
              <a:rPr lang="de-DE" smtClean="0"/>
              <a:pPr/>
              <a:t>3</a:t>
            </a:fld>
            <a:endParaRPr lang="de-DE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00" y="1341227"/>
            <a:ext cx="8334440" cy="2802186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85" y="4143413"/>
            <a:ext cx="8173039" cy="1035742"/>
          </a:xfrm>
          <a:prstGeom prst="rect">
            <a:avLst/>
          </a:prstGeom>
        </p:spPr>
      </p:pic>
      <p:sp>
        <p:nvSpPr>
          <p:cNvPr id="5" name="Titel 3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sz="1800" smtClean="0"/>
              <a:t>Kennzeichnung ABC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8734830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Kennzeichnung in der Seeschifffahrt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Picture 55" descr="seeschiff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22479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6" descr="seeschiff2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08920"/>
            <a:ext cx="22479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30</a:t>
            </a:fld>
            <a:endParaRPr lang="de-DE" altLang="de-DE"/>
          </a:p>
        </p:txBody>
      </p:sp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184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Kennzeichnung im ortsfesten Bereich</a:t>
            </a:r>
            <a:endParaRPr lang="de-DE" b="1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39" y="1988840"/>
            <a:ext cx="6012160" cy="424387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 bwMode="auto">
          <a:xfrm>
            <a:off x="-468560" y="6232717"/>
            <a:ext cx="756084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/>
              <a:t>                                                        </a:t>
            </a:r>
            <a:r>
              <a:rPr lang="de-DE" sz="700" dirty="0" smtClean="0">
                <a:hlinkClick r:id="rId4"/>
              </a:rPr>
              <a:t>http://img.fotocommunity.com/industrieanlagen-schwechat-d16dd057-8a7e-4e52-a48c-c276cc1a24ff.jpg?width=100</a:t>
            </a:r>
            <a:r>
              <a:rPr lang="de-DE" sz="700" dirty="0" smtClean="0"/>
              <a:t>, 04.10.16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31</a:t>
            </a:fld>
            <a:endParaRPr lang="de-DE" altLang="de-DE"/>
          </a:p>
        </p:txBody>
      </p:sp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472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GHS- Symbole</a:t>
            </a:r>
            <a:endParaRPr lang="de-DE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276872"/>
            <a:ext cx="5868144" cy="2608794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32</a:t>
            </a:fld>
            <a:endParaRPr lang="de-DE" altLang="de-DE"/>
          </a:p>
        </p:txBody>
      </p:sp>
      <p:sp>
        <p:nvSpPr>
          <p:cNvPr id="6" name="Abgerundetes Rechteck 5"/>
          <p:cNvSpPr/>
          <p:nvPr/>
        </p:nvSpPr>
        <p:spPr bwMode="auto">
          <a:xfrm>
            <a:off x="7524328" y="5877272"/>
            <a:ext cx="1152128" cy="576064"/>
          </a:xfrm>
          <a:prstGeom prst="roundRect">
            <a:avLst/>
          </a:prstGeom>
          <a:solidFill>
            <a:srgbClr val="0B0BD9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Gleichschenkliges Dreieck 6">
            <a:hlinkClick r:id="rId4" action="ppaction://hlinkfile"/>
          </p:cNvPr>
          <p:cNvSpPr/>
          <p:nvPr/>
        </p:nvSpPr>
        <p:spPr bwMode="auto">
          <a:xfrm rot="5400000">
            <a:off x="7898341" y="5863298"/>
            <a:ext cx="574365" cy="60231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606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Kennzeichnung ABC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969" y="2411781"/>
            <a:ext cx="5955299" cy="2755164"/>
          </a:xfrm>
        </p:spPr>
      </p:pic>
      <p:sp>
        <p:nvSpPr>
          <p:cNvPr id="5" name="Textfeld 4"/>
          <p:cNvSpPr txBox="1"/>
          <p:nvPr/>
        </p:nvSpPr>
        <p:spPr bwMode="auto">
          <a:xfrm>
            <a:off x="1941326" y="5174724"/>
            <a:ext cx="5256584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600" b="1" dirty="0">
                <a:hlinkClick r:id="rId3"/>
              </a:rPr>
              <a:t>https://</a:t>
            </a:r>
            <a:r>
              <a:rPr lang="de-DE" sz="600" b="1" dirty="0" smtClean="0">
                <a:hlinkClick r:id="rId3"/>
              </a:rPr>
              <a:t>www.dr-wieland.com/media/cms_page_media/369/Methanol_neu.png</a:t>
            </a:r>
            <a:r>
              <a:rPr lang="de-DE" sz="600" b="1" dirty="0" smtClean="0"/>
              <a:t>, 2.11.2016</a:t>
            </a:r>
          </a:p>
        </p:txBody>
      </p:sp>
      <p:cxnSp>
        <p:nvCxnSpPr>
          <p:cNvPr id="7" name="Gerader Verbinder 6"/>
          <p:cNvCxnSpPr/>
          <p:nvPr/>
        </p:nvCxnSpPr>
        <p:spPr bwMode="auto">
          <a:xfrm flipV="1">
            <a:off x="827584" y="2132856"/>
            <a:ext cx="7272808" cy="331236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r Verbinder 8"/>
          <p:cNvCxnSpPr/>
          <p:nvPr/>
        </p:nvCxnSpPr>
        <p:spPr bwMode="auto">
          <a:xfrm>
            <a:off x="827584" y="2060848"/>
            <a:ext cx="7488832" cy="3384376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7751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435022"/>
            <a:ext cx="2145035" cy="260992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435021"/>
            <a:ext cx="2145036" cy="2609930"/>
          </a:xfrm>
          <a:prstGeom prst="rect">
            <a:avLst/>
          </a:prstGeom>
        </p:spPr>
      </p:pic>
      <p:cxnSp>
        <p:nvCxnSpPr>
          <p:cNvPr id="7" name="Gerader Verbinder 6"/>
          <p:cNvCxnSpPr/>
          <p:nvPr/>
        </p:nvCxnSpPr>
        <p:spPr bwMode="auto">
          <a:xfrm flipV="1">
            <a:off x="1511660" y="1685388"/>
            <a:ext cx="6012668" cy="95497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Gerader Verbinder 8"/>
          <p:cNvCxnSpPr/>
          <p:nvPr/>
        </p:nvCxnSpPr>
        <p:spPr bwMode="auto">
          <a:xfrm>
            <a:off x="1511660" y="2913834"/>
            <a:ext cx="6012668" cy="29914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feld 11"/>
          <p:cNvSpPr txBox="1"/>
          <p:nvPr/>
        </p:nvSpPr>
        <p:spPr bwMode="auto">
          <a:xfrm>
            <a:off x="3995936" y="2420888"/>
            <a:ext cx="30963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Zunahme der Gefahr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34</a:t>
            </a:fld>
            <a:endParaRPr lang="de-DE" altLang="de-DE"/>
          </a:p>
        </p:txBody>
      </p:sp>
      <p:sp>
        <p:nvSpPr>
          <p:cNvPr id="10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7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Kennzeichnung ABC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60" y="2134436"/>
            <a:ext cx="5930917" cy="3309854"/>
          </a:xfrm>
        </p:spPr>
      </p:pic>
      <p:sp>
        <p:nvSpPr>
          <p:cNvPr id="5" name="Textfeld 4"/>
          <p:cNvSpPr txBox="1"/>
          <p:nvPr/>
        </p:nvSpPr>
        <p:spPr bwMode="auto">
          <a:xfrm>
            <a:off x="1835696" y="5589240"/>
            <a:ext cx="5256584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600" b="1" dirty="0">
                <a:hlinkClick r:id="rId3"/>
              </a:rPr>
              <a:t>https://</a:t>
            </a:r>
            <a:r>
              <a:rPr lang="de-DE" sz="600" b="1" dirty="0" smtClean="0">
                <a:hlinkClick r:id="rId3"/>
              </a:rPr>
              <a:t>www.dr-wieland.com/media/cms_page_media/369/Methanol_neu.png</a:t>
            </a:r>
            <a:r>
              <a:rPr lang="de-DE" sz="600" b="1" dirty="0" smtClean="0"/>
              <a:t>, 2.11.2016</a:t>
            </a:r>
          </a:p>
        </p:txBody>
      </p:sp>
      <p:sp>
        <p:nvSpPr>
          <p:cNvPr id="6" name="Geschweifte Klammer rechts 5"/>
          <p:cNvSpPr/>
          <p:nvPr/>
        </p:nvSpPr>
        <p:spPr bwMode="auto">
          <a:xfrm>
            <a:off x="7535077" y="2781251"/>
            <a:ext cx="288032" cy="1008112"/>
          </a:xfrm>
          <a:prstGeom prst="rightBrace">
            <a:avLst/>
          </a:prstGeom>
          <a:noFill/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Geschweifte Klammer rechts 6"/>
          <p:cNvSpPr/>
          <p:nvPr/>
        </p:nvSpPr>
        <p:spPr bwMode="auto">
          <a:xfrm>
            <a:off x="7535077" y="3789363"/>
            <a:ext cx="288032" cy="1008112"/>
          </a:xfrm>
          <a:prstGeom prst="rightBrace">
            <a:avLst/>
          </a:prstGeom>
          <a:noFill/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 bwMode="auto">
          <a:xfrm>
            <a:off x="7806230" y="3142548"/>
            <a:ext cx="1320891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Gefahrenhinweise</a:t>
            </a:r>
          </a:p>
        </p:txBody>
      </p:sp>
      <p:sp>
        <p:nvSpPr>
          <p:cNvPr id="9" name="Textfeld 8"/>
          <p:cNvSpPr txBox="1"/>
          <p:nvPr/>
        </p:nvSpPr>
        <p:spPr bwMode="auto">
          <a:xfrm>
            <a:off x="7712755" y="4116060"/>
            <a:ext cx="13208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Sicherheits-</a:t>
            </a:r>
          </a:p>
          <a:p>
            <a:pPr algn="ctr"/>
            <a:r>
              <a:rPr lang="de-DE" sz="1100" dirty="0" smtClean="0"/>
              <a:t>hinweise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2759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Kennzeichnung Druckgasflaschen</a:t>
            </a:r>
            <a:endParaRPr lang="de-DE" b="1" dirty="0"/>
          </a:p>
        </p:txBody>
      </p:sp>
      <p:pic>
        <p:nvPicPr>
          <p:cNvPr id="261122" name="Picture 2" descr="Gefahrgutaufkleb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831" y="2636912"/>
            <a:ext cx="666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 bwMode="auto">
          <a:xfrm>
            <a:off x="-684584" y="6511213"/>
            <a:ext cx="756084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/>
              <a:t>https://wiki.einsatzleiterwiki.de/doku.php?id=gefaehrliche_stoffe_gueter:allgemein:kennzeichnung:gasflaschenkennzeichnung, 04.10.16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36</a:t>
            </a:fld>
            <a:endParaRPr lang="de-DE" altLang="de-DE"/>
          </a:p>
        </p:txBody>
      </p:sp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290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442" y="2348880"/>
            <a:ext cx="5170354" cy="2774295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1914450" y="1375888"/>
            <a:ext cx="5310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de-DE" b="1" dirty="0" smtClean="0"/>
              <a:t>Kennzeichnung Druckgasflaschen</a:t>
            </a:r>
            <a:endParaRPr lang="de-DE" b="1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388784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905" y="2132856"/>
            <a:ext cx="4315427" cy="357237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1914450" y="1375888"/>
            <a:ext cx="5310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de-DE" b="1" dirty="0" smtClean="0"/>
              <a:t>Kennzeichnung Druckgasflaschen</a:t>
            </a:r>
            <a:endParaRPr lang="de-DE" b="1" dirty="0"/>
          </a:p>
        </p:txBody>
      </p:sp>
      <p:sp>
        <p:nvSpPr>
          <p:cNvPr id="5" name="Rechteck 4"/>
          <p:cNvSpPr/>
          <p:nvPr/>
        </p:nvSpPr>
        <p:spPr>
          <a:xfrm>
            <a:off x="2051720" y="5769700"/>
            <a:ext cx="5310336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de-DE" b="1" dirty="0" smtClean="0"/>
              <a:t>besondere Kennzeichnung</a:t>
            </a:r>
            <a:endParaRPr lang="de-DE" b="1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38</a:t>
            </a:fld>
            <a:endParaRPr lang="de-DE" altLang="de-DE"/>
          </a:p>
        </p:txBody>
      </p:sp>
      <p:sp>
        <p:nvSpPr>
          <p:cNvPr id="9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452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Kennzeichnung von Rohrleitungen</a:t>
            </a:r>
          </a:p>
          <a:p>
            <a:pPr marL="0" indent="0" algn="ctr">
              <a:buNone/>
            </a:pPr>
            <a:r>
              <a:rPr lang="de-DE" sz="1600" b="1" dirty="0" smtClean="0"/>
              <a:t>(DIN 2403)</a:t>
            </a:r>
            <a:endParaRPr lang="de-DE" sz="16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39" y="2780928"/>
            <a:ext cx="6012160" cy="272875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 bwMode="auto">
          <a:xfrm>
            <a:off x="-684584" y="6511213"/>
            <a:ext cx="756084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/>
              <a:t>http://www.seton.de/images/Themen/DIN-2403-Rohrkennzeichnung/Rohrkennzeichnung_Erdgas_Bezeichnungen.jpg, 04.10.16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39</a:t>
            </a:fld>
            <a:endParaRPr lang="de-DE" altLang="de-DE"/>
          </a:p>
        </p:txBody>
      </p:sp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00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r>
              <a:rPr lang="de-DE" b="1" u="sng" dirty="0" smtClean="0"/>
              <a:t>Grundlagen </a:t>
            </a:r>
          </a:p>
          <a:p>
            <a:pPr>
              <a:buClrTx/>
            </a:pPr>
            <a:endParaRPr lang="de-DE" sz="2000" dirty="0" smtClean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smtClean="0"/>
              <a:t>GGVSEB / ADR, RID 		(Gefahrgutverordnung Straße, Eisenbahn und</a:t>
            </a:r>
            <a:br>
              <a:rPr lang="de-DE" sz="1800" dirty="0" smtClean="0"/>
            </a:br>
            <a:r>
              <a:rPr lang="de-DE" sz="1800" dirty="0" smtClean="0"/>
              <a:t>		             		 Binnenschifffahrt)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err="1" smtClean="0"/>
              <a:t>GGVSee</a:t>
            </a:r>
            <a:r>
              <a:rPr lang="de-DE" sz="1800" dirty="0" smtClean="0"/>
              <a:t> / IMDG (int.) 		(Gefahrgutverordnung Seeschifffahrt)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smtClean="0"/>
              <a:t>IATA- DGR (int.)		(Luftverkehr)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smtClean="0"/>
              <a:t>GefStoffV			(Gefahrstoffverordnung)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smtClean="0"/>
              <a:t>TRG				(Technische Regeln Druckgase)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smtClean="0"/>
              <a:t>Sprengstoffgesetz		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smtClean="0"/>
              <a:t>DIN 2403			(Kennzeichnung Rohrleitungen)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smtClean="0"/>
              <a:t>TRGS			(Technische Regeln für Gefahrstoffe)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de-DE" sz="1800" dirty="0" err="1" smtClean="0"/>
              <a:t>FwDV</a:t>
            </a:r>
            <a:r>
              <a:rPr lang="de-DE" sz="1800" dirty="0" smtClean="0"/>
              <a:t> 500</a:t>
            </a:r>
            <a:endParaRPr lang="de-DE" sz="1800" dirty="0"/>
          </a:p>
          <a:p>
            <a:pPr>
              <a:buClrTx/>
            </a:pPr>
            <a:endParaRPr lang="de-DE" sz="1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4</a:t>
            </a:fld>
            <a:endParaRPr lang="de-DE" altLang="de-DE"/>
          </a:p>
        </p:txBody>
      </p:sp>
      <p:sp>
        <p:nvSpPr>
          <p:cNvPr id="6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940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52" y="1449388"/>
            <a:ext cx="6239933" cy="4679950"/>
          </a:xfrm>
        </p:spPr>
      </p:pic>
      <p:sp>
        <p:nvSpPr>
          <p:cNvPr id="5" name="Textfeld 4"/>
          <p:cNvSpPr txBox="1"/>
          <p:nvPr/>
        </p:nvSpPr>
        <p:spPr bwMode="auto">
          <a:xfrm>
            <a:off x="-1620688" y="6525344"/>
            <a:ext cx="756084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700" dirty="0" smtClean="0">
                <a:hlinkClick r:id="rId4"/>
              </a:rPr>
              <a:t>http://www.farbimpulse.de/Farbige-Sicherheit.348.0.html</a:t>
            </a:r>
            <a:r>
              <a:rPr lang="de-DE" sz="700" dirty="0" smtClean="0"/>
              <a:t>, 04.10.16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40</a:t>
            </a:fld>
            <a:endParaRPr lang="de-DE" altLang="de-DE"/>
          </a:p>
        </p:txBody>
      </p:sp>
      <p:sp>
        <p:nvSpPr>
          <p:cNvPr id="7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7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Kennzeichnung ABC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Spezielle Hinweise auf Munition: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4" name="Group 134"/>
          <p:cNvGraphicFramePr>
            <a:graphicFrameLocks noGrp="1"/>
          </p:cNvGraphicFramePr>
          <p:nvPr/>
        </p:nvGraphicFramePr>
        <p:xfrm>
          <a:off x="539750" y="2852738"/>
          <a:ext cx="7921625" cy="2211387"/>
        </p:xfrm>
        <a:graphic>
          <a:graphicData uri="http://schemas.openxmlformats.org/drawingml/2006/table">
            <a:tbl>
              <a:tblPr/>
              <a:tblGrid>
                <a:gridCol w="2016125"/>
                <a:gridCol w="1441450"/>
                <a:gridCol w="1511300"/>
                <a:gridCol w="1439862"/>
                <a:gridCol w="1512888"/>
              </a:tblGrid>
              <a:tr h="579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Munition-</a:t>
                      </a: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b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Brandklasse</a:t>
                      </a:r>
                      <a:endParaRPr kumimoji="0" lang="de-DE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79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Hauptgefahr  :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Massen-explosion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Explosion / Splitter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Massen-feuer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normaler Brand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28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Kennzeichen :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de-DE" sz="3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de-DE" sz="3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de-DE" sz="3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de-DE" sz="3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</a:t>
                      </a:r>
                    </a:p>
                  </a:txBody>
                  <a:tcPr marT="45733" marB="4573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7" descr="bw_mun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2211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9" descr="bw_mun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2211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1" descr="bw_mun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88" y="42211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3" descr="bw_mun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2211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41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5513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Feuerwehr Gefahrengruppen</a:t>
            </a:r>
          </a:p>
          <a:p>
            <a:pPr marL="0" indent="0" algn="ctr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sz="2000" dirty="0" smtClean="0"/>
              <a:t>„Bereiche mit ABC- Gefahrstoffen werden bei der Einsatzvorbereitung entsprechend den durchzuführenden Maßnahmen in drei Gefahrengruppen eingeteilt.“</a:t>
            </a:r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12" b="16550"/>
          <a:stretch>
            <a:fillRect/>
          </a:stretch>
        </p:blipFill>
        <p:spPr bwMode="auto">
          <a:xfrm>
            <a:off x="971699" y="4235382"/>
            <a:ext cx="201612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05" b="19156"/>
          <a:stretch>
            <a:fillRect/>
          </a:stretch>
        </p:blipFill>
        <p:spPr bwMode="auto">
          <a:xfrm>
            <a:off x="3563987" y="4248243"/>
            <a:ext cx="201612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33" b="16159"/>
          <a:stretch>
            <a:fillRect/>
          </a:stretch>
        </p:blipFill>
        <p:spPr bwMode="auto">
          <a:xfrm>
            <a:off x="6156176" y="4235382"/>
            <a:ext cx="2016125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38" y="4200456"/>
            <a:ext cx="7205663" cy="153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42</a:t>
            </a:fld>
            <a:endParaRPr lang="de-DE" altLang="de-DE"/>
          </a:p>
        </p:txBody>
      </p:sp>
      <p:sp>
        <p:nvSpPr>
          <p:cNvPr id="10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415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Warnzeichen aus dem Arbeitsschutz</a:t>
            </a:r>
            <a:endParaRPr lang="de-DE" b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16832"/>
            <a:ext cx="3391644" cy="470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43</a:t>
            </a:fld>
            <a:endParaRPr lang="de-DE" altLang="de-DE"/>
          </a:p>
        </p:txBody>
      </p:sp>
      <p:sp>
        <p:nvSpPr>
          <p:cNvPr id="8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38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576" y="2060848"/>
            <a:ext cx="4892536" cy="4091383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 bwMode="auto">
          <a:xfrm>
            <a:off x="1725680" y="6453336"/>
            <a:ext cx="612068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600" b="1" dirty="0">
                <a:hlinkClick r:id="rId4"/>
              </a:rPr>
              <a:t>https://www.carlroth.com/de/de/Laborbedarf/Arbeitsschutz,-</a:t>
            </a:r>
            <a:r>
              <a:rPr lang="de-DE" sz="600" b="1" dirty="0" smtClean="0">
                <a:hlinkClick r:id="rId4"/>
              </a:rPr>
              <a:t>Sicherheit/Gefahrenkennzeichnung/Gebotszeichen-nach-ISO-7010/p/0000000c000268ae00020023_de</a:t>
            </a:r>
            <a:r>
              <a:rPr lang="de-DE" sz="600" b="1" dirty="0" smtClean="0"/>
              <a:t>, 10.11.2016</a:t>
            </a:r>
          </a:p>
        </p:txBody>
      </p:sp>
      <p:sp>
        <p:nvSpPr>
          <p:cNvPr id="6" name="Rechteck 5"/>
          <p:cNvSpPr/>
          <p:nvPr/>
        </p:nvSpPr>
        <p:spPr>
          <a:xfrm>
            <a:off x="1619672" y="1448630"/>
            <a:ext cx="6000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de-DE" b="1" dirty="0" smtClean="0"/>
              <a:t>Gebotszeichen </a:t>
            </a:r>
            <a:r>
              <a:rPr lang="de-DE" b="1" dirty="0"/>
              <a:t>aus dem Arbeitsschutz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44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448269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/>
          <p:cNvSpPr/>
          <p:nvPr/>
        </p:nvSpPr>
        <p:spPr bwMode="auto">
          <a:xfrm>
            <a:off x="2411760" y="1772816"/>
            <a:ext cx="4248472" cy="3744416"/>
          </a:xfrm>
          <a:prstGeom prst="ellipse">
            <a:avLst/>
          </a:prstGeom>
          <a:noFill/>
          <a:ln w="2032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 bwMode="auto">
          <a:xfrm>
            <a:off x="2411760" y="2780928"/>
            <a:ext cx="410445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 smtClean="0"/>
              <a:t> </a:t>
            </a:r>
            <a:r>
              <a:rPr lang="de-DE" sz="4000" b="1" dirty="0" smtClean="0">
                <a:solidFill>
                  <a:schemeClr val="bg1">
                    <a:lumMod val="75000"/>
                  </a:schemeClr>
                </a:solidFill>
              </a:rPr>
              <a:t>Kennzeichnung</a:t>
            </a:r>
          </a:p>
          <a:p>
            <a:pPr algn="ctr"/>
            <a:r>
              <a:rPr lang="de-DE" sz="4000" b="1" dirty="0" smtClean="0">
                <a:solidFill>
                  <a:schemeClr val="bg1">
                    <a:lumMod val="75000"/>
                  </a:schemeClr>
                </a:solidFill>
              </a:rPr>
              <a:t> ABC</a:t>
            </a:r>
          </a:p>
        </p:txBody>
      </p:sp>
      <p:sp>
        <p:nvSpPr>
          <p:cNvPr id="13" name="Rechteck 12"/>
          <p:cNvSpPr/>
          <p:nvPr/>
        </p:nvSpPr>
        <p:spPr bwMode="auto">
          <a:xfrm>
            <a:off x="1869319" y="1484784"/>
            <a:ext cx="5400600" cy="4392488"/>
          </a:xfrm>
          <a:prstGeom prst="rect">
            <a:avLst/>
          </a:prstGeom>
          <a:noFill/>
          <a:ln w="476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6" name="Gerader Verbinder 15"/>
          <p:cNvCxnSpPr/>
          <p:nvPr/>
        </p:nvCxnSpPr>
        <p:spPr bwMode="auto">
          <a:xfrm flipV="1">
            <a:off x="1869319" y="1484784"/>
            <a:ext cx="4646897" cy="3600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Gerader Verbinder 17"/>
          <p:cNvCxnSpPr/>
          <p:nvPr/>
        </p:nvCxnSpPr>
        <p:spPr bwMode="auto">
          <a:xfrm flipV="1">
            <a:off x="1869319" y="1484784"/>
            <a:ext cx="5400600" cy="43924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Gerader Verbinder 19"/>
          <p:cNvCxnSpPr/>
          <p:nvPr/>
        </p:nvCxnSpPr>
        <p:spPr bwMode="auto">
          <a:xfrm flipV="1">
            <a:off x="2915816" y="2276872"/>
            <a:ext cx="4354103" cy="3600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Gerader Verbinder 22"/>
          <p:cNvCxnSpPr/>
          <p:nvPr/>
        </p:nvCxnSpPr>
        <p:spPr bwMode="auto">
          <a:xfrm flipV="1">
            <a:off x="1869319" y="1484784"/>
            <a:ext cx="5006937" cy="396044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Gerader Verbinder 24"/>
          <p:cNvCxnSpPr/>
          <p:nvPr/>
        </p:nvCxnSpPr>
        <p:spPr bwMode="auto">
          <a:xfrm flipV="1">
            <a:off x="2390765" y="1916832"/>
            <a:ext cx="4879154" cy="396044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45</a:t>
            </a:fld>
            <a:endParaRPr lang="de-DE" alt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621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0" y="198884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200" dirty="0" smtClean="0"/>
              <a:t>Gibt es noch Fragen?</a:t>
            </a:r>
            <a:endParaRPr lang="de-DE" sz="4200" dirty="0"/>
          </a:p>
        </p:txBody>
      </p:sp>
      <p:sp>
        <p:nvSpPr>
          <p:cNvPr id="5" name="Textfeld 4"/>
          <p:cNvSpPr txBox="1"/>
          <p:nvPr/>
        </p:nvSpPr>
        <p:spPr>
          <a:xfrm>
            <a:off x="0" y="450912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200" dirty="0" smtClean="0"/>
              <a:t>Vielen Dank für eure Aufmerksamkeit!</a:t>
            </a:r>
            <a:endParaRPr lang="de-DE" sz="4200" dirty="0"/>
          </a:p>
        </p:txBody>
      </p:sp>
      <p:sp>
        <p:nvSpPr>
          <p:cNvPr id="6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7053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 4"/>
          <p:cNvSpPr>
            <a:spLocks noChangeShapeType="1"/>
          </p:cNvSpPr>
          <p:nvPr/>
        </p:nvSpPr>
        <p:spPr bwMode="auto">
          <a:xfrm flipH="1" flipV="1">
            <a:off x="1914525" y="2130425"/>
            <a:ext cx="1588" cy="38163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15900" y="2400300"/>
            <a:ext cx="1709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altLang="de-DE" sz="2400" dirty="0"/>
              <a:t>Information</a:t>
            </a:r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1891763" y="5946775"/>
            <a:ext cx="66897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1" name="Line 7"/>
          <p:cNvSpPr>
            <a:spLocks noChangeShapeType="1"/>
          </p:cNvSpPr>
          <p:nvPr/>
        </p:nvSpPr>
        <p:spPr bwMode="auto">
          <a:xfrm>
            <a:off x="1908175" y="5373688"/>
            <a:ext cx="14398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3348038" y="4654550"/>
            <a:ext cx="0" cy="7191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>
            <a:off x="6227763" y="3213100"/>
            <a:ext cx="14398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627938" y="6129338"/>
            <a:ext cx="69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altLang="de-DE" sz="2400" dirty="0"/>
              <a:t>Zeit</a:t>
            </a:r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282" y="4346117"/>
            <a:ext cx="932656" cy="934370"/>
          </a:xfrm>
          <a:prstGeom prst="rect">
            <a:avLst/>
          </a:prstGeom>
        </p:spPr>
      </p:pic>
      <p:pic>
        <p:nvPicPr>
          <p:cNvPr id="26" name="Picture 21" descr="uslugi_d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6B8091"/>
              </a:clrFrom>
              <a:clrTo>
                <a:srgbClr val="6B80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646488"/>
            <a:ext cx="21129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090423-OV-schriftliche-Weisu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866" y="2708920"/>
            <a:ext cx="691184" cy="9777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 26"/>
          <p:cNvGrpSpPr>
            <a:grpSpLocks/>
          </p:cNvGrpSpPr>
          <p:nvPr/>
        </p:nvGrpSpPr>
        <p:grpSpPr bwMode="auto">
          <a:xfrm>
            <a:off x="4787900" y="2781300"/>
            <a:ext cx="1439863" cy="1152525"/>
            <a:chOff x="3016" y="1752"/>
            <a:chExt cx="907" cy="726"/>
          </a:xfrm>
        </p:grpSpPr>
        <p:sp>
          <p:nvSpPr>
            <p:cNvPr id="29" name="Line 11"/>
            <p:cNvSpPr>
              <a:spLocks noChangeShapeType="1"/>
            </p:cNvSpPr>
            <p:nvPr/>
          </p:nvSpPr>
          <p:spPr bwMode="auto">
            <a:xfrm>
              <a:off x="3016" y="2478"/>
              <a:ext cx="9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30" name="Line 12"/>
            <p:cNvSpPr>
              <a:spLocks noChangeShapeType="1"/>
            </p:cNvSpPr>
            <p:nvPr/>
          </p:nvSpPr>
          <p:spPr bwMode="auto">
            <a:xfrm flipV="1">
              <a:off x="3923" y="2024"/>
              <a:ext cx="0" cy="4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pic>
          <p:nvPicPr>
            <p:cNvPr id="31" name="Picture 19" descr="notebook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1752"/>
              <a:ext cx="810" cy="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19688">
              <a:off x="3379" y="1842"/>
              <a:ext cx="362" cy="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20" descr="chemik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1343025"/>
            <a:ext cx="1117600" cy="174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Line 7"/>
          <p:cNvSpPr>
            <a:spLocks noChangeShapeType="1"/>
          </p:cNvSpPr>
          <p:nvPr/>
        </p:nvSpPr>
        <p:spPr bwMode="auto">
          <a:xfrm>
            <a:off x="3348161" y="4653136"/>
            <a:ext cx="14398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6" name="Line 9"/>
          <p:cNvSpPr>
            <a:spLocks noChangeShapeType="1"/>
          </p:cNvSpPr>
          <p:nvPr/>
        </p:nvSpPr>
        <p:spPr bwMode="auto">
          <a:xfrm flipV="1">
            <a:off x="4788024" y="3933998"/>
            <a:ext cx="0" cy="7191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" name="Textfeld 1"/>
          <p:cNvSpPr txBox="1"/>
          <p:nvPr/>
        </p:nvSpPr>
        <p:spPr bwMode="auto">
          <a:xfrm>
            <a:off x="2095792" y="5454972"/>
            <a:ext cx="107256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Stufe 1</a:t>
            </a:r>
          </a:p>
        </p:txBody>
      </p:sp>
      <p:sp>
        <p:nvSpPr>
          <p:cNvPr id="37" name="Textfeld 36"/>
          <p:cNvSpPr txBox="1"/>
          <p:nvPr/>
        </p:nvSpPr>
        <p:spPr bwMode="auto">
          <a:xfrm>
            <a:off x="3506808" y="4749336"/>
            <a:ext cx="107256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Stufe 2</a:t>
            </a:r>
          </a:p>
        </p:txBody>
      </p:sp>
      <p:sp>
        <p:nvSpPr>
          <p:cNvPr id="38" name="Textfeld 37"/>
          <p:cNvSpPr txBox="1"/>
          <p:nvPr/>
        </p:nvSpPr>
        <p:spPr bwMode="auto">
          <a:xfrm>
            <a:off x="5001209" y="3988871"/>
            <a:ext cx="107256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Stufe 3</a:t>
            </a:r>
          </a:p>
        </p:txBody>
      </p:sp>
      <p:sp>
        <p:nvSpPr>
          <p:cNvPr id="39" name="Textfeld 38"/>
          <p:cNvSpPr txBox="1"/>
          <p:nvPr/>
        </p:nvSpPr>
        <p:spPr bwMode="auto">
          <a:xfrm>
            <a:off x="6381752" y="3310516"/>
            <a:ext cx="107256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Stufe 4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5</a:t>
            </a:fld>
            <a:endParaRPr lang="de-DE" altLang="de-DE"/>
          </a:p>
        </p:txBody>
      </p:sp>
      <p:sp>
        <p:nvSpPr>
          <p:cNvPr id="34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885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z="2000" dirty="0" smtClean="0"/>
              <a:t>Kennzeichnung ABC</a:t>
            </a:r>
            <a:endParaRPr lang="de-DE" altLang="de-DE" sz="2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de-DE" dirty="0" smtClean="0"/>
              <a:t>Kennzeichnungen im Transportwesen		</a:t>
            </a:r>
            <a:endParaRPr lang="de-DE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006726"/>
            <a:ext cx="3273658" cy="2461791"/>
          </a:xfrm>
        </p:spPr>
      </p:pic>
      <p:sp>
        <p:nvSpPr>
          <p:cNvPr id="7" name="Textplatzhalter 6"/>
          <p:cNvSpPr>
            <a:spLocks noGrp="1"/>
          </p:cNvSpPr>
          <p:nvPr>
            <p:ph type="body" sz="quarter" idx="3"/>
          </p:nvPr>
        </p:nvSpPr>
        <p:spPr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de-DE" dirty="0" smtClean="0"/>
              <a:t>Kennzeichnungen im ortsfesten Bereichen</a:t>
            </a:r>
            <a:endParaRPr lang="de-DE" dirty="0"/>
          </a:p>
        </p:txBody>
      </p:sp>
      <p:pic>
        <p:nvPicPr>
          <p:cNvPr id="11" name="Inhaltsplatzhalter 10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014185"/>
            <a:ext cx="4283926" cy="2454332"/>
          </a:xfrm>
        </p:spPr>
      </p:pic>
      <p:sp>
        <p:nvSpPr>
          <p:cNvPr id="10" name="Textfeld 9"/>
          <p:cNvSpPr txBox="1"/>
          <p:nvPr/>
        </p:nvSpPr>
        <p:spPr bwMode="auto">
          <a:xfrm>
            <a:off x="595700" y="5482317"/>
            <a:ext cx="361625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600" b="1" smtClean="0"/>
              <a:t>http://www.kroschke-blog.eu/wp-content/uploads/2014/03/gefahrguttransport-blog-2014.jpg</a:t>
            </a:r>
            <a:endParaRPr lang="de-DE" sz="600" b="1" dirty="0" smtClean="0"/>
          </a:p>
        </p:txBody>
      </p:sp>
      <p:sp>
        <p:nvSpPr>
          <p:cNvPr id="12" name="Textfeld 11"/>
          <p:cNvSpPr txBox="1"/>
          <p:nvPr/>
        </p:nvSpPr>
        <p:spPr bwMode="auto">
          <a:xfrm>
            <a:off x="4283968" y="5482317"/>
            <a:ext cx="442794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de-DE" sz="600" b="1" dirty="0" smtClean="0"/>
              <a:t>http://www.schweissmaschinen.net/gasetechnik24/kennzeichnungen/rohrleitungskennzeichnung-nach-din-2403-1984-03/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997E5-FB74-4E95-B1BE-A593E3EB1999}" type="slidenum">
              <a:rPr lang="de-DE" altLang="de-DE" smtClean="0"/>
              <a:pPr/>
              <a:t>6</a:t>
            </a:fld>
            <a:endParaRPr lang="de-DE" altLang="de-DE"/>
          </a:p>
        </p:txBody>
      </p:sp>
      <p:sp>
        <p:nvSpPr>
          <p:cNvPr id="14" name="Titel 3"/>
          <p:cNvSpPr txBox="1">
            <a:spLocks/>
          </p:cNvSpPr>
          <p:nvPr/>
        </p:nvSpPr>
        <p:spPr bwMode="auto">
          <a:xfrm>
            <a:off x="250825" y="908050"/>
            <a:ext cx="86375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sz="1800" smtClean="0"/>
              <a:t>Kennzeichnung ABC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403056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239577" y="1412776"/>
            <a:ext cx="8637588" cy="467866"/>
          </a:xfrm>
        </p:spPr>
        <p:txBody>
          <a:bodyPr/>
          <a:lstStyle/>
          <a:p>
            <a:pPr algn="ctr"/>
            <a:r>
              <a:rPr lang="de-DE" sz="2000" dirty="0" smtClean="0">
                <a:solidFill>
                  <a:schemeClr val="tx1"/>
                </a:solidFill>
              </a:rPr>
              <a:t>Beschreibung von Kennzeichnungen</a:t>
            </a:r>
            <a:endParaRPr lang="de-DE" sz="2000" dirty="0">
              <a:solidFill>
                <a:schemeClr val="tx1"/>
              </a:solidFill>
            </a:endParaRPr>
          </a:p>
        </p:txBody>
      </p:sp>
      <p:pic>
        <p:nvPicPr>
          <p:cNvPr id="13" name="Inhaltsplatzhalter 1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47" y="2133600"/>
            <a:ext cx="7422444" cy="4175125"/>
          </a:xfrm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90600" y="2586038"/>
            <a:ext cx="1581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4400" b="1" dirty="0"/>
              <a:t>Form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596063" y="2413000"/>
            <a:ext cx="22034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4400" b="1" dirty="0"/>
              <a:t>Symbol</a:t>
            </a: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V="1">
            <a:off x="2268538" y="4770438"/>
            <a:ext cx="1692275" cy="3810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23863" y="4760913"/>
            <a:ext cx="17065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4400" b="1"/>
              <a:t>Farbe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6535738" y="4910138"/>
            <a:ext cx="18669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4400" b="1"/>
              <a:t>Ziffer,</a:t>
            </a:r>
          </a:p>
          <a:p>
            <a:r>
              <a:rPr lang="de-DE" altLang="de-DE" sz="2800" b="1"/>
              <a:t>weitere </a:t>
            </a:r>
          </a:p>
          <a:p>
            <a:r>
              <a:rPr lang="de-DE" altLang="de-DE" sz="2800" b="1"/>
              <a:t>Aufschrift</a:t>
            </a:r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 flipH="1">
            <a:off x="5181600" y="2768601"/>
            <a:ext cx="1354138" cy="579437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H="1">
            <a:off x="4752975" y="5229200"/>
            <a:ext cx="1782763" cy="155575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7</a:t>
            </a:fld>
            <a:endParaRPr lang="de-DE" altLang="de-DE"/>
          </a:p>
        </p:txBody>
      </p:sp>
      <p:sp>
        <p:nvSpPr>
          <p:cNvPr id="21" name="Titel 3"/>
          <p:cNvSpPr txBox="1">
            <a:spLocks/>
          </p:cNvSpPr>
          <p:nvPr/>
        </p:nvSpPr>
        <p:spPr bwMode="auto">
          <a:xfrm>
            <a:off x="250825" y="908050"/>
            <a:ext cx="86375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sz="1800" smtClean="0"/>
              <a:t>Kennzeichnung ABC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32472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/>
      <p:bldP spid="18" grpId="0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090121-OV-vergrößerung-tanklaszug-33-12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5475"/>
            <a:ext cx="2159000" cy="180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751388" y="2784475"/>
            <a:ext cx="4103687" cy="3024188"/>
          </a:xfrm>
          <a:prstGeom prst="rect">
            <a:avLst/>
          </a:prstGeom>
          <a:solidFill>
            <a:srgbClr val="FF66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/>
            <a:r>
              <a:rPr lang="de-DE" altLang="de-DE" sz="9600" b="1" dirty="0"/>
              <a:t>30</a:t>
            </a:r>
          </a:p>
          <a:p>
            <a:pPr algn="ctr"/>
            <a:r>
              <a:rPr lang="de-DE" altLang="de-DE" sz="9600" b="1" dirty="0"/>
              <a:t>1202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751388" y="4279900"/>
            <a:ext cx="41036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4756150" y="2087563"/>
            <a:ext cx="40227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de-DE" altLang="de-DE" sz="4000" b="1" smtClean="0"/>
              <a:t>Gefahrnummer</a:t>
            </a:r>
            <a:endParaRPr lang="de-DE" altLang="de-DE" sz="4000" b="1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28663" y="4437112"/>
            <a:ext cx="40227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buFontTx/>
              <a:buNone/>
            </a:pPr>
            <a:r>
              <a:rPr lang="de-DE" altLang="de-DE" sz="4000" b="1" dirty="0" smtClean="0"/>
              <a:t>Stoffnummer / UN- Nummer</a:t>
            </a:r>
            <a:endParaRPr lang="de-DE" altLang="de-DE" sz="4000" b="1" dirty="0"/>
          </a:p>
        </p:txBody>
      </p:sp>
      <p:grpSp>
        <p:nvGrpSpPr>
          <p:cNvPr id="10" name="Group 7"/>
          <p:cNvGrpSpPr>
            <a:grpSpLocks/>
          </p:cNvGrpSpPr>
          <p:nvPr/>
        </p:nvGrpSpPr>
        <p:grpSpPr bwMode="auto">
          <a:xfrm rot="-66815171">
            <a:off x="-715963" y="1946275"/>
            <a:ext cx="4032251" cy="3382963"/>
            <a:chOff x="884" y="1616"/>
            <a:chExt cx="1294" cy="1083"/>
          </a:xfrm>
        </p:grpSpPr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1498" y="1616"/>
              <a:ext cx="680" cy="680"/>
            </a:xfrm>
            <a:prstGeom prst="ellipse">
              <a:avLst/>
            </a:prstGeom>
            <a:solidFill>
              <a:schemeClr val="bg1">
                <a:alpha val="71001"/>
              </a:schemeClr>
            </a:solidFill>
            <a:ln w="539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pic>
          <p:nvPicPr>
            <p:cNvPr id="12" name="Picture 9" descr="lupe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2152"/>
              <a:ext cx="686" cy="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8</a:t>
            </a:fld>
            <a:endParaRPr lang="de-DE" altLang="de-DE"/>
          </a:p>
        </p:txBody>
      </p:sp>
      <p:sp>
        <p:nvSpPr>
          <p:cNvPr id="14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918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animBg="1"/>
      <p:bldP spid="8" grpId="0" build="p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23728" y="1340768"/>
            <a:ext cx="6384925" cy="513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de-DE" altLang="de-DE" sz="2400" b="1" dirty="0" smtClean="0"/>
              <a:t>Gefahrnummern / Gefahrenklassen</a:t>
            </a:r>
          </a:p>
          <a:p>
            <a:endParaRPr lang="de-DE" altLang="de-DE" sz="2400" b="1" dirty="0" smtClean="0"/>
          </a:p>
          <a:p>
            <a:r>
              <a:rPr lang="de-DE" altLang="de-DE" sz="2000" b="1" dirty="0" smtClean="0"/>
              <a:t>1	Explosive Stoffe</a:t>
            </a:r>
            <a:endParaRPr lang="de-DE" altLang="de-DE" sz="2000" b="1" dirty="0"/>
          </a:p>
          <a:p>
            <a:r>
              <a:rPr lang="de-DE" altLang="de-DE" sz="2000" b="1" dirty="0"/>
              <a:t>2	Entweichen von Gas</a:t>
            </a:r>
          </a:p>
          <a:p>
            <a:r>
              <a:rPr lang="de-DE" altLang="de-DE" sz="2000" b="1" dirty="0"/>
              <a:t>3	Entzündbarkeit von Flüssigkeiten</a:t>
            </a:r>
          </a:p>
          <a:p>
            <a:r>
              <a:rPr lang="de-DE" altLang="de-DE" sz="2000" b="1" dirty="0"/>
              <a:t>4	Entzündbarkeit von Feststoffen</a:t>
            </a:r>
          </a:p>
          <a:p>
            <a:r>
              <a:rPr lang="de-DE" altLang="de-DE" sz="2000" b="1" dirty="0"/>
              <a:t>5	Oxidierende Wirkung</a:t>
            </a:r>
          </a:p>
          <a:p>
            <a:r>
              <a:rPr lang="de-DE" altLang="de-DE" sz="2000" b="1" dirty="0"/>
              <a:t>6	Giftigkeit</a:t>
            </a:r>
          </a:p>
          <a:p>
            <a:r>
              <a:rPr lang="de-DE" altLang="de-DE" sz="2000" b="1" dirty="0"/>
              <a:t>7	Radioaktivität</a:t>
            </a:r>
          </a:p>
          <a:p>
            <a:r>
              <a:rPr lang="de-DE" altLang="de-DE" sz="2000" b="1" dirty="0"/>
              <a:t>8	Ätzwirkung</a:t>
            </a:r>
          </a:p>
          <a:p>
            <a:r>
              <a:rPr lang="de-DE" altLang="de-DE" sz="2000" b="1" dirty="0"/>
              <a:t>9	Gefahr einer spontanen Reaktion</a:t>
            </a:r>
          </a:p>
          <a:p>
            <a:r>
              <a:rPr lang="de-DE" altLang="de-DE" sz="2000" b="1" dirty="0"/>
              <a:t>0	keine Zusatzgefahr</a:t>
            </a:r>
          </a:p>
          <a:p>
            <a:r>
              <a:rPr lang="de-DE" altLang="de-DE" sz="2000" b="1" dirty="0"/>
              <a:t>X	gefährlich bei Kontakt mit Wasser</a:t>
            </a:r>
          </a:p>
          <a:p>
            <a:endParaRPr lang="de-DE" altLang="de-DE" sz="2000" b="1" dirty="0"/>
          </a:p>
          <a:p>
            <a:r>
              <a:rPr lang="de-DE" altLang="de-DE" sz="2000" b="1" dirty="0"/>
              <a:t>Erste Ziffer = Hauptgefahr</a:t>
            </a:r>
          </a:p>
          <a:p>
            <a:r>
              <a:rPr lang="de-DE" altLang="de-DE" sz="2000" b="1" dirty="0"/>
              <a:t>Verdopplung = Erhöhte Gefahr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7670-7653-49CA-A34D-49B02AA0B99B}" type="slidenum">
              <a:rPr lang="de-DE" altLang="de-DE" smtClean="0"/>
              <a:pPr/>
              <a:t>9</a:t>
            </a:fld>
            <a:endParaRPr lang="de-DE" altLang="de-DE"/>
          </a:p>
        </p:txBody>
      </p:sp>
      <p:sp>
        <p:nvSpPr>
          <p:cNvPr id="7" name="Titel 3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dirty="0" smtClean="0"/>
              <a:t>Kennzeichnung ABC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98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ABK">
  <a:themeElements>
    <a:clrScheme name="NABK 8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NAB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 algn="ctr">
          <a:defRPr sz="1200" b="1" dirty="0" smtClean="0"/>
        </a:defPPr>
      </a:lstStyle>
    </a:txDef>
  </a:objectDefaults>
  <a:extraClrSchemeLst>
    <a:extraClrScheme>
      <a:clrScheme name="NABK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8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NABK</Template>
  <TotalTime>0</TotalTime>
  <Words>895</Words>
  <PresentationFormat>Bildschirmpräsentation (4:3)</PresentationFormat>
  <Paragraphs>329</Paragraphs>
  <Slides>46</Slides>
  <Notes>41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46</vt:i4>
      </vt:variant>
    </vt:vector>
  </HeadingPairs>
  <TitlesOfParts>
    <vt:vector size="50" baseType="lpstr">
      <vt:lpstr>Arial</vt:lpstr>
      <vt:lpstr>Arial Black</vt:lpstr>
      <vt:lpstr>Wingdings</vt:lpstr>
      <vt:lpstr>NABK</vt:lpstr>
      <vt:lpstr>PowerPoint-Präsentation</vt:lpstr>
      <vt:lpstr>Kennzeichnung ABC</vt:lpstr>
      <vt:lpstr>PowerPoint-Präsentation</vt:lpstr>
      <vt:lpstr>Kennzeichnung ABC</vt:lpstr>
      <vt:lpstr>Kennzeichnung ABC</vt:lpstr>
      <vt:lpstr>Kennzeichnung ABC</vt:lpstr>
      <vt:lpstr>Beschreibung von Kennzeichnungen</vt:lpstr>
      <vt:lpstr>Kennzeichnung ABC</vt:lpstr>
      <vt:lpstr>Kennzeichnung ABC</vt:lpstr>
      <vt:lpstr>Kennzeichnung ABC</vt:lpstr>
      <vt:lpstr>Mehrkammertankfahrzeug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  <vt:lpstr>Kennzeichnung ABC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2016-10-06T08:44:30Z</cp:lastPrinted>
  <dcterms:created xsi:type="dcterms:W3CDTF">2016-10-04T05:26:39Z</dcterms:created>
  <dcterms:modified xsi:type="dcterms:W3CDTF">2017-04-19T06:29:43Z</dcterms:modified>
</cp:coreProperties>
</file>