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42"/>
  </p:notesMasterIdLst>
  <p:handoutMasterIdLst>
    <p:handoutMasterId r:id="rId43"/>
  </p:handoutMasterIdLst>
  <p:sldIdLst>
    <p:sldId id="267" r:id="rId2"/>
    <p:sldId id="268" r:id="rId3"/>
    <p:sldId id="306" r:id="rId4"/>
    <p:sldId id="302" r:id="rId5"/>
    <p:sldId id="303" r:id="rId6"/>
    <p:sldId id="304" r:id="rId7"/>
    <p:sldId id="270" r:id="rId8"/>
    <p:sldId id="269" r:id="rId9"/>
    <p:sldId id="271" r:id="rId10"/>
    <p:sldId id="299" r:id="rId11"/>
    <p:sldId id="274" r:id="rId12"/>
    <p:sldId id="272" r:id="rId13"/>
    <p:sldId id="273" r:id="rId14"/>
    <p:sldId id="275" r:id="rId15"/>
    <p:sldId id="276" r:id="rId16"/>
    <p:sldId id="277" r:id="rId17"/>
    <p:sldId id="282" r:id="rId18"/>
    <p:sldId id="301" r:id="rId19"/>
    <p:sldId id="278" r:id="rId20"/>
    <p:sldId id="279" r:id="rId21"/>
    <p:sldId id="300" r:id="rId22"/>
    <p:sldId id="305" r:id="rId23"/>
    <p:sldId id="280" r:id="rId24"/>
    <p:sldId id="281" r:id="rId25"/>
    <p:sldId id="285" r:id="rId26"/>
    <p:sldId id="283" r:id="rId27"/>
    <p:sldId id="286" r:id="rId28"/>
    <p:sldId id="284" r:id="rId29"/>
    <p:sldId id="287" r:id="rId30"/>
    <p:sldId id="288" r:id="rId31"/>
    <p:sldId id="289" r:id="rId32"/>
    <p:sldId id="290" r:id="rId33"/>
    <p:sldId id="297" r:id="rId34"/>
    <p:sldId id="292" r:id="rId35"/>
    <p:sldId id="293" r:id="rId36"/>
    <p:sldId id="294" r:id="rId37"/>
    <p:sldId id="295" r:id="rId38"/>
    <p:sldId id="296" r:id="rId39"/>
    <p:sldId id="298" r:id="rId40"/>
    <p:sldId id="307" r:id="rId41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6" autoAdjust="0"/>
    <p:restoredTop sz="94434" autoAdjust="0"/>
  </p:normalViewPr>
  <p:slideViewPr>
    <p:cSldViewPr>
      <p:cViewPr varScale="1">
        <p:scale>
          <a:sx n="121" d="100"/>
          <a:sy n="121" d="100"/>
        </p:scale>
        <p:origin x="10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8CB0303-9D26-4784-BBA6-0461275F149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65317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81E66A9-FD9E-4761-A9CF-5FA64BE0E51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7722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150EA9-FDF4-4A66-81D9-6964B5198E58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28955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Maus: http://www.nationalgeographic.de/thumbnails/lightbox/14/97/00/maus-9714.jpg, 02.12.16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96127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99875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63556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78941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15867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0601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674069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Von</a:t>
            </a:r>
            <a:r>
              <a:rPr lang="de-DE" baseline="0" dirty="0" smtClean="0"/>
              <a:t> Benjamin Claaßen NABK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05990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  <p:sp>
        <p:nvSpPr>
          <p:cNvPr id="39939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E5FF02-8A50-4807-8557-0377CD3517D1}" type="slidenum">
              <a:rPr lang="de-DE" smtClean="0"/>
              <a:pPr/>
              <a:t>3</a:t>
            </a:fld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769868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4070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66727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gilt nicht bei Bio</a:t>
            </a:r>
            <a:r>
              <a:rPr lang="de-DE" baseline="0" dirty="0" smtClean="0"/>
              <a:t> III mit der Risikogruppe 4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46191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</a:t>
            </a:r>
            <a:r>
              <a:rPr lang="de-DE" baseline="0" dirty="0" smtClean="0"/>
              <a:t> Uhr: http://sr.photos3.fotosearch.com/bthumb/CSP/CSP993/k15548163.jpg, 02.12.16</a:t>
            </a:r>
          </a:p>
          <a:p>
            <a:endParaRPr lang="de-DE" baseline="0" dirty="0" smtClean="0"/>
          </a:p>
          <a:p>
            <a:r>
              <a:rPr lang="de-DE" baseline="0" dirty="0" smtClean="0"/>
              <a:t>Link auf der Uhr zur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86730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Quelle:</a:t>
            </a:r>
            <a:r>
              <a:rPr lang="de-DE" baseline="0" dirty="0" smtClean="0"/>
              <a:t> (2007) BBK; Biologische Gefahren I; Handbuch zum Bevölkerungsschutz, S. 639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51031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 smtClean="0"/>
              <a:t>Desinfektionsmittel</a:t>
            </a:r>
            <a:r>
              <a:rPr lang="de-DE" baseline="0" dirty="0" smtClean="0"/>
              <a:t> mit wenig Druck auftragen um eine Kontaminationsverschleppung zu vermeiden </a:t>
            </a:r>
          </a:p>
          <a:p>
            <a:pPr marL="171450" indent="-171450">
              <a:buFontTx/>
              <a:buChar char="-"/>
            </a:pPr>
            <a:r>
              <a:rPr lang="de-DE" dirty="0" smtClean="0"/>
              <a:t>Bei Sichtbaren Verunreinigungen vorher</a:t>
            </a:r>
            <a:r>
              <a:rPr lang="de-DE" baseline="0" dirty="0" smtClean="0"/>
              <a:t> ein bis zweimal per Wischdesinfektion reinigen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7128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</a:t>
            </a:r>
            <a:r>
              <a:rPr lang="de-DE" baseline="0" dirty="0" smtClean="0"/>
              <a:t> Arzt: https://toskana99.files.wordpress.com/2011/08/arzt1.gif, 02.12.16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E66A9-FD9E-4761-A9CF-5FA64BE0E511}" type="slidenum">
              <a:rPr lang="de-DE" altLang="de-DE" smtClean="0"/>
              <a:pPr/>
              <a:t>31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4237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295400"/>
          </a:xfrm>
          <a:prstGeom prst="rect">
            <a:avLst/>
          </a:prstGeom>
        </p:spPr>
        <p:txBody>
          <a:bodyPr wrap="square"/>
          <a:lstStyle>
            <a:lvl1pPr algn="ctr">
              <a:defRPr sz="3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968750"/>
            <a:ext cx="8642350" cy="91122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7FE5234-B536-43C5-B224-EEAE8BF0D058}" type="slidenum">
              <a:rPr lang="de-DE" altLang="de-DE"/>
              <a:pPr/>
              <a:t>‹Nr.›</a:t>
            </a:fld>
            <a:endParaRPr lang="de-DE" altLang="de-DE"/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1619250" y="254000"/>
            <a:ext cx="20526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4400" b="1">
                <a:solidFill>
                  <a:srgbClr val="DDDDDD"/>
                </a:solidFill>
                <a:latin typeface="Arial Black" panose="020B0A04020102020204" pitchFamily="34" charset="0"/>
              </a:rPr>
              <a:t>NABK</a:t>
            </a:r>
          </a:p>
        </p:txBody>
      </p:sp>
      <p:pic>
        <p:nvPicPr>
          <p:cNvPr id="118799" name="Picture 15" descr="Wappen_farb_18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39700"/>
            <a:ext cx="481012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790575" y="187325"/>
            <a:ext cx="2917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b="1"/>
              <a:t>Niedersächsische Akademie</a:t>
            </a:r>
            <a:br>
              <a:rPr lang="de-DE" altLang="de-DE" sz="1200" b="1"/>
            </a:br>
            <a:r>
              <a:rPr lang="de-DE" altLang="de-DE" sz="1200" b="1"/>
              <a:t>für Brand- und Katastrophenschutz</a:t>
            </a:r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236296" y="238125"/>
            <a:ext cx="1652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FB II.3 Technik</a:t>
            </a:r>
            <a:endParaRPr lang="de-DE" sz="1600" dirty="0"/>
          </a:p>
        </p:txBody>
      </p:sp>
      <p:sp>
        <p:nvSpPr>
          <p:cNvPr id="12" name="Titel 1"/>
          <p:cNvSpPr txBox="1">
            <a:spLocks/>
          </p:cNvSpPr>
          <p:nvPr userDrawn="1"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Einsatzablauf B</a:t>
            </a:r>
            <a:endParaRPr lang="de-DE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24FC7-87D0-4A79-AE28-980EF6F7130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0044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9413" y="908050"/>
            <a:ext cx="2159000" cy="5221288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908050"/>
            <a:ext cx="6326188" cy="522128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A17C2-18ED-4C93-BC7E-2BF92FB331F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7840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Einsatzablauf B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B085D-6A8A-4094-9989-A57343CF7D2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36588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AF0FD-7F39-455E-8D2B-AB4AE4CED71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1363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449388"/>
            <a:ext cx="4241800" cy="46799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5025" y="1449388"/>
            <a:ext cx="4243388" cy="46799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D0CA8-7850-4C50-9AF9-44CECAE0E56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16118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194E0-3640-4244-8FB2-0E346C0F349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7689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D09D2-8DE2-401E-95F9-4D87F74FF23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9496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13069-8378-4630-9454-7A46A06AE62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8468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BA671-12A8-46FF-9242-8819B002F13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374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FA8F1-4B37-464E-9225-C390875E52F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437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1619250" y="254000"/>
            <a:ext cx="20526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4400" b="1">
                <a:solidFill>
                  <a:srgbClr val="DDDDDD"/>
                </a:solidFill>
                <a:latin typeface="Arial Black" panose="020B0A04020102020204" pitchFamily="34" charset="0"/>
              </a:rPr>
              <a:t>NABK</a:t>
            </a:r>
          </a:p>
        </p:txBody>
      </p:sp>
      <p:sp>
        <p:nvSpPr>
          <p:cNvPr id="117762" name="AutoShape 2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449388"/>
            <a:ext cx="8637588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082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altLang="de-DE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3728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de-DE" altLang="de-DE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8817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EBFC93D-B2EE-4B44-BC74-574F0CDBDD1A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117768" name="Picture 8" descr="Wappen_farb_18m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39700"/>
            <a:ext cx="481012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790575" y="187325"/>
            <a:ext cx="2917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b="1"/>
              <a:t>Niedersächsische Akademie</a:t>
            </a:r>
            <a:br>
              <a:rPr lang="de-DE" altLang="de-DE" sz="1200" b="1"/>
            </a:br>
            <a:r>
              <a:rPr lang="de-DE" altLang="de-DE" sz="1200" b="1"/>
              <a:t>für Brand- und Katastrophenschutz</a:t>
            </a:r>
          </a:p>
        </p:txBody>
      </p:sp>
      <p:sp>
        <p:nvSpPr>
          <p:cNvPr id="2" name="Textfeld 1"/>
          <p:cNvSpPr txBox="1"/>
          <p:nvPr userDrawn="1"/>
        </p:nvSpPr>
        <p:spPr>
          <a:xfrm>
            <a:off x="7236296" y="238125"/>
            <a:ext cx="1652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FB II.3 Technik</a:t>
            </a:r>
            <a:endParaRPr lang="de-DE" sz="1600" dirty="0"/>
          </a:p>
        </p:txBody>
      </p:sp>
      <p:sp>
        <p:nvSpPr>
          <p:cNvPr id="12" name="Titel 1"/>
          <p:cNvSpPr txBox="1">
            <a:spLocks/>
          </p:cNvSpPr>
          <p:nvPr userDrawn="1"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Einsatzablauf B</a:t>
            </a:r>
            <a:endParaRPr lang="de-DE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u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m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file:///\\Data-NABK-CE.LV.ads.niedersachsen.de\NABK-Home$\Weber-Lars\Lehre\ABC-%20Einsatz-%20Teil%201\LW\Einsatzablauf%20C\Desinfektionsmittelliste%20RKI.pdf" TargetMode="External"/><Relationship Id="rId5" Type="http://schemas.openxmlformats.org/officeDocument/2006/relationships/image" Target="../media/image21.jpg"/><Relationship Id="rId4" Type="http://schemas.openxmlformats.org/officeDocument/2006/relationships/hyperlink" Target="../../ABC-%20Einsatz-%20Teil%201/LW/Einsatzablauf%20C/Desinfektionsmittelliste%20RKI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hyperlink" Target="../../ABC-%20Einsatz-%20Teil%201/LW/Einsatzablauf%20C/Desinfektionsmittelliste%20RKI.pdf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3.png"/><Relationship Id="rId7" Type="http://schemas.openxmlformats.org/officeDocument/2006/relationships/image" Target="../media/image36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w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ario-hartlieb.com/news/richtige-schnittfuhrung-ganzpraparat-beispiel-gam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F Durcheinand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938" y="1196975"/>
            <a:ext cx="4311650" cy="525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4"/>
          <p:cNvSpPr/>
          <p:nvPr/>
        </p:nvSpPr>
        <p:spPr bwMode="auto">
          <a:xfrm>
            <a:off x="1979712" y="2060848"/>
            <a:ext cx="5040560" cy="252028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dirty="0" smtClean="0"/>
              <a:t>Gefahrenbereich erkunden</a:t>
            </a:r>
          </a:p>
          <a:p>
            <a:pPr marL="0" indent="0" algn="ctr">
              <a:buNone/>
            </a:pPr>
            <a:r>
              <a:rPr lang="de-DE" dirty="0" smtClean="0"/>
              <a:t>Gefahrenbereich absperren</a:t>
            </a:r>
          </a:p>
          <a:p>
            <a:pPr marL="0" indent="0" algn="ctr">
              <a:buNone/>
            </a:pPr>
            <a:r>
              <a:rPr lang="de-DE" dirty="0" smtClean="0"/>
              <a:t>Menschen in Sicherheit bringen</a:t>
            </a:r>
          </a:p>
          <a:p>
            <a:pPr marL="0" indent="0" algn="ctr">
              <a:buNone/>
            </a:pPr>
            <a:r>
              <a:rPr lang="de-DE" dirty="0" smtClean="0"/>
              <a:t>Schadenausbreitung verhindern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051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sz="3200" b="1" dirty="0" smtClean="0"/>
              <a:t>Gefahren erkennen</a:t>
            </a:r>
            <a:br>
              <a:rPr lang="de-DE" sz="3200" b="1" dirty="0" smtClean="0"/>
            </a:br>
            <a:r>
              <a:rPr lang="de-DE" b="1" dirty="0" smtClean="0"/>
              <a:t>(Lagefeststellung)</a:t>
            </a:r>
          </a:p>
        </p:txBody>
      </p:sp>
      <p:pic>
        <p:nvPicPr>
          <p:cNvPr id="5" name="Picture 7" descr="090114-OV-Kennzeichen-für-Bio-Versandtsüc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93603"/>
            <a:ext cx="2016224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820">
            <a:off x="1824698" y="3701841"/>
            <a:ext cx="7205663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ürfel 7"/>
          <p:cNvSpPr/>
          <p:nvPr/>
        </p:nvSpPr>
        <p:spPr bwMode="auto">
          <a:xfrm>
            <a:off x="6732240" y="5661248"/>
            <a:ext cx="1728192" cy="660924"/>
          </a:xfrm>
          <a:prstGeom prst="cube">
            <a:avLst/>
          </a:prstGeom>
          <a:solidFill>
            <a:srgbClr val="DDDDDD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Würfel 8"/>
          <p:cNvSpPr/>
          <p:nvPr/>
        </p:nvSpPr>
        <p:spPr bwMode="auto">
          <a:xfrm>
            <a:off x="7875037" y="5029198"/>
            <a:ext cx="576064" cy="792088"/>
          </a:xfrm>
          <a:prstGeom prst="cube">
            <a:avLst/>
          </a:prstGeom>
          <a:solidFill>
            <a:srgbClr val="DDDDDD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7308304" y="6129338"/>
            <a:ext cx="288032" cy="192834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6876256" y="5927837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7232104" y="5927837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 bwMode="auto">
          <a:xfrm>
            <a:off x="7596336" y="5927837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7960568" y="5929330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 bwMode="auto">
          <a:xfrm>
            <a:off x="8010669" y="5547898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8010669" y="5289323"/>
            <a:ext cx="152400" cy="12774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7" name="Gruppieren 26"/>
          <p:cNvGrpSpPr/>
          <p:nvPr/>
        </p:nvGrpSpPr>
        <p:grpSpPr>
          <a:xfrm>
            <a:off x="6923683" y="6110286"/>
            <a:ext cx="216024" cy="192834"/>
            <a:chOff x="6923683" y="6110286"/>
            <a:chExt cx="216024" cy="192834"/>
          </a:xfrm>
        </p:grpSpPr>
        <p:cxnSp>
          <p:nvCxnSpPr>
            <p:cNvPr id="20" name="Gerader Verbinder 19"/>
            <p:cNvCxnSpPr/>
            <p:nvPr/>
          </p:nvCxnSpPr>
          <p:spPr bwMode="auto">
            <a:xfrm>
              <a:off x="6923683" y="6205584"/>
              <a:ext cx="216024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Gerader Verbinder 25"/>
            <p:cNvCxnSpPr/>
            <p:nvPr/>
          </p:nvCxnSpPr>
          <p:spPr bwMode="auto">
            <a:xfrm>
              <a:off x="7028656" y="6110286"/>
              <a:ext cx="0" cy="192834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1" name="Gruppieren 30"/>
          <p:cNvGrpSpPr/>
          <p:nvPr/>
        </p:nvGrpSpPr>
        <p:grpSpPr>
          <a:xfrm>
            <a:off x="7767025" y="6108421"/>
            <a:ext cx="216024" cy="192834"/>
            <a:chOff x="6923683" y="6110286"/>
            <a:chExt cx="216024" cy="192834"/>
          </a:xfrm>
        </p:grpSpPr>
        <p:cxnSp>
          <p:nvCxnSpPr>
            <p:cNvPr id="32" name="Gerader Verbinder 31"/>
            <p:cNvCxnSpPr/>
            <p:nvPr/>
          </p:nvCxnSpPr>
          <p:spPr bwMode="auto">
            <a:xfrm>
              <a:off x="6923683" y="6205584"/>
              <a:ext cx="216024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Gerader Verbinder 32"/>
            <p:cNvCxnSpPr/>
            <p:nvPr/>
          </p:nvCxnSpPr>
          <p:spPr bwMode="auto">
            <a:xfrm>
              <a:off x="7028656" y="6110286"/>
              <a:ext cx="0" cy="192834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35" name="Gerader Verbinder 34"/>
          <p:cNvCxnSpPr/>
          <p:nvPr/>
        </p:nvCxnSpPr>
        <p:spPr bwMode="auto">
          <a:xfrm flipV="1">
            <a:off x="8235077" y="4869160"/>
            <a:ext cx="9331" cy="2320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1" r="9964"/>
          <a:stretch>
            <a:fillRect/>
          </a:stretch>
        </p:blipFill>
        <p:spPr bwMode="auto">
          <a:xfrm>
            <a:off x="2816296" y="2621385"/>
            <a:ext cx="1615338" cy="148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0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sz="2800" b="1" dirty="0" smtClean="0"/>
              <a:t>Gefahren erkennen</a:t>
            </a:r>
            <a:br>
              <a:rPr lang="de-DE" sz="2800" b="1" dirty="0" smtClean="0"/>
            </a:br>
            <a:r>
              <a:rPr lang="de-DE" sz="2000" b="1" dirty="0" smtClean="0"/>
              <a:t>(Lagefeststellung)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b="1" dirty="0" smtClean="0"/>
              <a:t>Gibt es einen Feuerwehrplan und/oder Einsatzplan für die Anlage?</a:t>
            </a:r>
          </a:p>
          <a:p>
            <a:pPr marL="0" indent="0">
              <a:buNone/>
            </a:pPr>
            <a:endParaRPr lang="de-DE" sz="2000" b="1" dirty="0"/>
          </a:p>
          <a:p>
            <a:pPr marL="0" indent="0">
              <a:buNone/>
            </a:pPr>
            <a:r>
              <a:rPr lang="de-DE" sz="2000" b="1" dirty="0" smtClean="0"/>
              <a:t>11 Fragen die die Einsatzleitung klären sollte (</a:t>
            </a:r>
            <a:r>
              <a:rPr lang="de-DE" sz="2000" b="1" dirty="0" err="1" smtClean="0"/>
              <a:t>FwDV</a:t>
            </a:r>
            <a:r>
              <a:rPr lang="de-DE" sz="2000" b="1" dirty="0" smtClean="0"/>
              <a:t> 500 Kap. 3.3.1):</a:t>
            </a:r>
          </a:p>
          <a:p>
            <a:pPr marL="0" indent="0">
              <a:buNone/>
            </a:pPr>
            <a:endParaRPr lang="de-DE" sz="2000" b="1" dirty="0"/>
          </a:p>
          <a:p>
            <a:pPr marL="457200" indent="-457200">
              <a:buClrTx/>
              <a:buAutoNum type="arabicPeriod"/>
            </a:pPr>
            <a:r>
              <a:rPr lang="de-DE" sz="2000" b="1" dirty="0" smtClean="0"/>
              <a:t>Um welche Materialien/ Mikroorganismen handelt es sich?</a:t>
            </a:r>
          </a:p>
          <a:p>
            <a:pPr marL="457200" indent="-457200">
              <a:buClrTx/>
              <a:buAutoNum type="arabicPeriod"/>
            </a:pPr>
            <a:r>
              <a:rPr lang="de-DE" sz="2000" b="1" dirty="0" smtClean="0"/>
              <a:t>Welcher Risikogruppe sind sie zugeordnet?</a:t>
            </a:r>
          </a:p>
          <a:p>
            <a:pPr marL="457200" indent="-457200">
              <a:buClrTx/>
              <a:buAutoNum type="arabicPeriod"/>
            </a:pPr>
            <a:r>
              <a:rPr lang="de-DE" sz="2000" b="1" dirty="0" smtClean="0"/>
              <a:t>Sind ansteckungsgefährliche Stoffe frei geworden?</a:t>
            </a:r>
          </a:p>
          <a:p>
            <a:pPr marL="457200" indent="-457200">
              <a:buClrTx/>
              <a:buAutoNum type="arabicPeriod"/>
            </a:pPr>
            <a:r>
              <a:rPr lang="de-DE" sz="2000" b="1" dirty="0" smtClean="0"/>
              <a:t>Wie sind die Eigenschaften (Übertragungs- und Infektionswege, Überlebensbedingungen, Gefährlichkeit für Menschen, Tiere und Umwelt)?</a:t>
            </a:r>
          </a:p>
          <a:p>
            <a:pPr marL="457200" indent="-457200">
              <a:buClrTx/>
              <a:buAutoNum type="arabicPeriod"/>
            </a:pPr>
            <a:r>
              <a:rPr lang="de-DE" sz="2000" b="1" dirty="0" smtClean="0"/>
              <a:t>In welcher Art und Menge liegen sie vor?</a:t>
            </a:r>
          </a:p>
          <a:p>
            <a:pPr marL="514350" indent="-514350">
              <a:buAutoNum type="arabicPeriod"/>
            </a:pP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95627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Wo sind die Standorte von Kühl,- </a:t>
            </a:r>
            <a:r>
              <a:rPr lang="de-DE" sz="2000" b="1" dirty="0" err="1" smtClean="0"/>
              <a:t>Gefrier</a:t>
            </a:r>
            <a:r>
              <a:rPr lang="de-DE" sz="2000" b="1" dirty="0" smtClean="0"/>
              <a:t>,- und Brutschränken sowie Sicherheitswerkbänken? </a:t>
            </a:r>
          </a:p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Welcher Art und aus welchem Material sind die Aufbewahrungsbehälter?</a:t>
            </a:r>
          </a:p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Welcher Art der Desinfektion ist geeignet und wie ist vor Ort das Desinfektionsmittel?</a:t>
            </a:r>
          </a:p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Besteht die Gefahr der Ausbreitung z.B. durch Löschwasser oder über die Atmosphäre?</a:t>
            </a:r>
          </a:p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Gibt es Rückhalteeinrichtungen?</a:t>
            </a:r>
          </a:p>
          <a:p>
            <a:pPr marL="457200" indent="-457200">
              <a:buClrTx/>
              <a:buFont typeface="+mj-lt"/>
              <a:buAutoNum type="arabicPeriod" startAt="6"/>
            </a:pPr>
            <a:r>
              <a:rPr lang="de-DE" sz="2000" b="1" dirty="0" smtClean="0"/>
              <a:t>Wie funktioniert die Schleuse und das Lüftungssystem?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4860032" y="1772816"/>
            <a:ext cx="432048" cy="400110"/>
            <a:chOff x="6876256" y="1788785"/>
            <a:chExt cx="432048" cy="400110"/>
          </a:xfrm>
        </p:grpSpPr>
        <p:sp>
          <p:nvSpPr>
            <p:cNvPr id="7" name="Abgerundetes Rechteck 6"/>
            <p:cNvSpPr/>
            <p:nvPr/>
          </p:nvSpPr>
          <p:spPr bwMode="auto">
            <a:xfrm>
              <a:off x="6876256" y="1844824"/>
              <a:ext cx="432048" cy="288032"/>
            </a:xfrm>
            <a:prstGeom prst="round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Textfeld 7">
              <a:hlinkClick r:id="rId2" action="ppaction://hlinksldjump"/>
            </p:cNvPr>
            <p:cNvSpPr txBox="1"/>
            <p:nvPr/>
          </p:nvSpPr>
          <p:spPr>
            <a:xfrm>
              <a:off x="6919461" y="1788785"/>
              <a:ext cx="316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?</a:t>
              </a: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3995936" y="2420888"/>
            <a:ext cx="432048" cy="400110"/>
            <a:chOff x="6876256" y="1788785"/>
            <a:chExt cx="432048" cy="400110"/>
          </a:xfrm>
        </p:grpSpPr>
        <p:sp>
          <p:nvSpPr>
            <p:cNvPr id="11" name="Abgerundetes Rechteck 10"/>
            <p:cNvSpPr/>
            <p:nvPr/>
          </p:nvSpPr>
          <p:spPr bwMode="auto">
            <a:xfrm>
              <a:off x="6876256" y="1844824"/>
              <a:ext cx="432048" cy="288032"/>
            </a:xfrm>
            <a:prstGeom prst="round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Textfeld 11">
              <a:hlinkClick r:id="rId3" action="ppaction://hlinksldjump"/>
            </p:cNvPr>
            <p:cNvSpPr txBox="1"/>
            <p:nvPr/>
          </p:nvSpPr>
          <p:spPr>
            <a:xfrm>
              <a:off x="6919461" y="1788785"/>
              <a:ext cx="316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?</a:t>
              </a: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5007023" y="4149080"/>
            <a:ext cx="432048" cy="400110"/>
            <a:chOff x="6876256" y="1788785"/>
            <a:chExt cx="432048" cy="400110"/>
          </a:xfrm>
        </p:grpSpPr>
        <p:sp>
          <p:nvSpPr>
            <p:cNvPr id="14" name="Abgerundetes Rechteck 13"/>
            <p:cNvSpPr/>
            <p:nvPr/>
          </p:nvSpPr>
          <p:spPr bwMode="auto">
            <a:xfrm>
              <a:off x="6876256" y="1844824"/>
              <a:ext cx="432048" cy="288032"/>
            </a:xfrm>
            <a:prstGeom prst="round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Textfeld 14">
              <a:hlinkClick r:id="rId4" action="ppaction://hlinksldjump"/>
            </p:cNvPr>
            <p:cNvSpPr txBox="1"/>
            <p:nvPr/>
          </p:nvSpPr>
          <p:spPr>
            <a:xfrm>
              <a:off x="6919461" y="1788785"/>
              <a:ext cx="316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?</a:t>
              </a:r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7812360" y="4549190"/>
            <a:ext cx="432048" cy="400110"/>
            <a:chOff x="6876256" y="1788785"/>
            <a:chExt cx="432048" cy="400110"/>
          </a:xfrm>
        </p:grpSpPr>
        <p:sp>
          <p:nvSpPr>
            <p:cNvPr id="17" name="Abgerundetes Rechteck 16"/>
            <p:cNvSpPr/>
            <p:nvPr/>
          </p:nvSpPr>
          <p:spPr bwMode="auto">
            <a:xfrm>
              <a:off x="6876256" y="1844824"/>
              <a:ext cx="432048" cy="288032"/>
            </a:xfrm>
            <a:prstGeom prst="round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feld 17">
              <a:hlinkClick r:id="rId5" action="ppaction://hlinksldjump"/>
            </p:cNvPr>
            <p:cNvSpPr txBox="1"/>
            <p:nvPr/>
          </p:nvSpPr>
          <p:spPr>
            <a:xfrm>
              <a:off x="6919461" y="1788785"/>
              <a:ext cx="316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08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sz="2800" b="1" dirty="0" smtClean="0"/>
              <a:t>Wahl der geeigneten Schutzkleidung</a:t>
            </a:r>
            <a:endParaRPr lang="de-DE" sz="28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6" t="22223" b="14403"/>
          <a:stretch/>
        </p:blipFill>
        <p:spPr>
          <a:xfrm rot="5400000">
            <a:off x="-573164" y="3180381"/>
            <a:ext cx="4313664" cy="208823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2" t="19733" r="5724" b="23838"/>
          <a:stretch/>
        </p:blipFill>
        <p:spPr>
          <a:xfrm rot="5400000">
            <a:off x="5346211" y="3195098"/>
            <a:ext cx="4313663" cy="205879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37" t="23100" b="17746"/>
          <a:stretch/>
        </p:blipFill>
        <p:spPr>
          <a:xfrm rot="5400000">
            <a:off x="2427901" y="3195009"/>
            <a:ext cx="4342922" cy="208823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9" t="15241" b="24698"/>
          <a:stretch/>
        </p:blipFill>
        <p:spPr>
          <a:xfrm rot="5400000">
            <a:off x="2439262" y="3206370"/>
            <a:ext cx="4320199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2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sz="2800" b="1" dirty="0" smtClean="0"/>
              <a:t>Einsatzgrundsätze</a:t>
            </a:r>
          </a:p>
          <a:p>
            <a:pPr marL="0" indent="0" algn="ctr">
              <a:buNone/>
            </a:pPr>
            <a:endParaRPr lang="de-DE" sz="2800" b="1" dirty="0" smtClean="0"/>
          </a:p>
          <a:p>
            <a:pPr marL="0" indent="0">
              <a:buNone/>
            </a:pPr>
            <a:endParaRPr lang="de-DE" sz="2800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9006" y="2060848"/>
            <a:ext cx="273685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 dirty="0"/>
              <a:t>Türen und </a:t>
            </a:r>
            <a:r>
              <a:rPr lang="de-DE" altLang="de-DE" sz="2000" dirty="0" smtClean="0"/>
              <a:t>Fenster nur öffnen wenn unbedingt erforderlich danach sofort wieder schließen</a:t>
            </a:r>
            <a:endParaRPr lang="de-DE" altLang="de-DE" sz="20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40023" y="3935708"/>
            <a:ext cx="266382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 dirty="0"/>
              <a:t>Geschlossene Behälter, Schränke mit unbekanntem Inhalt, </a:t>
            </a:r>
            <a:r>
              <a:rPr lang="de-DE" altLang="de-DE" sz="2000" dirty="0" smtClean="0"/>
              <a:t>Verpackungen nicht öffnen</a:t>
            </a:r>
            <a:endParaRPr lang="de-DE" altLang="de-DE" sz="2000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611188" y="5661248"/>
            <a:ext cx="7561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3275856" y="2276475"/>
            <a:ext cx="0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384301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j0215066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357884"/>
            <a:ext cx="706438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680744" y="4077246"/>
            <a:ext cx="1223962" cy="1223962"/>
            <a:chOff x="2925" y="1979"/>
            <a:chExt cx="771" cy="771"/>
          </a:xfrm>
        </p:grpSpPr>
        <p:pic>
          <p:nvPicPr>
            <p:cNvPr id="13" name="Picture 12" descr="kist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160"/>
              <a:ext cx="695" cy="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2925" y="2024"/>
              <a:ext cx="771" cy="6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rot="6140435">
              <a:off x="2948" y="2047"/>
              <a:ext cx="771" cy="6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611188" y="3861048"/>
            <a:ext cx="7561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31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3132138" y="2276475"/>
            <a:ext cx="0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655" y="2253869"/>
            <a:ext cx="2142868" cy="283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536" y="2303710"/>
            <a:ext cx="2820987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 dirty="0" smtClean="0"/>
              <a:t>Schleusen nur nach Rücksprache mit einer fachkundigen Person deaktivieren.</a:t>
            </a:r>
          </a:p>
          <a:p>
            <a:pPr>
              <a:spcBef>
                <a:spcPct val="50000"/>
              </a:spcBef>
            </a:pPr>
            <a:r>
              <a:rPr lang="de-DE" altLang="de-DE" sz="2000" dirty="0" smtClean="0"/>
              <a:t>Betreten und verlassen nur über vorhandene Schleusen</a:t>
            </a:r>
            <a:endParaRPr lang="de-DE" altLang="de-DE" sz="2000" dirty="0"/>
          </a:p>
        </p:txBody>
      </p:sp>
    </p:spTree>
    <p:extLst>
      <p:ext uri="{BB962C8B-B14F-4D97-AF65-F5344CB8AC3E}">
        <p14:creationId xmlns:p14="http://schemas.microsoft.com/office/powerpoint/2010/main" val="420282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669213" cy="454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98662" y="2339844"/>
            <a:ext cx="2159000" cy="4318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3635896" y="2976335"/>
            <a:ext cx="3216275" cy="4318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85975" y="3683322"/>
            <a:ext cx="4967288" cy="0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250825" y="1507849"/>
            <a:ext cx="5526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rgbClr val="FF0000"/>
                </a:solidFill>
              </a:rPr>
              <a:t>M</a:t>
            </a:r>
            <a:r>
              <a:rPr lang="de-DE" b="1" dirty="0"/>
              <a:t>enschenrettung durchführen</a:t>
            </a:r>
          </a:p>
        </p:txBody>
      </p:sp>
    </p:spTree>
    <p:extLst>
      <p:ext uri="{BB962C8B-B14F-4D97-AF65-F5344CB8AC3E}">
        <p14:creationId xmlns:p14="http://schemas.microsoft.com/office/powerpoint/2010/main" val="158398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insatzmaßnahme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2767012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291284" y="4869160"/>
            <a:ext cx="3024187" cy="792163"/>
          </a:xfrm>
          <a:prstGeom prst="ellipse">
            <a:avLst/>
          </a:prstGeom>
          <a:noFill/>
          <a:ln w="165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021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 bwMode="auto">
          <a:xfrm>
            <a:off x="2123728" y="1449388"/>
            <a:ext cx="4824536" cy="539452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Dekontamination (Desinfektion)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endParaRPr lang="de-DE" b="1" dirty="0" smtClean="0"/>
          </a:p>
          <a:p>
            <a:pPr marL="0" indent="0" algn="ctr">
              <a:buNone/>
            </a:pPr>
            <a:r>
              <a:rPr lang="de-DE" b="1" dirty="0" smtClean="0"/>
              <a:t>Was ist der Unterschied</a:t>
            </a:r>
            <a:br>
              <a:rPr lang="de-DE" b="1" dirty="0" smtClean="0"/>
            </a:br>
            <a:r>
              <a:rPr lang="de-DE" b="1" dirty="0" smtClean="0"/>
              <a:t> zu A- und C- Gefahrstoffen???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09034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sz="2800" b="1" dirty="0" smtClean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 smtClean="0"/>
              <a:t>Die Teilnehmer müssen die Grundzüge des Einsatzablaufes gemäß </a:t>
            </a:r>
            <a:r>
              <a:rPr lang="de-DE" dirty="0" err="1" smtClean="0"/>
              <a:t>FwDV</a:t>
            </a:r>
            <a:r>
              <a:rPr lang="de-DE" dirty="0" smtClean="0"/>
              <a:t> 500 erklären können.</a:t>
            </a:r>
          </a:p>
          <a:p>
            <a:pPr marL="0" indent="0">
              <a:buNone/>
            </a:pPr>
            <a:endParaRPr lang="de-DE" dirty="0"/>
          </a:p>
          <a:p>
            <a:pPr>
              <a:buClrTx/>
              <a:buFontTx/>
              <a:buChar char="-"/>
            </a:pPr>
            <a:r>
              <a:rPr lang="de-DE" dirty="0" smtClean="0"/>
              <a:t>Aufgabenverteilung</a:t>
            </a:r>
          </a:p>
          <a:p>
            <a:pPr>
              <a:buClrTx/>
              <a:buFontTx/>
              <a:buChar char="-"/>
            </a:pPr>
            <a:r>
              <a:rPr lang="de-DE" dirty="0" smtClean="0"/>
              <a:t>Allgemeine Maßnahmen</a:t>
            </a:r>
          </a:p>
          <a:p>
            <a:pPr>
              <a:buClrTx/>
              <a:buFontTx/>
              <a:buChar char="-"/>
            </a:pPr>
            <a:r>
              <a:rPr lang="de-DE" dirty="0" smtClean="0"/>
              <a:t>Besondere Maßnahmen (Menschenrettung, Gefahrenbegrenzung)</a:t>
            </a:r>
            <a:endParaRPr lang="de-DE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423672" y="13267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Ziel:</a:t>
            </a:r>
            <a:endParaRPr kumimoji="0" lang="de-DE" sz="6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9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bgerundetes Rechteck 2"/>
          <p:cNvSpPr/>
          <p:nvPr/>
        </p:nvSpPr>
        <p:spPr bwMode="auto">
          <a:xfrm>
            <a:off x="2195736" y="1628800"/>
            <a:ext cx="5112568" cy="792088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nhaltsplatzhalter 3">
            <a:hlinkClick r:id="rId4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1546932" cy="1455936"/>
          </a:xfrm>
        </p:spPr>
      </p:pic>
      <p:sp>
        <p:nvSpPr>
          <p:cNvPr id="5" name="Textfeld 4"/>
          <p:cNvSpPr txBox="1"/>
          <p:nvPr/>
        </p:nvSpPr>
        <p:spPr>
          <a:xfrm>
            <a:off x="2411760" y="1772816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Die Dauer der Dekontamination!!!</a:t>
            </a:r>
            <a:endParaRPr lang="de-DE" dirty="0"/>
          </a:p>
        </p:txBody>
      </p:sp>
      <p:graphicFrame>
        <p:nvGraphicFramePr>
          <p:cNvPr id="6" name="Objekt 5">
            <a:hlinkClick r:id="rId6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392150"/>
              </p:ext>
            </p:extLst>
          </p:nvPr>
        </p:nvGraphicFramePr>
        <p:xfrm>
          <a:off x="2195736" y="2564904"/>
          <a:ext cx="2952328" cy="3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Acrobat Document" r:id="rId7" imgW="5667162" imgH="7534275" progId="AcroExch.Document.11">
                  <p:embed/>
                </p:oleObj>
              </mc:Choice>
              <mc:Fallback>
                <p:oleObj name="Acrobat Document" r:id="rId7" imgW="5667162" imgH="753427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736" y="2564904"/>
                        <a:ext cx="2952328" cy="392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148064" y="3429000"/>
            <a:ext cx="3888432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Beispiel Einwirkzeit:</a:t>
            </a:r>
          </a:p>
          <a:p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err="1" smtClean="0"/>
              <a:t>Peressigsäure</a:t>
            </a:r>
            <a:r>
              <a:rPr lang="de-DE" sz="2000" dirty="0" smtClean="0"/>
              <a:t> 2%; 5 Minuten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5850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119" y="1772816"/>
            <a:ext cx="4713000" cy="4679950"/>
          </a:xfrm>
        </p:spPr>
      </p:pic>
      <p:pic>
        <p:nvPicPr>
          <p:cNvPr id="5" name="Inhaltsplatzhalter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772816"/>
            <a:ext cx="1546932" cy="145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73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 bwMode="auto">
          <a:xfrm>
            <a:off x="2195736" y="1628800"/>
            <a:ext cx="5112568" cy="792088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627784" y="1794011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Durchführung der Desinfektion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683568" y="2817788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Große Flächen mittels eines Drucksprühgerät benetzen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Kleine Flächen mittels einer Scheuerwischdesinfektion behandeln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Desinfektionsmittel mäanderförmig mechanisch verteilen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Freihandform 7"/>
          <p:cNvSpPr/>
          <p:nvPr/>
        </p:nvSpPr>
        <p:spPr bwMode="auto">
          <a:xfrm>
            <a:off x="4211960" y="5025031"/>
            <a:ext cx="3369506" cy="1679490"/>
          </a:xfrm>
          <a:custGeom>
            <a:avLst/>
            <a:gdLst>
              <a:gd name="connsiteX0" fmla="*/ 0 w 3369506"/>
              <a:gd name="connsiteY0" fmla="*/ 107615 h 1679490"/>
              <a:gd name="connsiteX1" fmla="*/ 690465 w 3369506"/>
              <a:gd name="connsiteY1" fmla="*/ 200921 h 1679490"/>
              <a:gd name="connsiteX2" fmla="*/ 55983 w 3369506"/>
              <a:gd name="connsiteY2" fmla="*/ 686113 h 1679490"/>
              <a:gd name="connsiteX3" fmla="*/ 634481 w 3369506"/>
              <a:gd name="connsiteY3" fmla="*/ 863394 h 1679490"/>
              <a:gd name="connsiteX4" fmla="*/ 130628 w 3369506"/>
              <a:gd name="connsiteY4" fmla="*/ 1236619 h 1679490"/>
              <a:gd name="connsiteX5" fmla="*/ 849085 w 3369506"/>
              <a:gd name="connsiteY5" fmla="*/ 1404570 h 1679490"/>
              <a:gd name="connsiteX6" fmla="*/ 149290 w 3369506"/>
              <a:gd name="connsiteY6" fmla="*/ 1656496 h 1679490"/>
              <a:gd name="connsiteX7" fmla="*/ 1670179 w 3369506"/>
              <a:gd name="connsiteY7" fmla="*/ 1637835 h 1679490"/>
              <a:gd name="connsiteX8" fmla="*/ 933061 w 3369506"/>
              <a:gd name="connsiteY8" fmla="*/ 1553860 h 1679490"/>
              <a:gd name="connsiteX9" fmla="*/ 1474236 w 3369506"/>
              <a:gd name="connsiteY9" fmla="*/ 1264611 h 1679490"/>
              <a:gd name="connsiteX10" fmla="*/ 737118 w 3369506"/>
              <a:gd name="connsiteY10" fmla="*/ 1180635 h 1679490"/>
              <a:gd name="connsiteX11" fmla="*/ 1343608 w 3369506"/>
              <a:gd name="connsiteY11" fmla="*/ 854064 h 1679490"/>
              <a:gd name="connsiteX12" fmla="*/ 681134 w 3369506"/>
              <a:gd name="connsiteY12" fmla="*/ 686113 h 1679490"/>
              <a:gd name="connsiteX13" fmla="*/ 1343608 w 3369506"/>
              <a:gd name="connsiteY13" fmla="*/ 359541 h 1679490"/>
              <a:gd name="connsiteX14" fmla="*/ 821094 w 3369506"/>
              <a:gd name="connsiteY14" fmla="*/ 42300 h 1679490"/>
              <a:gd name="connsiteX15" fmla="*/ 2146041 w 3369506"/>
              <a:gd name="connsiteY15" fmla="*/ 14309 h 1679490"/>
              <a:gd name="connsiteX16" fmla="*/ 1296955 w 3369506"/>
              <a:gd name="connsiteY16" fmla="*/ 144937 h 1679490"/>
              <a:gd name="connsiteX17" fmla="*/ 2211355 w 3369506"/>
              <a:gd name="connsiteY17" fmla="*/ 378202 h 1679490"/>
              <a:gd name="connsiteX18" fmla="*/ 1390261 w 3369506"/>
              <a:gd name="connsiteY18" fmla="*/ 583476 h 1679490"/>
              <a:gd name="connsiteX19" fmla="*/ 2360645 w 3369506"/>
              <a:gd name="connsiteY19" fmla="*/ 900717 h 1679490"/>
              <a:gd name="connsiteX20" fmla="*/ 1212979 w 3369506"/>
              <a:gd name="connsiteY20" fmla="*/ 1068668 h 1679490"/>
              <a:gd name="connsiteX21" fmla="*/ 2258008 w 3369506"/>
              <a:gd name="connsiteY21" fmla="*/ 1245949 h 1679490"/>
              <a:gd name="connsiteX22" fmla="*/ 1427583 w 3369506"/>
              <a:gd name="connsiteY22" fmla="*/ 1441892 h 1679490"/>
              <a:gd name="connsiteX23" fmla="*/ 2444620 w 3369506"/>
              <a:gd name="connsiteY23" fmla="*/ 1563190 h 1679490"/>
              <a:gd name="connsiteX24" fmla="*/ 1875453 w 3369506"/>
              <a:gd name="connsiteY24" fmla="*/ 1656496 h 1679490"/>
              <a:gd name="connsiteX25" fmla="*/ 3088432 w 3369506"/>
              <a:gd name="connsiteY25" fmla="*/ 1675158 h 1679490"/>
              <a:gd name="connsiteX26" fmla="*/ 3349690 w 3369506"/>
              <a:gd name="connsiteY26" fmla="*/ 1591182 h 1679490"/>
              <a:gd name="connsiteX27" fmla="*/ 2724539 w 3369506"/>
              <a:gd name="connsiteY27" fmla="*/ 1591182 h 1679490"/>
              <a:gd name="connsiteX28" fmla="*/ 3275045 w 3369506"/>
              <a:gd name="connsiteY28" fmla="*/ 1423231 h 1679490"/>
              <a:gd name="connsiteX29" fmla="*/ 2332653 w 3369506"/>
              <a:gd name="connsiteY29" fmla="*/ 1441892 h 1679490"/>
              <a:gd name="connsiteX30" fmla="*/ 3303036 w 3369506"/>
              <a:gd name="connsiteY30" fmla="*/ 1143313 h 1679490"/>
              <a:gd name="connsiteX31" fmla="*/ 2220685 w 3369506"/>
              <a:gd name="connsiteY31" fmla="*/ 1143313 h 1679490"/>
              <a:gd name="connsiteX32" fmla="*/ 3293706 w 3369506"/>
              <a:gd name="connsiteY32" fmla="*/ 788749 h 1679490"/>
              <a:gd name="connsiteX33" fmla="*/ 2043404 w 3369506"/>
              <a:gd name="connsiteY33" fmla="*/ 667451 h 1679490"/>
              <a:gd name="connsiteX34" fmla="*/ 3228392 w 3369506"/>
              <a:gd name="connsiteY34" fmla="*/ 415525 h 1679490"/>
              <a:gd name="connsiteX35" fmla="*/ 2136710 w 3369506"/>
              <a:gd name="connsiteY35" fmla="*/ 238243 h 1679490"/>
              <a:gd name="connsiteX36" fmla="*/ 3097763 w 3369506"/>
              <a:gd name="connsiteY36" fmla="*/ 42300 h 1679490"/>
              <a:gd name="connsiteX37" fmla="*/ 2397967 w 3369506"/>
              <a:gd name="connsiteY37" fmla="*/ 32970 h 1679490"/>
              <a:gd name="connsiteX38" fmla="*/ 2397967 w 3369506"/>
              <a:gd name="connsiteY38" fmla="*/ 32970 h 167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369506" h="1679490">
                <a:moveTo>
                  <a:pt x="0" y="107615"/>
                </a:moveTo>
                <a:cubicBezTo>
                  <a:pt x="340567" y="106060"/>
                  <a:pt x="681135" y="104505"/>
                  <a:pt x="690465" y="200921"/>
                </a:cubicBezTo>
                <a:cubicBezTo>
                  <a:pt x="699796" y="297337"/>
                  <a:pt x="65314" y="575701"/>
                  <a:pt x="55983" y="686113"/>
                </a:cubicBezTo>
                <a:cubicBezTo>
                  <a:pt x="46652" y="796525"/>
                  <a:pt x="622040" y="771643"/>
                  <a:pt x="634481" y="863394"/>
                </a:cubicBezTo>
                <a:cubicBezTo>
                  <a:pt x="646922" y="955145"/>
                  <a:pt x="94861" y="1146423"/>
                  <a:pt x="130628" y="1236619"/>
                </a:cubicBezTo>
                <a:cubicBezTo>
                  <a:pt x="166395" y="1326815"/>
                  <a:pt x="845975" y="1334591"/>
                  <a:pt x="849085" y="1404570"/>
                </a:cubicBezTo>
                <a:cubicBezTo>
                  <a:pt x="852195" y="1474549"/>
                  <a:pt x="12441" y="1617619"/>
                  <a:pt x="149290" y="1656496"/>
                </a:cubicBezTo>
                <a:cubicBezTo>
                  <a:pt x="286139" y="1695373"/>
                  <a:pt x="1539551" y="1654941"/>
                  <a:pt x="1670179" y="1637835"/>
                </a:cubicBezTo>
                <a:cubicBezTo>
                  <a:pt x="1800807" y="1620729"/>
                  <a:pt x="965718" y="1616064"/>
                  <a:pt x="933061" y="1553860"/>
                </a:cubicBezTo>
                <a:cubicBezTo>
                  <a:pt x="900404" y="1491656"/>
                  <a:pt x="1506893" y="1326815"/>
                  <a:pt x="1474236" y="1264611"/>
                </a:cubicBezTo>
                <a:cubicBezTo>
                  <a:pt x="1441579" y="1202407"/>
                  <a:pt x="758889" y="1249059"/>
                  <a:pt x="737118" y="1180635"/>
                </a:cubicBezTo>
                <a:cubicBezTo>
                  <a:pt x="715347" y="1112211"/>
                  <a:pt x="1352939" y="936484"/>
                  <a:pt x="1343608" y="854064"/>
                </a:cubicBezTo>
                <a:cubicBezTo>
                  <a:pt x="1334277" y="771644"/>
                  <a:pt x="681134" y="768533"/>
                  <a:pt x="681134" y="686113"/>
                </a:cubicBezTo>
                <a:cubicBezTo>
                  <a:pt x="681134" y="603693"/>
                  <a:pt x="1320281" y="466843"/>
                  <a:pt x="1343608" y="359541"/>
                </a:cubicBezTo>
                <a:cubicBezTo>
                  <a:pt x="1366935" y="252239"/>
                  <a:pt x="687355" y="99839"/>
                  <a:pt x="821094" y="42300"/>
                </a:cubicBezTo>
                <a:cubicBezTo>
                  <a:pt x="954833" y="-15239"/>
                  <a:pt x="2066731" y="-2797"/>
                  <a:pt x="2146041" y="14309"/>
                </a:cubicBezTo>
                <a:cubicBezTo>
                  <a:pt x="2225351" y="31415"/>
                  <a:pt x="1286069" y="84288"/>
                  <a:pt x="1296955" y="144937"/>
                </a:cubicBezTo>
                <a:cubicBezTo>
                  <a:pt x="1307841" y="205586"/>
                  <a:pt x="2195804" y="305112"/>
                  <a:pt x="2211355" y="378202"/>
                </a:cubicBezTo>
                <a:cubicBezTo>
                  <a:pt x="2226906" y="451292"/>
                  <a:pt x="1365379" y="496390"/>
                  <a:pt x="1390261" y="583476"/>
                </a:cubicBezTo>
                <a:cubicBezTo>
                  <a:pt x="1415143" y="670562"/>
                  <a:pt x="2390192" y="819852"/>
                  <a:pt x="2360645" y="900717"/>
                </a:cubicBezTo>
                <a:cubicBezTo>
                  <a:pt x="2331098" y="981582"/>
                  <a:pt x="1230085" y="1011129"/>
                  <a:pt x="1212979" y="1068668"/>
                </a:cubicBezTo>
                <a:cubicBezTo>
                  <a:pt x="1195873" y="1126207"/>
                  <a:pt x="2222241" y="1183745"/>
                  <a:pt x="2258008" y="1245949"/>
                </a:cubicBezTo>
                <a:cubicBezTo>
                  <a:pt x="2293775" y="1308153"/>
                  <a:pt x="1396481" y="1389019"/>
                  <a:pt x="1427583" y="1441892"/>
                </a:cubicBezTo>
                <a:cubicBezTo>
                  <a:pt x="1458685" y="1494765"/>
                  <a:pt x="2369975" y="1527423"/>
                  <a:pt x="2444620" y="1563190"/>
                </a:cubicBezTo>
                <a:cubicBezTo>
                  <a:pt x="2519265" y="1598957"/>
                  <a:pt x="1768151" y="1637835"/>
                  <a:pt x="1875453" y="1656496"/>
                </a:cubicBezTo>
                <a:cubicBezTo>
                  <a:pt x="1982755" y="1675157"/>
                  <a:pt x="2842726" y="1686044"/>
                  <a:pt x="3088432" y="1675158"/>
                </a:cubicBezTo>
                <a:cubicBezTo>
                  <a:pt x="3334138" y="1664272"/>
                  <a:pt x="3410339" y="1605178"/>
                  <a:pt x="3349690" y="1591182"/>
                </a:cubicBezTo>
                <a:cubicBezTo>
                  <a:pt x="3289041" y="1577186"/>
                  <a:pt x="2736980" y="1619174"/>
                  <a:pt x="2724539" y="1591182"/>
                </a:cubicBezTo>
                <a:cubicBezTo>
                  <a:pt x="2712098" y="1563190"/>
                  <a:pt x="3340359" y="1448113"/>
                  <a:pt x="3275045" y="1423231"/>
                </a:cubicBezTo>
                <a:cubicBezTo>
                  <a:pt x="3209731" y="1398349"/>
                  <a:pt x="2327988" y="1488545"/>
                  <a:pt x="2332653" y="1441892"/>
                </a:cubicBezTo>
                <a:cubicBezTo>
                  <a:pt x="2337318" y="1395239"/>
                  <a:pt x="3321697" y="1193076"/>
                  <a:pt x="3303036" y="1143313"/>
                </a:cubicBezTo>
                <a:cubicBezTo>
                  <a:pt x="3284375" y="1093550"/>
                  <a:pt x="2222240" y="1202407"/>
                  <a:pt x="2220685" y="1143313"/>
                </a:cubicBezTo>
                <a:cubicBezTo>
                  <a:pt x="2219130" y="1084219"/>
                  <a:pt x="3323253" y="868059"/>
                  <a:pt x="3293706" y="788749"/>
                </a:cubicBezTo>
                <a:cubicBezTo>
                  <a:pt x="3264159" y="709439"/>
                  <a:pt x="2054290" y="729655"/>
                  <a:pt x="2043404" y="667451"/>
                </a:cubicBezTo>
                <a:cubicBezTo>
                  <a:pt x="2032518" y="605247"/>
                  <a:pt x="3212841" y="487060"/>
                  <a:pt x="3228392" y="415525"/>
                </a:cubicBezTo>
                <a:cubicBezTo>
                  <a:pt x="3243943" y="343990"/>
                  <a:pt x="2158482" y="300447"/>
                  <a:pt x="2136710" y="238243"/>
                </a:cubicBezTo>
                <a:cubicBezTo>
                  <a:pt x="2114939" y="176039"/>
                  <a:pt x="3054220" y="76512"/>
                  <a:pt x="3097763" y="42300"/>
                </a:cubicBezTo>
                <a:cubicBezTo>
                  <a:pt x="3141306" y="8088"/>
                  <a:pt x="2397967" y="32970"/>
                  <a:pt x="2397967" y="32970"/>
                </a:cubicBezTo>
                <a:lnTo>
                  <a:pt x="2397967" y="3297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Pfeil nach rechts 8"/>
          <p:cNvSpPr/>
          <p:nvPr/>
        </p:nvSpPr>
        <p:spPr bwMode="auto">
          <a:xfrm>
            <a:off x="3680114" y="5022541"/>
            <a:ext cx="504056" cy="22891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3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 bwMode="auto">
          <a:xfrm>
            <a:off x="2483768" y="1449388"/>
            <a:ext cx="4248472" cy="467444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Grundsätze nach </a:t>
            </a:r>
            <a:r>
              <a:rPr lang="de-DE" b="1" dirty="0" err="1" smtClean="0"/>
              <a:t>FwDV</a:t>
            </a:r>
            <a:r>
              <a:rPr lang="de-DE" b="1" dirty="0" smtClean="0"/>
              <a:t> 500</a:t>
            </a:r>
          </a:p>
          <a:p>
            <a:pPr marL="0" indent="0">
              <a:buNone/>
            </a:pPr>
            <a:endParaRPr lang="de-DE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2000" dirty="0" smtClean="0"/>
              <a:t>Ab Feuerwehr Gefahrengruppe            ist eine Desinfektion durchzuführen.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2000" dirty="0" smtClean="0"/>
              <a:t>Unterscheidung zwischen Haut/ Wunden und Material.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2000" dirty="0" smtClean="0"/>
              <a:t>Bei            ist nach der Grobreinigung die Schutzkleidung und das Gerät abzulegen. 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2000" dirty="0" smtClean="0"/>
              <a:t>Bei            die gesamte Kleidung abzulegen.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2000" dirty="0" smtClean="0"/>
              <a:t>Den Anweisungen fachkundiger Personen sind zu beachten.</a:t>
            </a:r>
          </a:p>
          <a:p>
            <a:pPr marL="0" indent="0">
              <a:buNone/>
            </a:pP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94" y="3340425"/>
            <a:ext cx="743930" cy="2899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54" y="3989615"/>
            <a:ext cx="774839" cy="32883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787" y="2304865"/>
            <a:ext cx="743930" cy="28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/>
          <p:cNvSpPr/>
          <p:nvPr/>
        </p:nvSpPr>
        <p:spPr bwMode="auto">
          <a:xfrm>
            <a:off x="323528" y="3114726"/>
            <a:ext cx="3100124" cy="162768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hteck 33"/>
          <p:cNvSpPr/>
          <p:nvPr/>
        </p:nvSpPr>
        <p:spPr bwMode="auto">
          <a:xfrm>
            <a:off x="3419872" y="3117670"/>
            <a:ext cx="4176464" cy="162768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 bwMode="auto">
          <a:xfrm>
            <a:off x="6660232" y="3573016"/>
            <a:ext cx="792088" cy="72008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bgerundetes Rechteck 4"/>
          <p:cNvSpPr/>
          <p:nvPr/>
        </p:nvSpPr>
        <p:spPr bwMode="auto">
          <a:xfrm>
            <a:off x="5364088" y="3284984"/>
            <a:ext cx="1296144" cy="12961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4516016" y="4005064"/>
            <a:ext cx="681034" cy="576064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4516016" y="3284984"/>
            <a:ext cx="681034" cy="576064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Ellipse 7"/>
          <p:cNvSpPr/>
          <p:nvPr/>
        </p:nvSpPr>
        <p:spPr bwMode="auto">
          <a:xfrm>
            <a:off x="3563888" y="3573016"/>
            <a:ext cx="504056" cy="50405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Abgerundetes Rechteck 8"/>
          <p:cNvSpPr/>
          <p:nvPr/>
        </p:nvSpPr>
        <p:spPr bwMode="auto">
          <a:xfrm>
            <a:off x="539552" y="3212976"/>
            <a:ext cx="2448272" cy="122413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1" name="Gerader Verbinder 10"/>
          <p:cNvCxnSpPr>
            <a:stCxn id="9" idx="1"/>
            <a:endCxn id="9" idx="3"/>
          </p:cNvCxnSpPr>
          <p:nvPr/>
        </p:nvCxnSpPr>
        <p:spPr bwMode="auto">
          <a:xfrm>
            <a:off x="539552" y="3825044"/>
            <a:ext cx="244827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Gerader Verbinder 12"/>
          <p:cNvCxnSpPr/>
          <p:nvPr/>
        </p:nvCxnSpPr>
        <p:spPr bwMode="auto">
          <a:xfrm>
            <a:off x="3419872" y="3429000"/>
            <a:ext cx="0" cy="864096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Ellipse 13"/>
          <p:cNvSpPr/>
          <p:nvPr/>
        </p:nvSpPr>
        <p:spPr bwMode="auto">
          <a:xfrm>
            <a:off x="7596336" y="3140968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Ellipse 14"/>
          <p:cNvSpPr/>
          <p:nvPr/>
        </p:nvSpPr>
        <p:spPr bwMode="auto">
          <a:xfrm>
            <a:off x="7596336" y="4437112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Ellipse 16"/>
          <p:cNvSpPr/>
          <p:nvPr/>
        </p:nvSpPr>
        <p:spPr bwMode="auto">
          <a:xfrm>
            <a:off x="5580112" y="2701877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Ellipse 17"/>
          <p:cNvSpPr/>
          <p:nvPr/>
        </p:nvSpPr>
        <p:spPr bwMode="auto">
          <a:xfrm>
            <a:off x="5580112" y="4898977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Ellipse 18"/>
          <p:cNvSpPr/>
          <p:nvPr/>
        </p:nvSpPr>
        <p:spPr bwMode="auto">
          <a:xfrm>
            <a:off x="3563888" y="4898977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Ellipse 19"/>
          <p:cNvSpPr/>
          <p:nvPr/>
        </p:nvSpPr>
        <p:spPr bwMode="auto">
          <a:xfrm>
            <a:off x="3563888" y="2690490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Ellipse 20"/>
          <p:cNvSpPr/>
          <p:nvPr/>
        </p:nvSpPr>
        <p:spPr bwMode="auto">
          <a:xfrm>
            <a:off x="2553954" y="2879939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Ellipse 21"/>
          <p:cNvSpPr/>
          <p:nvPr/>
        </p:nvSpPr>
        <p:spPr bwMode="auto">
          <a:xfrm>
            <a:off x="2553954" y="4728278"/>
            <a:ext cx="144016" cy="144016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4" name="Gerader Verbinder 23"/>
          <p:cNvCxnSpPr>
            <a:stCxn id="21" idx="7"/>
            <a:endCxn id="20" idx="2"/>
          </p:cNvCxnSpPr>
          <p:nvPr/>
        </p:nvCxnSpPr>
        <p:spPr bwMode="auto">
          <a:xfrm flipV="1">
            <a:off x="2676879" y="2762498"/>
            <a:ext cx="887009" cy="1385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Gerader Verbinder 24"/>
          <p:cNvCxnSpPr>
            <a:endCxn id="17" idx="2"/>
          </p:cNvCxnSpPr>
          <p:nvPr/>
        </p:nvCxnSpPr>
        <p:spPr bwMode="auto">
          <a:xfrm>
            <a:off x="3721397" y="2751166"/>
            <a:ext cx="1858715" cy="22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r Verbinder 26"/>
          <p:cNvCxnSpPr/>
          <p:nvPr/>
        </p:nvCxnSpPr>
        <p:spPr bwMode="auto">
          <a:xfrm>
            <a:off x="3721397" y="4963028"/>
            <a:ext cx="1858715" cy="22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Gerader Verbinder 27"/>
          <p:cNvCxnSpPr>
            <a:stCxn id="22" idx="6"/>
            <a:endCxn id="19" idx="1"/>
          </p:cNvCxnSpPr>
          <p:nvPr/>
        </p:nvCxnSpPr>
        <p:spPr bwMode="auto">
          <a:xfrm>
            <a:off x="2697970" y="4800286"/>
            <a:ext cx="887009" cy="1197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Gerader Verbinder 29"/>
          <p:cNvCxnSpPr>
            <a:stCxn id="18" idx="6"/>
          </p:cNvCxnSpPr>
          <p:nvPr/>
        </p:nvCxnSpPr>
        <p:spPr bwMode="auto">
          <a:xfrm flipV="1">
            <a:off x="5724128" y="4516807"/>
            <a:ext cx="1872208" cy="4541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Gerader Verbinder 31"/>
          <p:cNvCxnSpPr>
            <a:endCxn id="14" idx="2"/>
          </p:cNvCxnSpPr>
          <p:nvPr/>
        </p:nvCxnSpPr>
        <p:spPr bwMode="auto">
          <a:xfrm>
            <a:off x="5724128" y="2791281"/>
            <a:ext cx="1872208" cy="4216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feld 39"/>
          <p:cNvSpPr txBox="1"/>
          <p:nvPr/>
        </p:nvSpPr>
        <p:spPr>
          <a:xfrm>
            <a:off x="7092280" y="1924824"/>
            <a:ext cx="1008112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Vorreinigung</a:t>
            </a:r>
            <a:endParaRPr lang="de-DE" sz="1100" dirty="0"/>
          </a:p>
        </p:txBody>
      </p:sp>
      <p:sp>
        <p:nvSpPr>
          <p:cNvPr id="41" name="Textfeld 40"/>
          <p:cNvSpPr txBox="1"/>
          <p:nvPr/>
        </p:nvSpPr>
        <p:spPr>
          <a:xfrm>
            <a:off x="4350754" y="1919782"/>
            <a:ext cx="1157350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Abtropfbecken</a:t>
            </a:r>
            <a:endParaRPr lang="de-DE" sz="1100" dirty="0"/>
          </a:p>
        </p:txBody>
      </p:sp>
      <p:sp>
        <p:nvSpPr>
          <p:cNvPr id="42" name="Textfeld 41"/>
          <p:cNvSpPr txBox="1"/>
          <p:nvPr/>
        </p:nvSpPr>
        <p:spPr>
          <a:xfrm>
            <a:off x="4067944" y="5373216"/>
            <a:ext cx="1656184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Einarbeiten/ Einwirken</a:t>
            </a:r>
            <a:endParaRPr lang="de-DE" sz="1100" dirty="0"/>
          </a:p>
        </p:txBody>
      </p:sp>
      <p:sp>
        <p:nvSpPr>
          <p:cNvPr id="43" name="Textfeld 42"/>
          <p:cNvSpPr txBox="1"/>
          <p:nvPr/>
        </p:nvSpPr>
        <p:spPr>
          <a:xfrm>
            <a:off x="1979712" y="5354477"/>
            <a:ext cx="1440160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Entkleidungsplane</a:t>
            </a:r>
            <a:endParaRPr lang="de-DE" sz="1100" dirty="0"/>
          </a:p>
        </p:txBody>
      </p:sp>
      <p:sp>
        <p:nvSpPr>
          <p:cNvPr id="44" name="Textfeld 43"/>
          <p:cNvSpPr txBox="1"/>
          <p:nvPr/>
        </p:nvSpPr>
        <p:spPr>
          <a:xfrm>
            <a:off x="5868144" y="1911703"/>
            <a:ext cx="794699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Duschen</a:t>
            </a:r>
            <a:endParaRPr lang="de-DE" sz="1100" dirty="0"/>
          </a:p>
        </p:txBody>
      </p:sp>
      <p:sp>
        <p:nvSpPr>
          <p:cNvPr id="45" name="Textfeld 44"/>
          <p:cNvSpPr txBox="1"/>
          <p:nvPr/>
        </p:nvSpPr>
        <p:spPr>
          <a:xfrm>
            <a:off x="1366339" y="1919782"/>
            <a:ext cx="469358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Zelt</a:t>
            </a:r>
            <a:endParaRPr lang="de-DE" sz="1100" dirty="0"/>
          </a:p>
        </p:txBody>
      </p:sp>
      <p:sp>
        <p:nvSpPr>
          <p:cNvPr id="46" name="Pfeil nach links 45"/>
          <p:cNvSpPr/>
          <p:nvPr/>
        </p:nvSpPr>
        <p:spPr bwMode="auto">
          <a:xfrm>
            <a:off x="7740352" y="3717032"/>
            <a:ext cx="1080120" cy="360040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8" name="Gerade Verbindung mit Pfeil 47"/>
          <p:cNvCxnSpPr>
            <a:stCxn id="45" idx="2"/>
          </p:cNvCxnSpPr>
          <p:nvPr/>
        </p:nvCxnSpPr>
        <p:spPr bwMode="auto">
          <a:xfrm>
            <a:off x="1601018" y="2181392"/>
            <a:ext cx="18654" cy="11035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Gerade Verbindung mit Pfeil 48"/>
          <p:cNvCxnSpPr>
            <a:endCxn id="7" idx="0"/>
          </p:cNvCxnSpPr>
          <p:nvPr/>
        </p:nvCxnSpPr>
        <p:spPr bwMode="auto">
          <a:xfrm flipH="1">
            <a:off x="4856533" y="2184565"/>
            <a:ext cx="11522" cy="11004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Gerade Verbindung mit Pfeil 50"/>
          <p:cNvCxnSpPr>
            <a:stCxn id="42" idx="0"/>
          </p:cNvCxnSpPr>
          <p:nvPr/>
        </p:nvCxnSpPr>
        <p:spPr bwMode="auto">
          <a:xfrm flipH="1" flipV="1">
            <a:off x="4890275" y="4584072"/>
            <a:ext cx="5761" cy="7891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Gerade Verbindung mit Pfeil 52"/>
          <p:cNvCxnSpPr/>
          <p:nvPr/>
        </p:nvCxnSpPr>
        <p:spPr bwMode="auto">
          <a:xfrm flipV="1">
            <a:off x="2694191" y="4083150"/>
            <a:ext cx="1065192" cy="127132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Gerade Verbindung mit Pfeil 54"/>
          <p:cNvCxnSpPr>
            <a:stCxn id="44" idx="2"/>
          </p:cNvCxnSpPr>
          <p:nvPr/>
        </p:nvCxnSpPr>
        <p:spPr bwMode="auto">
          <a:xfrm flipH="1">
            <a:off x="6012161" y="2173313"/>
            <a:ext cx="253333" cy="111167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Gerade Verbindung mit Pfeil 57"/>
          <p:cNvCxnSpPr/>
          <p:nvPr/>
        </p:nvCxnSpPr>
        <p:spPr bwMode="auto">
          <a:xfrm flipH="1">
            <a:off x="7216525" y="2176587"/>
            <a:ext cx="253333" cy="111167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807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insatzmaßnahme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2767012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291284" y="4941168"/>
            <a:ext cx="3024187" cy="792163"/>
          </a:xfrm>
          <a:prstGeom prst="ellipse">
            <a:avLst/>
          </a:prstGeom>
          <a:noFill/>
          <a:ln w="165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5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Brandbekämpfung und Hilfeleistung</a:t>
            </a:r>
          </a:p>
          <a:p>
            <a:pPr marL="0" indent="0" algn="ctr">
              <a:buNone/>
            </a:pPr>
            <a:endParaRPr lang="de-DE" b="1" dirty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Schleusen dürfen </a:t>
            </a:r>
            <a:r>
              <a:rPr lang="de-DE" sz="2000" b="1" u="sng" dirty="0" smtClean="0"/>
              <a:t>nicht</a:t>
            </a:r>
            <a:r>
              <a:rPr lang="de-DE" sz="2000" dirty="0" smtClean="0"/>
              <a:t> durch verlegte Schläuche außer Funktion gesetzt werden </a:t>
            </a: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00556"/>
            <a:ext cx="3923928" cy="29429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401424"/>
            <a:ext cx="2206559" cy="29420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8336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gerundetes Rechteck 7"/>
          <p:cNvSpPr/>
          <p:nvPr/>
        </p:nvSpPr>
        <p:spPr bwMode="auto">
          <a:xfrm>
            <a:off x="1835696" y="1449388"/>
            <a:ext cx="5472608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/>
              <a:t>Brandbekämpfung und </a:t>
            </a:r>
            <a:r>
              <a:rPr lang="de-DE" b="1" dirty="0" smtClean="0"/>
              <a:t>Hilfeleistung</a:t>
            </a:r>
          </a:p>
          <a:p>
            <a:pPr marL="0" indent="0" algn="ctr">
              <a:buNone/>
            </a:pPr>
            <a:endParaRPr lang="de-DE" b="1" dirty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dirty="0" smtClean="0"/>
              <a:t>Je nach Lage tragbare Löscher bevorzugen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de-DE" dirty="0"/>
          </a:p>
          <a:p>
            <a:pPr marL="0" indent="0">
              <a:buClrTx/>
              <a:buNone/>
            </a:pPr>
            <a:endParaRPr lang="de-DE" dirty="0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03" y="3501008"/>
            <a:ext cx="1453555" cy="177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927" y="3592292"/>
            <a:ext cx="1510187" cy="171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92292"/>
            <a:ext cx="887235" cy="183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93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/>
          <p:cNvSpPr/>
          <p:nvPr/>
        </p:nvSpPr>
        <p:spPr bwMode="auto">
          <a:xfrm>
            <a:off x="1835696" y="1449388"/>
            <a:ext cx="5472608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/>
              <a:t>Brandbekämpfung und Hilfeleistung</a:t>
            </a:r>
          </a:p>
          <a:p>
            <a:pPr marL="0" indent="0">
              <a:buNone/>
            </a:pPr>
            <a:endParaRPr lang="de-DE" dirty="0" smtClean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Öffnen von Fenstern (Querbelüftung) nur nach Rücksprache mit einer fachkundigen Person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Entstehungsbrände, wenn möglich mit Kohlendioxid löschen.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Wasser sparsam verwenden.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Auf Löschwasserrückhaltung achten</a:t>
            </a: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62" y="4149080"/>
            <a:ext cx="3227851" cy="24208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83020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 bwMode="auto">
          <a:xfrm>
            <a:off x="1835696" y="1449388"/>
            <a:ext cx="5472608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Besondere Einsatzsituationen</a:t>
            </a:r>
          </a:p>
          <a:p>
            <a:pPr marL="0" indent="0">
              <a:buNone/>
            </a:pPr>
            <a:endParaRPr lang="de-DE" sz="2000" dirty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Kontaminationsverdächtige Personen müssen vor dem Verlassen des Gefahrenbereiches desinfiziert werden.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Kontaminationsverdächtiges Material verbleibt im Schwarzbereich der Dekontamination und wird ordnungsgemäß verpackt und gekennzeichnet.</a:t>
            </a:r>
          </a:p>
          <a:p>
            <a:pPr marL="0" indent="0">
              <a:buClrTx/>
              <a:buNone/>
            </a:pPr>
            <a:endParaRPr lang="de-DE" sz="2000" dirty="0" smtClean="0"/>
          </a:p>
          <a:p>
            <a:pPr>
              <a:buClrTx/>
              <a:buFont typeface="Arial" panose="020B0604020202020204" pitchFamily="34" charset="0"/>
              <a:buChar char="•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68080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8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F4B293-51CF-44BF-AF59-9F5362A2618E}" type="slidenum">
              <a:rPr lang="de-DE" smtClean="0"/>
              <a:pPr/>
              <a:t>3</a:t>
            </a:fld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00" y="1341227"/>
            <a:ext cx="8334440" cy="2802186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39202"/>
            <a:ext cx="8124436" cy="256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601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 bwMode="auto">
          <a:xfrm>
            <a:off x="1835696" y="1449388"/>
            <a:ext cx="5472608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Versorgung von Verletzten</a:t>
            </a:r>
          </a:p>
          <a:p>
            <a:pPr marL="0" indent="0">
              <a:buNone/>
            </a:pPr>
            <a:endParaRPr lang="de-DE" sz="2000" dirty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Verletzungen bei Einsatzkräften sind dem Einsatzleiter </a:t>
            </a:r>
            <a:r>
              <a:rPr lang="de-DE" sz="2000" b="1" u="sng" dirty="0" smtClean="0"/>
              <a:t>unverzüglich </a:t>
            </a:r>
            <a:r>
              <a:rPr lang="de-DE" sz="2000" dirty="0" smtClean="0"/>
              <a:t>zu melden!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Personen die mit Erregern der Risikogruppe 4 in Kontakt gekommen sein könnten/ sind, sind zu isolieren und rettungsdienstlich zu versorgen. 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de-DE" sz="2000" dirty="0"/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de-DE" sz="2000" dirty="0" smtClean="0"/>
              <a:t>Weitere Maßnahmen sind mit dem Gesundheitsamt oder geeignete Kompetenzzentren durchzuführen.</a:t>
            </a:r>
            <a:endParaRPr lang="de-DE" sz="2000" dirty="0"/>
          </a:p>
        </p:txBody>
      </p:sp>
      <p:pic>
        <p:nvPicPr>
          <p:cNvPr id="4" name="Picture 10" descr="j0359069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460" y="5065068"/>
            <a:ext cx="1046162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zugführer_allei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r="68565" b="14204"/>
          <a:stretch>
            <a:fillRect/>
          </a:stretch>
        </p:blipFill>
        <p:spPr bwMode="auto">
          <a:xfrm>
            <a:off x="5462910" y="4776143"/>
            <a:ext cx="836612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4211960" y="5280968"/>
            <a:ext cx="1368152" cy="576262"/>
          </a:xfrm>
          <a:prstGeom prst="rightArrow">
            <a:avLst>
              <a:gd name="adj1" fmla="val 50000"/>
              <a:gd name="adj2" fmla="val 5309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altLang="de-DE" dirty="0"/>
              <a:t>Meldung</a:t>
            </a:r>
          </a:p>
        </p:txBody>
      </p:sp>
    </p:spTree>
    <p:extLst>
      <p:ext uri="{BB962C8B-B14F-4D97-AF65-F5344CB8AC3E}">
        <p14:creationId xmlns:p14="http://schemas.microsoft.com/office/powerpoint/2010/main" val="405207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bgerundetes Rechteck 16"/>
          <p:cNvSpPr/>
          <p:nvPr/>
        </p:nvSpPr>
        <p:spPr bwMode="auto">
          <a:xfrm>
            <a:off x="1547664" y="1449388"/>
            <a:ext cx="6019869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Ärztliche Überwachung und Nachsorge</a:t>
            </a:r>
          </a:p>
          <a:p>
            <a:pPr marL="0" indent="0" algn="ctr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611188" y="3356992"/>
            <a:ext cx="7561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611188" y="4797152"/>
            <a:ext cx="7561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3132138" y="2276475"/>
            <a:ext cx="0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88654"/>
            <a:ext cx="22098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der zu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75" y="2094422"/>
            <a:ext cx="2460625" cy="122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834062" y="2334071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Namentliche Erfassung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974579"/>
            <a:ext cx="22098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 descr="j0359069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166196"/>
            <a:ext cx="1046162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j0250657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5082629"/>
            <a:ext cx="947738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502550"/>
            <a:ext cx="1297113" cy="115700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89483"/>
            <a:ext cx="1297113" cy="1157006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25935" y="4437112"/>
            <a:ext cx="35099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 smtClean="0"/>
              <a:t>Mit besonderen Vorkommnissen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320134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 bwMode="auto">
          <a:xfrm>
            <a:off x="2353440" y="1449388"/>
            <a:ext cx="4522816" cy="467444"/>
          </a:xfrm>
          <a:prstGeom prst="round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Umgang mit Tieren</a:t>
            </a:r>
          </a:p>
          <a:p>
            <a:pPr marL="0" indent="0" algn="ctr">
              <a:buNone/>
            </a:pPr>
            <a:endParaRPr lang="de-DE" b="1" dirty="0"/>
          </a:p>
          <a:p>
            <a:pPr marL="0" indent="0" algn="ctr">
              <a:buNone/>
            </a:pPr>
            <a:endParaRPr lang="de-DE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081" y="2852936"/>
            <a:ext cx="3590726" cy="233709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580112" y="4869160"/>
            <a:ext cx="43924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http://www.nationalgeographic.de/thumbnails/lightbox/14/97/00/maus-9714.jpg, 02.12.16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72338" y="3513650"/>
            <a:ext cx="4104456" cy="1015663"/>
          </a:xfrm>
          <a:prstGeom prst="rect">
            <a:avLst/>
          </a:prstGeom>
          <a:solidFill>
            <a:schemeClr val="bg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Tiere sind aus Tierhaltungsräumen nur nach Rücksprache mit einer fachkundigen Person zu retten!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1012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556792"/>
            <a:ext cx="3509962" cy="4679950"/>
          </a:xfr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Pfeil nach rechts 4">
            <a:hlinkClick r:id="rId4" action="ppaction://hlinksldjump"/>
          </p:cNvPr>
          <p:cNvSpPr/>
          <p:nvPr/>
        </p:nvSpPr>
        <p:spPr bwMode="auto">
          <a:xfrm>
            <a:off x="8100392" y="6021288"/>
            <a:ext cx="432048" cy="288032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2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7007225" cy="521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264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20416"/>
            <a:ext cx="708183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98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718" y="1449388"/>
            <a:ext cx="6431802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37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478" y="1449388"/>
            <a:ext cx="6550281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Pfeil nach rechts 4">
            <a:hlinkClick r:id="rId4" action="ppaction://hlinksldjump"/>
          </p:cNvPr>
          <p:cNvSpPr/>
          <p:nvPr/>
        </p:nvSpPr>
        <p:spPr bwMode="auto">
          <a:xfrm>
            <a:off x="8100392" y="6021288"/>
            <a:ext cx="432048" cy="288032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9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8800"/>
            <a:ext cx="6044605" cy="45334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Pfeil nach rechts 4">
            <a:hlinkClick r:id="rId4" action="ppaction://hlinksldjump"/>
          </p:cNvPr>
          <p:cNvSpPr/>
          <p:nvPr/>
        </p:nvSpPr>
        <p:spPr bwMode="auto">
          <a:xfrm>
            <a:off x="8100392" y="6021288"/>
            <a:ext cx="432048" cy="288032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48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56185"/>
            <a:ext cx="3579862" cy="477314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28800"/>
            <a:ext cx="3600400" cy="48005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Pfeil nach rechts 5">
            <a:hlinkClick r:id="rId5" action="ppaction://hlinksldjump"/>
          </p:cNvPr>
          <p:cNvSpPr/>
          <p:nvPr/>
        </p:nvSpPr>
        <p:spPr bwMode="auto">
          <a:xfrm>
            <a:off x="8460432" y="6429334"/>
            <a:ext cx="432048" cy="288032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82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43346" y="132699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Sinn und Zweck:</a:t>
            </a:r>
            <a:endParaRPr kumimoji="0" lang="de-DE" sz="6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el 1"/>
          <p:cNvSpPr txBox="1"/>
          <p:nvPr/>
        </p:nvSpPr>
        <p:spPr>
          <a:xfrm>
            <a:off x="0" y="3212976"/>
            <a:ext cx="9144000" cy="14700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1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Ausbildung ABC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1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B-Gefahren</a:t>
            </a:r>
            <a:endParaRPr lang="de-DE" sz="4400" b="1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8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0" y="198884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 smtClean="0"/>
              <a:t>Gibt es noch Fragen?</a:t>
            </a:r>
            <a:endParaRPr lang="de-DE" sz="4200" dirty="0"/>
          </a:p>
        </p:txBody>
      </p:sp>
      <p:sp>
        <p:nvSpPr>
          <p:cNvPr id="5" name="Textfeld 4"/>
          <p:cNvSpPr txBox="1"/>
          <p:nvPr/>
        </p:nvSpPr>
        <p:spPr>
          <a:xfrm>
            <a:off x="0" y="450912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200" dirty="0" smtClean="0"/>
              <a:t>Vielen Dank für eure Aufmerksamkeit!</a:t>
            </a:r>
            <a:endParaRPr lang="de-DE" sz="4200" dirty="0"/>
          </a:p>
        </p:txBody>
      </p:sp>
    </p:spTree>
    <p:extLst>
      <p:ext uri="{BB962C8B-B14F-4D97-AF65-F5344CB8AC3E}">
        <p14:creationId xmlns:p14="http://schemas.microsoft.com/office/powerpoint/2010/main" val="306628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43346" y="132176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Quellen:</a:t>
            </a:r>
            <a:endParaRPr kumimoji="0" lang="de-DE" sz="6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el 1"/>
          <p:cNvSpPr txBox="1"/>
          <p:nvPr/>
        </p:nvSpPr>
        <p:spPr>
          <a:xfrm>
            <a:off x="472834" y="2411805"/>
            <a:ext cx="8359755" cy="260137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Tx/>
              <a:buChar char="-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kern="0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FwDV</a:t>
            </a:r>
            <a:r>
              <a:rPr lang="de-DE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 500, </a:t>
            </a:r>
            <a:r>
              <a:rPr lang="de-DE" sz="2800" kern="0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FwDV</a:t>
            </a:r>
            <a:r>
              <a:rPr lang="de-DE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 2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Tx/>
              <a:buChar char="-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Lernstoffmappe ABC NRW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Tx/>
              <a:buChar char="-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Eigene Unterlage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Tx/>
              <a:buChar char="-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Im Internet</a:t>
            </a:r>
            <a:endParaRPr lang="de-DE" sz="2800" kern="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280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17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43346" y="13267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de-DE" sz="6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Zeit:</a:t>
            </a:r>
            <a:endParaRPr lang="de-DE" sz="6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el 1"/>
          <p:cNvSpPr txBox="1"/>
          <p:nvPr/>
        </p:nvSpPr>
        <p:spPr>
          <a:xfrm>
            <a:off x="2452237" y="2607046"/>
            <a:ext cx="4176467" cy="14700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5400" b="1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45 min</a:t>
            </a:r>
            <a:endParaRPr lang="de-DE" b="1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3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13" y="1628800"/>
            <a:ext cx="3006811" cy="420953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707904" y="2636912"/>
            <a:ext cx="1584176" cy="1015663"/>
          </a:xfrm>
          <a:prstGeom prst="rect">
            <a:avLst/>
          </a:prstGeom>
          <a:solidFill>
            <a:srgbClr val="91AC2B"/>
          </a:solidFill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ABC Zug</a:t>
            </a:r>
            <a:br>
              <a:rPr lang="de-DE" sz="1200" dirty="0" smtClean="0"/>
            </a:br>
            <a:r>
              <a:rPr lang="de-DE" sz="1200" dirty="0" smtClean="0"/>
              <a:t>Verpuffung im Bio Labor, Industriestraße 62, Neu- </a:t>
            </a:r>
            <a:r>
              <a:rPr lang="de-DE" sz="1200" dirty="0" err="1" smtClean="0"/>
              <a:t>Tsellis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4763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insatzmaßnahme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2767012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291284" y="3173437"/>
            <a:ext cx="3024187" cy="792163"/>
          </a:xfrm>
          <a:prstGeom prst="ellipse">
            <a:avLst/>
          </a:prstGeom>
          <a:noFill/>
          <a:ln w="165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291284" y="4077072"/>
            <a:ext cx="3024187" cy="792163"/>
          </a:xfrm>
          <a:prstGeom prst="ellipse">
            <a:avLst/>
          </a:prstGeom>
          <a:noFill/>
          <a:ln w="165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2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9619" y="2348880"/>
            <a:ext cx="4085133" cy="26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569619" y="5229200"/>
            <a:ext cx="3890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 smtClean="0">
                <a:hlinkClick r:id="rId4"/>
              </a:rPr>
              <a:t>http://www.mario-hartlieb.com/news/richtige-schnittfuhrung-ganzpraparat-beispiel-gams</a:t>
            </a:r>
            <a:r>
              <a:rPr lang="de-DE" sz="600" dirty="0" smtClean="0"/>
              <a:t>, 05.10.16</a:t>
            </a:r>
            <a:endParaRPr lang="de-DE" sz="600" dirty="0"/>
          </a:p>
        </p:txBody>
      </p:sp>
      <p:sp>
        <p:nvSpPr>
          <p:cNvPr id="6" name="Textfeld 5"/>
          <p:cNvSpPr txBox="1"/>
          <p:nvPr/>
        </p:nvSpPr>
        <p:spPr>
          <a:xfrm>
            <a:off x="539552" y="2348880"/>
            <a:ext cx="40300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GAMS</a:t>
            </a:r>
            <a:r>
              <a:rPr lang="de-DE" b="1" dirty="0" smtClean="0"/>
              <a:t>- Regel</a:t>
            </a:r>
            <a:endParaRPr lang="de-DE" dirty="0" smtClean="0"/>
          </a:p>
          <a:p>
            <a:endParaRPr lang="de-DE" b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de-DE" sz="2000" b="1" dirty="0" smtClean="0">
                <a:solidFill>
                  <a:srgbClr val="FF0000"/>
                </a:solidFill>
              </a:rPr>
              <a:t>G</a:t>
            </a:r>
            <a:r>
              <a:rPr lang="de-DE" sz="2000" dirty="0" smtClean="0"/>
              <a:t>efahren erkennen</a:t>
            </a:r>
          </a:p>
          <a:p>
            <a:pPr marL="342900" indent="-342900">
              <a:buFontTx/>
              <a:buChar char="-"/>
            </a:pPr>
            <a:r>
              <a:rPr lang="de-DE" sz="2000" b="1" dirty="0" smtClean="0">
                <a:solidFill>
                  <a:srgbClr val="FF0000"/>
                </a:solidFill>
              </a:rPr>
              <a:t>A</a:t>
            </a:r>
            <a:r>
              <a:rPr lang="de-DE" sz="2000" dirty="0" smtClean="0"/>
              <a:t>bsperren</a:t>
            </a:r>
          </a:p>
          <a:p>
            <a:pPr marL="342900" indent="-342900">
              <a:buFontTx/>
              <a:buChar char="-"/>
            </a:pPr>
            <a:r>
              <a:rPr lang="de-DE" sz="2000" b="1" dirty="0" smtClean="0">
                <a:solidFill>
                  <a:srgbClr val="FF0000"/>
                </a:solidFill>
              </a:rPr>
              <a:t>M</a:t>
            </a:r>
            <a:r>
              <a:rPr lang="de-DE" sz="2000" dirty="0" smtClean="0"/>
              <a:t>enschenrettung durchführen</a:t>
            </a:r>
          </a:p>
          <a:p>
            <a:pPr marL="342900" indent="-342900">
              <a:buFontTx/>
              <a:buChar char="-"/>
            </a:pPr>
            <a:r>
              <a:rPr lang="de-DE" sz="2000" b="1" dirty="0" smtClean="0">
                <a:solidFill>
                  <a:srgbClr val="FF0000"/>
                </a:solidFill>
              </a:rPr>
              <a:t>S</a:t>
            </a:r>
            <a:r>
              <a:rPr lang="de-DE" sz="2000" dirty="0" smtClean="0"/>
              <a:t>pezialkräfte alarmieren 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2573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ABK">
  <a:themeElements>
    <a:clrScheme name="NABK 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NAB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NABK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8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NABK</Template>
  <TotalTime>0</TotalTime>
  <Words>576</Words>
  <Application>Microsoft Office PowerPoint</Application>
  <PresentationFormat>Bildschirmpräsentation (4:3)</PresentationFormat>
  <Paragraphs>151</Paragraphs>
  <Slides>40</Slides>
  <Notes>17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5" baseType="lpstr">
      <vt:lpstr>Arial</vt:lpstr>
      <vt:lpstr>Arial Black</vt:lpstr>
      <vt:lpstr>Wingdings</vt:lpstr>
      <vt:lpstr>NABK</vt:lpstr>
      <vt:lpstr>Acrobat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Busch, Horst (NABK)</cp:lastModifiedBy>
  <cp:revision>1</cp:revision>
  <dcterms:created xsi:type="dcterms:W3CDTF">2016-12-01T14:32:31Z</dcterms:created>
  <dcterms:modified xsi:type="dcterms:W3CDTF">2017-10-11T14:19:33Z</dcterms:modified>
</cp:coreProperties>
</file>