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44"/>
  </p:notesMasterIdLst>
  <p:handoutMasterIdLst>
    <p:handoutMasterId r:id="rId45"/>
  </p:handoutMasterIdLst>
  <p:sldIdLst>
    <p:sldId id="263" r:id="rId2"/>
    <p:sldId id="262" r:id="rId3"/>
    <p:sldId id="385" r:id="rId4"/>
    <p:sldId id="346" r:id="rId5"/>
    <p:sldId id="347" r:id="rId6"/>
    <p:sldId id="348" r:id="rId7"/>
    <p:sldId id="349" r:id="rId8"/>
    <p:sldId id="350" r:id="rId9"/>
    <p:sldId id="351" r:id="rId10"/>
    <p:sldId id="314" r:id="rId11"/>
    <p:sldId id="316" r:id="rId12"/>
    <p:sldId id="317" r:id="rId13"/>
    <p:sldId id="320" r:id="rId14"/>
    <p:sldId id="352" r:id="rId15"/>
    <p:sldId id="376" r:id="rId16"/>
    <p:sldId id="353" r:id="rId17"/>
    <p:sldId id="354" r:id="rId18"/>
    <p:sldId id="356" r:id="rId19"/>
    <p:sldId id="358" r:id="rId20"/>
    <p:sldId id="362" r:id="rId21"/>
    <p:sldId id="363" r:id="rId22"/>
    <p:sldId id="364" r:id="rId23"/>
    <p:sldId id="365" r:id="rId24"/>
    <p:sldId id="366" r:id="rId25"/>
    <p:sldId id="367" r:id="rId26"/>
    <p:sldId id="370" r:id="rId27"/>
    <p:sldId id="371" r:id="rId28"/>
    <p:sldId id="372" r:id="rId29"/>
    <p:sldId id="373" r:id="rId30"/>
    <p:sldId id="374" r:id="rId31"/>
    <p:sldId id="375" r:id="rId32"/>
    <p:sldId id="377" r:id="rId33"/>
    <p:sldId id="378" r:id="rId34"/>
    <p:sldId id="379" r:id="rId35"/>
    <p:sldId id="380" r:id="rId36"/>
    <p:sldId id="381" r:id="rId37"/>
    <p:sldId id="382" r:id="rId38"/>
    <p:sldId id="315" r:id="rId39"/>
    <p:sldId id="321" r:id="rId40"/>
    <p:sldId id="318" r:id="rId41"/>
    <p:sldId id="322" r:id="rId42"/>
    <p:sldId id="384" r:id="rId43"/>
  </p:sldIdLst>
  <p:sldSz cx="9144000" cy="6858000" type="screen4x3"/>
  <p:notesSz cx="6811963" cy="9945688"/>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66"/>
    <a:srgbClr val="990000"/>
    <a:srgbClr val="EAEAEA"/>
    <a:srgbClr val="FFFFFF"/>
    <a:srgbClr val="FF0000"/>
    <a:srgbClr val="47D147"/>
    <a:srgbClr val="E000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95" autoAdjust="0"/>
    <p:restoredTop sz="90527" autoAdjust="0"/>
  </p:normalViewPr>
  <p:slideViewPr>
    <p:cSldViewPr>
      <p:cViewPr>
        <p:scale>
          <a:sx n="100" d="100"/>
          <a:sy n="100" d="100"/>
        </p:scale>
        <p:origin x="1181" y="-53"/>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75" d="100"/>
          <a:sy n="75" d="100"/>
        </p:scale>
        <p:origin x="-2148"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62" name="Rectangle 2"/>
          <p:cNvSpPr>
            <a:spLocks noGrp="1" noChangeArrowheads="1"/>
          </p:cNvSpPr>
          <p:nvPr>
            <p:ph type="hdr" sz="quarter"/>
          </p:nvPr>
        </p:nvSpPr>
        <p:spPr bwMode="auto">
          <a:xfrm>
            <a:off x="0" y="0"/>
            <a:ext cx="29511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Times New Roman" panose="02020603050405020304" pitchFamily="18" charset="0"/>
              </a:defRPr>
            </a:lvl1pPr>
          </a:lstStyle>
          <a:p>
            <a:pPr>
              <a:defRPr/>
            </a:pPr>
            <a:endParaRPr lang="de-DE" altLang="de-DE"/>
          </a:p>
        </p:txBody>
      </p:sp>
      <p:sp>
        <p:nvSpPr>
          <p:cNvPr id="194563" name="Rectangle 3"/>
          <p:cNvSpPr>
            <a:spLocks noGrp="1" noChangeArrowheads="1"/>
          </p:cNvSpPr>
          <p:nvPr>
            <p:ph type="dt" sz="quarter" idx="1"/>
          </p:nvPr>
        </p:nvSpPr>
        <p:spPr bwMode="auto">
          <a:xfrm>
            <a:off x="3859213" y="0"/>
            <a:ext cx="295116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anose="02020603050405020304" pitchFamily="18" charset="0"/>
              </a:defRPr>
            </a:lvl1pPr>
          </a:lstStyle>
          <a:p>
            <a:pPr>
              <a:defRPr/>
            </a:pPr>
            <a:endParaRPr lang="de-DE" altLang="de-DE"/>
          </a:p>
        </p:txBody>
      </p:sp>
      <p:sp>
        <p:nvSpPr>
          <p:cNvPr id="194564" name="Rectangle 4"/>
          <p:cNvSpPr>
            <a:spLocks noGrp="1" noChangeArrowheads="1"/>
          </p:cNvSpPr>
          <p:nvPr>
            <p:ph type="ftr" sz="quarter" idx="2"/>
          </p:nvPr>
        </p:nvSpPr>
        <p:spPr bwMode="auto">
          <a:xfrm>
            <a:off x="0" y="9447213"/>
            <a:ext cx="29511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Times New Roman" panose="02020603050405020304" pitchFamily="18" charset="0"/>
              </a:defRPr>
            </a:lvl1pPr>
          </a:lstStyle>
          <a:p>
            <a:pPr>
              <a:defRPr/>
            </a:pPr>
            <a:endParaRPr lang="de-DE" altLang="de-DE"/>
          </a:p>
        </p:txBody>
      </p:sp>
      <p:sp>
        <p:nvSpPr>
          <p:cNvPr id="194565" name="Rectangle 5"/>
          <p:cNvSpPr>
            <a:spLocks noGrp="1" noChangeArrowheads="1"/>
          </p:cNvSpPr>
          <p:nvPr>
            <p:ph type="sldNum" sz="quarter" idx="3"/>
          </p:nvPr>
        </p:nvSpPr>
        <p:spPr bwMode="auto">
          <a:xfrm>
            <a:off x="3859213" y="9447213"/>
            <a:ext cx="2951162"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anose="02020603050405020304" pitchFamily="18" charset="0"/>
              </a:defRPr>
            </a:lvl1pPr>
          </a:lstStyle>
          <a:p>
            <a:pPr>
              <a:defRPr/>
            </a:pPr>
            <a:fld id="{221A55A6-0B7A-4311-945A-93AEE6093BFB}"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4"/>
          <p:cNvSpPr>
            <a:spLocks noRot="1" noChangeArrowheads="1" noTextEdit="1"/>
          </p:cNvSpPr>
          <p:nvPr>
            <p:ph type="sldImg" idx="2"/>
          </p:nvPr>
        </p:nvSpPr>
        <p:spPr bwMode="auto">
          <a:xfrm>
            <a:off x="525463" y="220663"/>
            <a:ext cx="6048375" cy="43926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4517" name="Rectangle 5"/>
          <p:cNvSpPr>
            <a:spLocks noGrp="1" noChangeArrowheads="1"/>
          </p:cNvSpPr>
          <p:nvPr>
            <p:ph type="body" sz="quarter" idx="3"/>
          </p:nvPr>
        </p:nvSpPr>
        <p:spPr bwMode="auto">
          <a:xfrm>
            <a:off x="525463" y="4756150"/>
            <a:ext cx="604837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Tree>
  </p:cSld>
  <p:clrMap bg1="lt1" tx1="dk1" bg2="lt2" tx2="dk2" accent1="accent1" accent2="accent2" accent3="accent3" accent4="accent4" accent5="accent5" accent6="accent6" hlink="hlink" folHlink="folHlink"/>
  <p:notesStyle>
    <a:lvl1pPr algn="just"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1pPr>
    <a:lvl2pPr marL="457200" algn="just"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2pPr>
    <a:lvl3pPr marL="914400" algn="just"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3pPr>
    <a:lvl4pPr marL="1371600" algn="just"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4pPr>
    <a:lvl5pPr marL="1828800" algn="just"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e.wikipedia.org/wiki/Franz%C3%B6sische_Sprach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Rot="1" noChangeArrowheads="1" noTextEdit="1"/>
          </p:cNvSpPr>
          <p:nvPr>
            <p:ph type="sldImg"/>
          </p:nvPr>
        </p:nvSpPr>
        <p:spPr>
          <a:xfrm>
            <a:off x="620713" y="220663"/>
            <a:ext cx="5857875" cy="4392612"/>
          </a:xfrm>
          <a:ln/>
        </p:spPr>
      </p:sp>
      <p:sp>
        <p:nvSpPr>
          <p:cNvPr id="15363" name="Rectangle 3"/>
          <p:cNvSpPr>
            <a:spLocks noGrp="1" noChangeArrowheads="1"/>
          </p:cNvSpPr>
          <p:nvPr>
            <p:ph type="body" idx="1"/>
          </p:nvPr>
        </p:nvSpPr>
        <p:spPr>
          <a:noFill/>
        </p:spPr>
        <p:txBody>
          <a:bodyPr/>
          <a:lstStyle/>
          <a:p>
            <a:endParaRPr lang="de-DE" alt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rrowheads="1" noTextEdit="1"/>
          </p:cNvSpPr>
          <p:nvPr>
            <p:ph type="sldImg"/>
          </p:nvPr>
        </p:nvSpPr>
        <p:spPr>
          <a:xfrm>
            <a:off x="620713" y="220663"/>
            <a:ext cx="5857875" cy="4392612"/>
          </a:xfrm>
          <a:ln/>
        </p:spPr>
      </p:sp>
      <p:sp>
        <p:nvSpPr>
          <p:cNvPr id="33795" name="Rectangle 3"/>
          <p:cNvSpPr>
            <a:spLocks noGrp="1" noChangeArrowheads="1"/>
          </p:cNvSpPr>
          <p:nvPr>
            <p:ph type="body" idx="1"/>
          </p:nvPr>
        </p:nvSpPr>
        <p:spPr>
          <a:noFill/>
        </p:spPr>
        <p:txBody>
          <a:bodyPr/>
          <a:lstStyle/>
          <a:p>
            <a:r>
              <a:rPr lang="de-DE" altLang="de-DE" smtClean="0"/>
              <a:t>Reibung beruht auf der Beschaffenheit der Kontaktflächen von Körpern. Bei rauen Flächen benötigt man große Kräfte, um die Körper relativ zueinander zu bewegen. Bei glatten Flächen genügen geringe Kräfte. Im mikroskopischen Sinn sind beide Körper ineinander „verhakt“ oder „halten sich gegenseitig fest“. Die verschiedene Körnigkeit oder Rauheit von Schmirgelpapier ist hier ein leicht nachvollziehbares Beispiel.</a:t>
            </a:r>
          </a:p>
          <a:p>
            <a:endParaRPr lang="de-DE" altLang="de-DE" smtClean="0"/>
          </a:p>
          <a:p>
            <a:r>
              <a:rPr lang="de-DE" altLang="de-DE" smtClean="0"/>
              <a:t>Ideal glatte Flächen sind nicht möglich. </a:t>
            </a:r>
          </a:p>
          <a:p>
            <a:endParaRPr lang="de-DE" altLang="de-DE" smtClean="0"/>
          </a:p>
          <a:p>
            <a:r>
              <a:rPr lang="de-DE" altLang="de-DE" smtClean="0"/>
              <a:t>Eine zusätzliche Flüssigkeit zwischen den Kontaktflächen hat eine glättende Wirkung. Es entsteht eine flüssige Trennschicht zwischen den Körpern. Die flüssige Trennschicht heißt dann Schmierfilm.</a:t>
            </a:r>
          </a:p>
          <a:p>
            <a:endParaRPr lang="de-DE" altLang="de-DE" smtClean="0"/>
          </a:p>
          <a:p>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xfrm>
            <a:off x="620713" y="220663"/>
            <a:ext cx="5857875" cy="4392612"/>
          </a:xfrm>
          <a:ln/>
        </p:spPr>
      </p:sp>
      <p:sp>
        <p:nvSpPr>
          <p:cNvPr id="35843" name="Rectangle 3"/>
          <p:cNvSpPr>
            <a:spLocks noGrp="1" noChangeArrowheads="1"/>
          </p:cNvSpPr>
          <p:nvPr>
            <p:ph type="body" idx="1"/>
          </p:nvPr>
        </p:nvSpPr>
        <p:spPr>
          <a:noFill/>
        </p:spPr>
        <p:txBody>
          <a:bodyPr/>
          <a:lstStyle/>
          <a:p>
            <a:r>
              <a:rPr lang="de-DE" altLang="de-DE" sz="900" smtClean="0"/>
              <a:t>Ist die Verschiebebewegung einmal in Gang gekommen, dann ist der Flächenkontakt der Körper nicht mehr so intensiv. Die notwendige Verschiebekraft wird kleiner als zu Anfang. Daher unterscheidet man </a:t>
            </a:r>
            <a:r>
              <a:rPr lang="de-DE" altLang="de-DE" sz="900" b="1" smtClean="0"/>
              <a:t>Haftreibung</a:t>
            </a:r>
            <a:r>
              <a:rPr lang="de-DE" altLang="de-DE" sz="900" smtClean="0"/>
              <a:t> und </a:t>
            </a:r>
            <a:r>
              <a:rPr lang="de-DE" altLang="de-DE" sz="900" b="1" smtClean="0"/>
              <a:t>Gleitreibung </a:t>
            </a:r>
            <a:r>
              <a:rPr lang="de-DE" altLang="de-DE" sz="900" smtClean="0"/>
              <a:t>sowie </a:t>
            </a:r>
            <a:r>
              <a:rPr lang="de-DE" altLang="de-DE" sz="900" b="1" smtClean="0"/>
              <a:t>Rollreibung</a:t>
            </a:r>
            <a:r>
              <a:rPr lang="de-DE" altLang="de-DE" sz="900" smtClean="0"/>
              <a:t>.</a:t>
            </a:r>
          </a:p>
          <a:p>
            <a:endParaRPr lang="de-DE" altLang="de-DE" sz="900" smtClean="0"/>
          </a:p>
          <a:p>
            <a:r>
              <a:rPr lang="de-DE" altLang="de-DE" sz="900" b="1" smtClean="0"/>
              <a:t>Die Reibung ist von der Gewichtskraft abhängig und nicht von der Reibflächengröße!!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xfrm>
            <a:off x="620713" y="220663"/>
            <a:ext cx="5857875" cy="4392612"/>
          </a:xfrm>
          <a:ln/>
        </p:spPr>
      </p:sp>
      <p:sp>
        <p:nvSpPr>
          <p:cNvPr id="37891" name="Rectangle 3"/>
          <p:cNvSpPr>
            <a:spLocks noGrp="1" noChangeArrowheads="1"/>
          </p:cNvSpPr>
          <p:nvPr>
            <p:ph type="body" idx="1"/>
          </p:nvPr>
        </p:nvSpPr>
        <p:spPr>
          <a:noFill/>
        </p:spPr>
        <p:txBody>
          <a:bodyPr/>
          <a:lstStyle/>
          <a:p>
            <a:pPr>
              <a:lnSpc>
                <a:spcPct val="90000"/>
              </a:lnSpc>
            </a:pPr>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xfrm>
            <a:off x="620713" y="220663"/>
            <a:ext cx="5857875" cy="4392612"/>
          </a:xfrm>
          <a:ln/>
        </p:spPr>
      </p:sp>
      <p:sp>
        <p:nvSpPr>
          <p:cNvPr id="39939" name="Rectangle 3"/>
          <p:cNvSpPr>
            <a:spLocks noGrp="1" noChangeArrowheads="1"/>
          </p:cNvSpPr>
          <p:nvPr>
            <p:ph type="body" idx="1"/>
          </p:nvPr>
        </p:nvSpPr>
        <p:spPr>
          <a:noFill/>
        </p:spPr>
        <p:txBody>
          <a:bodyPr/>
          <a:lstStyle/>
          <a:p>
            <a:r>
              <a:rPr lang="de-DE" altLang="de-DE" smtClean="0">
                <a:solidFill>
                  <a:srgbClr val="FF0000"/>
                </a:solidFill>
              </a:rPr>
              <a:t>Lösungen an Tafel / Whitebord oder Flipchart</a:t>
            </a:r>
          </a:p>
          <a:p>
            <a:endParaRPr lang="de-DE" altLang="de-DE" smtClean="0"/>
          </a:p>
          <a:p>
            <a:r>
              <a:rPr lang="de-DE" altLang="de-DE" smtClean="0"/>
              <a:t>Berechnung der Gewichtskraft: </a:t>
            </a:r>
          </a:p>
          <a:p>
            <a:r>
              <a:rPr lang="de-DE" altLang="de-DE" i="1" smtClean="0"/>
              <a:t>F</a:t>
            </a:r>
            <a:r>
              <a:rPr lang="de-DE" altLang="de-DE" i="1" baseline="-25000" smtClean="0"/>
              <a:t>G</a:t>
            </a:r>
            <a:r>
              <a:rPr lang="de-DE" altLang="de-DE" i="1" smtClean="0"/>
              <a:t> =10.000 kg x 10 m/s² = 100.000 N = 100 kN</a:t>
            </a:r>
          </a:p>
          <a:p>
            <a:endParaRPr lang="de-DE" altLang="de-DE" i="1" smtClean="0"/>
          </a:p>
          <a:p>
            <a:r>
              <a:rPr lang="de-DE" altLang="de-DE" smtClean="0"/>
              <a:t>Berechnung der zu überwindenden Haftreibungskraft: </a:t>
            </a:r>
          </a:p>
          <a:p>
            <a:r>
              <a:rPr lang="de-DE" altLang="de-DE" i="1" smtClean="0"/>
              <a:t>F</a:t>
            </a:r>
            <a:r>
              <a:rPr lang="de-DE" altLang="de-DE" i="1" baseline="-25000" smtClean="0"/>
              <a:t>H</a:t>
            </a:r>
            <a:r>
              <a:rPr lang="de-DE" altLang="de-DE" i="1" smtClean="0"/>
              <a:t> = F</a:t>
            </a:r>
            <a:r>
              <a:rPr lang="de-DE" altLang="de-DE" i="1" baseline="-25000" smtClean="0"/>
              <a:t>G </a:t>
            </a:r>
            <a:r>
              <a:rPr lang="de-DE" altLang="de-DE" i="1" smtClean="0"/>
              <a:t>x </a:t>
            </a:r>
            <a:r>
              <a:rPr lang="de-DE" altLang="de-DE" i="1" smtClean="0">
                <a:latin typeface="Symbol" panose="05050102010706020507" pitchFamily="18" charset="2"/>
              </a:rPr>
              <a:t>m</a:t>
            </a:r>
            <a:r>
              <a:rPr lang="de-DE" altLang="de-DE" i="1" baseline="-25000" smtClean="0"/>
              <a:t>G</a:t>
            </a:r>
            <a:r>
              <a:rPr lang="de-DE" altLang="de-DE" i="1" smtClean="0"/>
              <a:t> = 100 kN x 0,55 = 55 kN</a:t>
            </a:r>
          </a:p>
          <a:p>
            <a:endParaRPr lang="de-DE" altLang="de-DE" smtClean="0"/>
          </a:p>
          <a:p>
            <a:r>
              <a:rPr lang="de-DE" altLang="de-DE" smtClean="0"/>
              <a:t>Der RW wird den LKW nicht bewegen können. Entweder muss die Haftreibungszahl zu vermindert oder der Federspeicher des LKW muss gelöst werden.</a:t>
            </a:r>
          </a:p>
          <a:p>
            <a:endParaRPr lang="de-DE" altLang="de-DE" smtClean="0"/>
          </a:p>
          <a:p>
            <a:r>
              <a:rPr lang="de-DE" altLang="de-DE" smtClean="0"/>
              <a:t>Berechnung der Rollreibung: </a:t>
            </a:r>
          </a:p>
          <a:p>
            <a:r>
              <a:rPr lang="de-DE" altLang="de-DE" i="1" smtClean="0"/>
              <a:t>F</a:t>
            </a:r>
            <a:r>
              <a:rPr lang="de-DE" altLang="de-DE" i="1" baseline="-25000" smtClean="0"/>
              <a:t>Ro</a:t>
            </a:r>
            <a:r>
              <a:rPr lang="de-DE" altLang="de-DE" i="1" smtClean="0"/>
              <a:t> = F</a:t>
            </a:r>
            <a:r>
              <a:rPr lang="de-DE" altLang="de-DE" i="1" baseline="-25000" smtClean="0"/>
              <a:t>G </a:t>
            </a:r>
            <a:r>
              <a:rPr lang="de-DE" altLang="de-DE" i="1" smtClean="0"/>
              <a:t>x </a:t>
            </a:r>
            <a:r>
              <a:rPr lang="de-DE" altLang="de-DE" i="1" smtClean="0">
                <a:latin typeface="Symbol" panose="05050102010706020507" pitchFamily="18" charset="2"/>
              </a:rPr>
              <a:t>m</a:t>
            </a:r>
            <a:r>
              <a:rPr lang="de-DE" altLang="de-DE" i="1" baseline="-25000" smtClean="0"/>
              <a:t>Ro</a:t>
            </a:r>
            <a:r>
              <a:rPr lang="de-DE" altLang="de-DE" i="1" smtClean="0"/>
              <a:t> = 100 kN x 0,04 = 4 kN</a:t>
            </a:r>
          </a:p>
          <a:p>
            <a:endParaRPr lang="de-DE" alt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rrowheads="1" noTextEdit="1"/>
          </p:cNvSpPr>
          <p:nvPr>
            <p:ph type="sldImg"/>
          </p:nvPr>
        </p:nvSpPr>
        <p:spPr>
          <a:xfrm>
            <a:off x="677863" y="193675"/>
            <a:ext cx="5956300" cy="4467225"/>
          </a:xfrm>
          <a:ln/>
        </p:spPr>
      </p:sp>
      <p:sp>
        <p:nvSpPr>
          <p:cNvPr id="35843" name="Rectangle 3"/>
          <p:cNvSpPr>
            <a:spLocks noGrp="1" noChangeArrowheads="1"/>
          </p:cNvSpPr>
          <p:nvPr>
            <p:ph type="body" idx="1"/>
          </p:nvPr>
        </p:nvSpPr>
        <p:spPr>
          <a:xfrm>
            <a:off x="681038" y="4724400"/>
            <a:ext cx="5943600" cy="5221288"/>
          </a:xfrm>
        </p:spPr>
        <p:txBody>
          <a:bodyPr/>
          <a:lstStyle/>
          <a:p>
            <a:pPr>
              <a:defRPr/>
            </a:pPr>
            <a:r>
              <a:rPr lang="de-DE" altLang="de-DE" dirty="0" smtClean="0"/>
              <a:t>Eine </a:t>
            </a:r>
            <a:r>
              <a:rPr lang="de-DE" altLang="de-DE" b="1" dirty="0" smtClean="0"/>
              <a:t>schiefe Ebene</a:t>
            </a:r>
            <a:r>
              <a:rPr lang="de-DE" altLang="de-DE" dirty="0" smtClean="0"/>
              <a:t> oder </a:t>
            </a:r>
            <a:r>
              <a:rPr lang="de-DE" altLang="de-DE" b="1" dirty="0" smtClean="0"/>
              <a:t>geneigte Ebene</a:t>
            </a:r>
            <a:r>
              <a:rPr lang="de-DE" altLang="de-DE" dirty="0" smtClean="0"/>
              <a:t> ist in der Mechanik eine ebene Fläche, die gegen die Horizontale geneigt ist. Sie wird verwendet, um den Kraftaufwand zur Höhenveränderung einer Masse zu verringern, der Arbeitsaufwand bleibt jedoch unverändert -  </a:t>
            </a:r>
            <a:r>
              <a:rPr lang="de-DE" altLang="de-DE" b="1" dirty="0" smtClean="0"/>
              <a:t>F</a:t>
            </a:r>
            <a:r>
              <a:rPr lang="de-DE" altLang="de-DE" b="1" baseline="-25000" dirty="0" smtClean="0"/>
              <a:t>G</a:t>
            </a:r>
            <a:r>
              <a:rPr lang="de-DE" altLang="de-DE" b="1" dirty="0" smtClean="0"/>
              <a:t> x h = F x s</a:t>
            </a:r>
            <a:r>
              <a:rPr lang="de-DE" altLang="de-DE" dirty="0" smtClean="0"/>
              <a:t>.</a:t>
            </a:r>
          </a:p>
          <a:p>
            <a:pPr>
              <a:defRPr/>
            </a:pPr>
            <a:endParaRPr lang="de-DE" altLang="de-DE" dirty="0" smtClean="0"/>
          </a:p>
          <a:p>
            <a:pPr>
              <a:defRPr/>
            </a:pPr>
            <a:r>
              <a:rPr lang="de-DE" altLang="de-DE" dirty="0" smtClean="0">
                <a:solidFill>
                  <a:srgbClr val="FF0000"/>
                </a:solidFill>
              </a:rPr>
              <a:t>Lösungen an Tafel / </a:t>
            </a:r>
            <a:r>
              <a:rPr lang="de-DE" altLang="de-DE" dirty="0" err="1" smtClean="0">
                <a:solidFill>
                  <a:srgbClr val="FF0000"/>
                </a:solidFill>
              </a:rPr>
              <a:t>Whitebord</a:t>
            </a:r>
            <a:r>
              <a:rPr lang="de-DE" altLang="de-DE" dirty="0" smtClean="0">
                <a:solidFill>
                  <a:srgbClr val="FF0000"/>
                </a:solidFill>
              </a:rPr>
              <a:t> oder Flipchart - </a:t>
            </a:r>
            <a:r>
              <a:rPr lang="de-DE" altLang="de-DE" b="1" dirty="0" smtClean="0"/>
              <a:t>Reibung vernachlässigt!</a:t>
            </a:r>
          </a:p>
          <a:p>
            <a:pPr>
              <a:defRPr/>
            </a:pPr>
            <a:endParaRPr lang="de-DE" altLang="de-DE" dirty="0" smtClean="0">
              <a:solidFill>
                <a:srgbClr val="FF0000"/>
              </a:solidFill>
            </a:endParaRPr>
          </a:p>
          <a:p>
            <a:pPr>
              <a:defRPr/>
            </a:pPr>
            <a:r>
              <a:rPr lang="de-DE" altLang="de-DE" dirty="0" smtClean="0"/>
              <a:t>PFPN 10-1000, m=180 kg</a:t>
            </a:r>
          </a:p>
          <a:p>
            <a:pPr>
              <a:defRPr/>
            </a:pPr>
            <a:r>
              <a:rPr lang="de-DE" altLang="de-DE" dirty="0" smtClean="0"/>
              <a:t>Höhenunterschied h = 1,50 m</a:t>
            </a:r>
          </a:p>
          <a:p>
            <a:pPr>
              <a:defRPr/>
            </a:pPr>
            <a:r>
              <a:rPr lang="de-DE" altLang="de-DE" dirty="0" smtClean="0"/>
              <a:t>Rampenlänge s = 6,00 m</a:t>
            </a:r>
          </a:p>
          <a:p>
            <a:pPr>
              <a:defRPr/>
            </a:pPr>
            <a:r>
              <a:rPr lang="de-DE" altLang="de-DE" dirty="0" smtClean="0"/>
              <a:t>Gesucht F = ?</a:t>
            </a:r>
            <a:r>
              <a:rPr lang="de-DE" altLang="de-DE" b="1" dirty="0" smtClean="0"/>
              <a:t>		</a:t>
            </a:r>
          </a:p>
          <a:p>
            <a:pPr>
              <a:defRPr/>
            </a:pPr>
            <a:endParaRPr lang="de-DE" altLang="de-DE" dirty="0" smtClean="0"/>
          </a:p>
          <a:p>
            <a:pPr>
              <a:defRPr/>
            </a:pPr>
            <a:r>
              <a:rPr lang="de-DE" altLang="de-DE" dirty="0" smtClean="0"/>
              <a:t>F x s = F</a:t>
            </a:r>
            <a:r>
              <a:rPr lang="de-DE" altLang="de-DE" baseline="-25000" dirty="0" smtClean="0"/>
              <a:t>G</a:t>
            </a:r>
            <a:r>
              <a:rPr lang="de-DE" altLang="de-DE" dirty="0" smtClean="0"/>
              <a:t> x h</a:t>
            </a:r>
          </a:p>
          <a:p>
            <a:pPr>
              <a:defRPr/>
            </a:pPr>
            <a:r>
              <a:rPr lang="de-DE" altLang="de-DE" dirty="0" smtClean="0"/>
              <a:t>F = F</a:t>
            </a:r>
            <a:r>
              <a:rPr lang="de-DE" altLang="de-DE" baseline="-25000" dirty="0" smtClean="0"/>
              <a:t>G</a:t>
            </a:r>
            <a:r>
              <a:rPr lang="de-DE" altLang="de-DE" dirty="0" smtClean="0"/>
              <a:t> x h / s</a:t>
            </a:r>
          </a:p>
          <a:p>
            <a:pPr>
              <a:defRPr/>
            </a:pPr>
            <a:endParaRPr lang="de-DE" altLang="de-DE" dirty="0" smtClean="0"/>
          </a:p>
          <a:p>
            <a:pPr>
              <a:defRPr/>
            </a:pPr>
            <a:r>
              <a:rPr lang="de-DE" altLang="de-DE" dirty="0" smtClean="0"/>
              <a:t>F = 180 kg x 10 m/s² x 1,50 m / 6,00 m</a:t>
            </a:r>
          </a:p>
          <a:p>
            <a:pPr>
              <a:defRPr/>
            </a:pPr>
            <a:r>
              <a:rPr lang="de-DE" altLang="de-DE" dirty="0" smtClean="0"/>
              <a:t>F = 1.800 N x 1,50 m / 6,00 m</a:t>
            </a:r>
          </a:p>
          <a:p>
            <a:pPr>
              <a:defRPr/>
            </a:pPr>
            <a:r>
              <a:rPr lang="de-DE" altLang="de-DE" u="sng" dirty="0" smtClean="0"/>
              <a:t>F = 450 N</a:t>
            </a:r>
          </a:p>
          <a:p>
            <a:pPr>
              <a:defRPr/>
            </a:pPr>
            <a:endParaRPr lang="de-DE" altLang="de-DE" dirty="0" smtClean="0"/>
          </a:p>
          <a:p>
            <a:pPr>
              <a:defRPr/>
            </a:pPr>
            <a:endParaRPr lang="de-DE" altLang="de-DE" dirty="0" smtClean="0"/>
          </a:p>
          <a:p>
            <a:pPr>
              <a:defRPr/>
            </a:pPr>
            <a:r>
              <a:rPr lang="de-DE" altLang="de-DE" dirty="0" smtClean="0">
                <a:solidFill>
                  <a:srgbClr val="E0003C"/>
                </a:solidFill>
                <a:effectLst>
                  <a:outerShdw blurRad="38100" dist="38100" dir="2700000" algn="tl">
                    <a:srgbClr val="C0C0C0"/>
                  </a:outerShdw>
                </a:effectLst>
              </a:rPr>
              <a:t>W [J] = F [N] x l [m]</a:t>
            </a:r>
          </a:p>
          <a:p>
            <a:pPr>
              <a:defRPr/>
            </a:pPr>
            <a:endParaRPr lang="de-DE" altLang="de-DE" dirty="0" smtClean="0">
              <a:solidFill>
                <a:srgbClr val="E0003C"/>
              </a:solidFill>
              <a:effectLst>
                <a:outerShdw blurRad="38100" dist="38100" dir="2700000" algn="tl">
                  <a:srgbClr val="C0C0C0"/>
                </a:outerShdw>
              </a:effectLst>
            </a:endParaRPr>
          </a:p>
          <a:p>
            <a:pPr>
              <a:defRPr/>
            </a:pPr>
            <a:r>
              <a:rPr lang="de-DE" altLang="de-DE" dirty="0" smtClean="0">
                <a:solidFill>
                  <a:srgbClr val="E0003C"/>
                </a:solidFill>
                <a:effectLst>
                  <a:outerShdw blurRad="38100" dist="38100" dir="2700000" algn="tl">
                    <a:srgbClr val="C0C0C0"/>
                  </a:outerShdw>
                </a:effectLst>
              </a:rPr>
              <a:t>W1 = 1800N x 2,4m = 4320J</a:t>
            </a:r>
          </a:p>
          <a:p>
            <a:pPr>
              <a:defRPr/>
            </a:pPr>
            <a:r>
              <a:rPr lang="de-DE" altLang="de-DE" dirty="0" smtClean="0">
                <a:solidFill>
                  <a:srgbClr val="E0003C"/>
                </a:solidFill>
                <a:effectLst>
                  <a:outerShdw blurRad="38100" dist="38100" dir="2700000" algn="tl">
                    <a:srgbClr val="C0C0C0"/>
                  </a:outerShdw>
                </a:effectLst>
              </a:rPr>
              <a:t>W2 = 600N x 7,2m = 4320J</a:t>
            </a:r>
          </a:p>
          <a:p>
            <a:pPr>
              <a:defRPr/>
            </a:pPr>
            <a:endParaRPr lang="de-DE" alt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xfrm>
            <a:off x="677863" y="193675"/>
            <a:ext cx="5956300" cy="4467225"/>
          </a:xfrm>
          <a:ln/>
        </p:spPr>
      </p:sp>
      <p:sp>
        <p:nvSpPr>
          <p:cNvPr id="44035" name="Rectangle 3"/>
          <p:cNvSpPr>
            <a:spLocks noGrp="1" noChangeArrowheads="1"/>
          </p:cNvSpPr>
          <p:nvPr>
            <p:ph type="body" idx="1"/>
          </p:nvPr>
        </p:nvSpPr>
        <p:spPr>
          <a:xfrm>
            <a:off x="681038" y="4724400"/>
            <a:ext cx="5943600" cy="5221288"/>
          </a:xfrm>
          <a:noFill/>
        </p:spPr>
        <p:txBody>
          <a:bodyPr/>
          <a:lstStyle/>
          <a:p>
            <a:r>
              <a:rPr lang="de-DE" altLang="de-DE" smtClean="0"/>
              <a:t>Die </a:t>
            </a:r>
            <a:r>
              <a:rPr lang="de-DE" altLang="de-DE" b="1" smtClean="0"/>
              <a:t>Goldene Regel der Mechanik</a:t>
            </a:r>
            <a:r>
              <a:rPr lang="de-DE" altLang="de-DE" smtClean="0"/>
              <a:t> lautet: </a:t>
            </a:r>
            <a:r>
              <a:rPr lang="de-DE" altLang="de-DE" b="1" i="1" smtClean="0">
                <a:solidFill>
                  <a:srgbClr val="FF0000"/>
                </a:solidFill>
              </a:rPr>
              <a:t>Was man an Kraft einspart, muss man an Weg zusetzen</a:t>
            </a:r>
            <a:r>
              <a:rPr lang="de-DE" altLang="de-DE" i="1" smtClean="0"/>
              <a:t> </a:t>
            </a:r>
          </a:p>
          <a:p>
            <a:endParaRPr lang="de-DE" altLang="de-DE" i="1" smtClean="0"/>
          </a:p>
          <a:p>
            <a:r>
              <a:rPr lang="de-DE" altLang="de-DE" smtClean="0"/>
              <a:t>- Schiefe Ebene: je länger und flacher die Ebene, desto weniger Kraft ist notwendig, die Last zu bewegen</a:t>
            </a:r>
          </a:p>
          <a:p>
            <a:r>
              <a:rPr lang="de-DE" altLang="de-DE" smtClean="0"/>
              <a:t>- Hebel: je länger ein Hebelarm, desto größer die notwendige Bewegung um auf der anderen Seite des Hebel eine Last zu bewegen</a:t>
            </a:r>
          </a:p>
          <a:p>
            <a:r>
              <a:rPr lang="de-DE" altLang="de-DE" smtClean="0"/>
              <a:t>- Rollen: je mehr Stufen bei einem Seilzug eingebaut werden, desto länger wird der Weg der Seile, um die Last zu bewegen </a:t>
            </a:r>
          </a:p>
          <a:p>
            <a:endParaRPr lang="de-DE" altLang="de-DE" b="1" smtClean="0"/>
          </a:p>
          <a:p>
            <a:r>
              <a:rPr lang="de-DE" altLang="de-DE" b="1" smtClean="0"/>
              <a:t>Die Regel </a:t>
            </a:r>
            <a:r>
              <a:rPr lang="de-DE" altLang="de-DE" b="1" u="sng" smtClean="0"/>
              <a:t>vernachlässigt Reibungsverluste</a:t>
            </a:r>
            <a:r>
              <a:rPr lang="de-DE" altLang="de-DE" b="1" smtClean="0"/>
              <a:t>.</a:t>
            </a:r>
          </a:p>
          <a:p>
            <a:endParaRPr lang="de-DE" altLang="de-DE" smtClean="0"/>
          </a:p>
          <a:p>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xfrm>
            <a:off x="677863" y="193675"/>
            <a:ext cx="5956300" cy="4467225"/>
          </a:xfrm>
          <a:ln/>
        </p:spPr>
      </p:sp>
      <p:sp>
        <p:nvSpPr>
          <p:cNvPr id="46083" name="Rectangle 3"/>
          <p:cNvSpPr>
            <a:spLocks noGrp="1" noChangeArrowheads="1"/>
          </p:cNvSpPr>
          <p:nvPr>
            <p:ph type="body" idx="1"/>
          </p:nvPr>
        </p:nvSpPr>
        <p:spPr>
          <a:xfrm>
            <a:off x="681038" y="4724400"/>
            <a:ext cx="5943600" cy="5221288"/>
          </a:xfrm>
          <a:noFill/>
        </p:spPr>
        <p:txBody>
          <a:bodyPr/>
          <a:lstStyle/>
          <a:p>
            <a:endParaRPr lang="de-DE" altLang="de-DE" smtClean="0"/>
          </a:p>
          <a:p>
            <a:endParaRPr lang="de-DE" alt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xfrm>
            <a:off x="677863" y="193675"/>
            <a:ext cx="5956300" cy="4467225"/>
          </a:xfrm>
          <a:ln/>
        </p:spPr>
      </p:sp>
      <p:sp>
        <p:nvSpPr>
          <p:cNvPr id="48131"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xfrm>
            <a:off x="677863" y="193675"/>
            <a:ext cx="5956300" cy="4467225"/>
          </a:xfrm>
          <a:ln/>
        </p:spPr>
      </p:sp>
      <p:sp>
        <p:nvSpPr>
          <p:cNvPr id="50179"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rrowheads="1" noTextEdit="1"/>
          </p:cNvSpPr>
          <p:nvPr>
            <p:ph type="sldImg"/>
          </p:nvPr>
        </p:nvSpPr>
        <p:spPr>
          <a:xfrm>
            <a:off x="677863" y="193675"/>
            <a:ext cx="5956300" cy="4467225"/>
          </a:xfrm>
          <a:ln/>
        </p:spPr>
      </p:sp>
      <p:sp>
        <p:nvSpPr>
          <p:cNvPr id="52227"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Rot="1" noChangeArrowheads="1" noTextEdit="1"/>
          </p:cNvSpPr>
          <p:nvPr>
            <p:ph type="sldImg"/>
          </p:nvPr>
        </p:nvSpPr>
        <p:spPr>
          <a:xfrm>
            <a:off x="620713" y="220663"/>
            <a:ext cx="5857875" cy="4392612"/>
          </a:xfrm>
          <a:ln/>
        </p:spPr>
      </p:sp>
      <p:sp>
        <p:nvSpPr>
          <p:cNvPr id="17411" name="Rectangle 3"/>
          <p:cNvSpPr>
            <a:spLocks noGrp="1" noChangeArrowheads="1"/>
          </p:cNvSpPr>
          <p:nvPr>
            <p:ph type="body" idx="1"/>
          </p:nvPr>
        </p:nvSpPr>
        <p:spPr>
          <a:noFill/>
        </p:spPr>
        <p:txBody>
          <a:bodyPr/>
          <a:lstStyle/>
          <a:p>
            <a:endParaRPr lang="de-DE"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Rot="1" noChangeArrowheads="1" noTextEdit="1"/>
          </p:cNvSpPr>
          <p:nvPr>
            <p:ph type="sldImg"/>
          </p:nvPr>
        </p:nvSpPr>
        <p:spPr>
          <a:xfrm>
            <a:off x="677863" y="193675"/>
            <a:ext cx="5956300" cy="4467225"/>
          </a:xfrm>
          <a:ln/>
        </p:spPr>
      </p:sp>
      <p:sp>
        <p:nvSpPr>
          <p:cNvPr id="54275"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 Whitebord oder Flipchart</a:t>
            </a:r>
          </a:p>
          <a:p>
            <a:endParaRPr lang="de-DE" altLang="de-DE" smtClean="0">
              <a:solidFill>
                <a:srgbClr val="FF0000"/>
              </a:solidFill>
            </a:endParaRPr>
          </a:p>
          <a:p>
            <a:r>
              <a:rPr lang="de-DE" altLang="de-DE" b="1" smtClean="0"/>
              <a:t>Lösung A</a:t>
            </a:r>
            <a:r>
              <a:rPr lang="de-DE" altLang="de-DE" smtClean="0"/>
              <a:t>:</a:t>
            </a:r>
          </a:p>
          <a:p>
            <a:r>
              <a:rPr lang="de-DE" altLang="de-DE" smtClean="0"/>
              <a:t>Fg = GM x g = 12.000 kg x 10 m/s² = 120.000 kg x m/s² = 120.000 N = </a:t>
            </a:r>
            <a:r>
              <a:rPr lang="de-DE" altLang="de-DE" u="sng" smtClean="0"/>
              <a:t>120 KN</a:t>
            </a:r>
          </a:p>
          <a:p>
            <a:endParaRPr lang="de-DE" altLang="de-DE" smtClean="0"/>
          </a:p>
          <a:p>
            <a:r>
              <a:rPr lang="de-DE" altLang="de-DE" smtClean="0"/>
              <a:t>F</a:t>
            </a:r>
            <a:r>
              <a:rPr lang="de-DE" altLang="de-DE" baseline="-25000" smtClean="0"/>
              <a:t>Zug</a:t>
            </a:r>
            <a:r>
              <a:rPr lang="de-DE" altLang="de-DE" smtClean="0"/>
              <a:t> = Fg x l / h = 120 KN x 1,50 m / 2,50 m = </a:t>
            </a:r>
            <a:r>
              <a:rPr lang="de-DE" altLang="de-DE" u="sng" smtClean="0"/>
              <a:t>72 KN</a:t>
            </a:r>
          </a:p>
          <a:p>
            <a:endParaRPr lang="de-DE" altLang="de-DE" smtClean="0"/>
          </a:p>
          <a:p>
            <a:r>
              <a:rPr lang="de-DE" altLang="de-DE" smtClean="0"/>
              <a:t>Für das Ziehen mit dem einfachen Zug reicht eine maschinellen Zugeinrichung mit einer Zugkraft von 50 KN nicht aus. Hier muss eine lose Rolle eingebaut werden.</a:t>
            </a:r>
          </a:p>
          <a:p>
            <a:endParaRPr lang="de-DE" altLang="de-DE" smtClean="0"/>
          </a:p>
          <a:p>
            <a:r>
              <a:rPr lang="de-DE" altLang="de-DE" b="1" smtClean="0"/>
              <a:t>Lösung B</a:t>
            </a:r>
            <a:r>
              <a:rPr lang="de-DE" altLang="de-DE" smtClean="0"/>
              <a:t>:</a:t>
            </a:r>
          </a:p>
          <a:p>
            <a:r>
              <a:rPr lang="de-DE" altLang="de-DE" smtClean="0"/>
              <a:t>F</a:t>
            </a:r>
            <a:r>
              <a:rPr lang="de-DE" altLang="de-DE" baseline="-25000" smtClean="0"/>
              <a:t>Zug</a:t>
            </a:r>
            <a:r>
              <a:rPr lang="de-DE" altLang="de-DE" smtClean="0"/>
              <a:t> = 120 KN x 1,00 m / 2,40 m = </a:t>
            </a:r>
            <a:r>
              <a:rPr lang="de-DE" altLang="de-DE" u="sng" smtClean="0"/>
              <a:t>50 KN</a:t>
            </a:r>
          </a:p>
          <a:p>
            <a:endParaRPr lang="de-DE" altLang="de-DE" smtClean="0"/>
          </a:p>
          <a:p>
            <a:r>
              <a:rPr lang="de-DE" altLang="de-DE" smtClean="0"/>
              <a:t>Durch die Bewegung verändern sich die Kräfte und somit die Hebelarme. Je näher die Gewichtskraft zum Drehpunkt rückt, desto geringer ist die notwendige Zugkraft.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Rot="1" noChangeArrowheads="1" noTextEdit="1"/>
          </p:cNvSpPr>
          <p:nvPr>
            <p:ph type="sldImg"/>
          </p:nvPr>
        </p:nvSpPr>
        <p:spPr>
          <a:xfrm>
            <a:off x="677863" y="193675"/>
            <a:ext cx="5956300" cy="4467225"/>
          </a:xfrm>
          <a:ln/>
        </p:spPr>
      </p:sp>
      <p:sp>
        <p:nvSpPr>
          <p:cNvPr id="56323"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Rot="1" noChangeArrowheads="1" noTextEdit="1"/>
          </p:cNvSpPr>
          <p:nvPr>
            <p:ph type="sldImg"/>
          </p:nvPr>
        </p:nvSpPr>
        <p:spPr>
          <a:xfrm>
            <a:off x="677863" y="193675"/>
            <a:ext cx="5956300" cy="4467225"/>
          </a:xfrm>
          <a:ln/>
        </p:spPr>
      </p:sp>
      <p:sp>
        <p:nvSpPr>
          <p:cNvPr id="58371" name="Rectangle 3"/>
          <p:cNvSpPr>
            <a:spLocks noGrp="1" noChangeArrowheads="1"/>
          </p:cNvSpPr>
          <p:nvPr>
            <p:ph type="body" idx="1"/>
          </p:nvPr>
        </p:nvSpPr>
        <p:spPr>
          <a:xfrm>
            <a:off x="681038" y="4724400"/>
            <a:ext cx="5943600" cy="5221288"/>
          </a:xfrm>
          <a:noFill/>
        </p:spPr>
        <p:txBody>
          <a:bodyPr/>
          <a:lstStyle/>
          <a:p>
            <a:r>
              <a:rPr lang="de-DE" altLang="de-DE" smtClean="0"/>
              <a:t>Die feste Rolle kann als zweiseitiger Hebel betrachtet werden, bei dem beide Hebelarme gleich lang sind. Der Rollenmittelpunkt ist der Drehpunkt des Hebels, der Rollenradius der jeweilige Hebelarm.</a:t>
            </a:r>
          </a:p>
          <a:p>
            <a:endParaRPr lang="de-DE" altLang="de-DE" smtClean="0"/>
          </a:p>
          <a:p>
            <a:endParaRPr lang="de-DE" alt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Rot="1" noChangeArrowheads="1" noTextEdit="1"/>
          </p:cNvSpPr>
          <p:nvPr>
            <p:ph type="sldImg"/>
          </p:nvPr>
        </p:nvSpPr>
        <p:spPr>
          <a:xfrm>
            <a:off x="677863" y="193675"/>
            <a:ext cx="5956300" cy="4467225"/>
          </a:xfrm>
          <a:ln/>
        </p:spPr>
      </p:sp>
      <p:sp>
        <p:nvSpPr>
          <p:cNvPr id="60419" name="Rectangle 3"/>
          <p:cNvSpPr>
            <a:spLocks noGrp="1" noChangeArrowheads="1"/>
          </p:cNvSpPr>
          <p:nvPr>
            <p:ph type="body" idx="1"/>
          </p:nvPr>
        </p:nvSpPr>
        <p:spPr>
          <a:xfrm>
            <a:off x="681038" y="4724400"/>
            <a:ext cx="5943600" cy="5221288"/>
          </a:xfrm>
          <a:noFill/>
        </p:spPr>
        <p:txBody>
          <a:bodyPr/>
          <a:lstStyle/>
          <a:p>
            <a:r>
              <a:rPr lang="de-DE" altLang="de-DE" smtClean="0"/>
              <a:t>Lose Rollen liegen in der Seilführung und werden vom Seil getragen. Jeder der beiden Teile des Seile, die die lose Rolle einschließen, nimmt 50% der Kraft aus der Last auf. Auf diese Weise lässt sich eine Last mit dem halben Kraftaufwand heben. Die Länge des über die Rolle zu ziehenden Seils ist dabei doppelt so lang wie der Hubweg. </a:t>
            </a:r>
          </a:p>
          <a:p>
            <a:endParaRPr lang="de-DE" altLang="de-DE" smtClean="0"/>
          </a:p>
          <a:p>
            <a:r>
              <a:rPr lang="de-DE" altLang="de-DE" smtClean="0"/>
              <a:t>Die lose Rolle kann als einseitiger Hebel betrachtet werden. Der Drehpunkt des Hebels liegt am Rollenanfang, die last hängt im Abstand des Rollenradius, die Zugkraft greift im Abstand des Rollendurchmesser (2 x Radius) an.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Rot="1" noChangeArrowheads="1" noTextEdit="1"/>
          </p:cNvSpPr>
          <p:nvPr>
            <p:ph type="sldImg"/>
          </p:nvPr>
        </p:nvSpPr>
        <p:spPr>
          <a:xfrm>
            <a:off x="677863" y="193675"/>
            <a:ext cx="5956300" cy="4467225"/>
          </a:xfrm>
          <a:ln/>
        </p:spPr>
      </p:sp>
      <p:sp>
        <p:nvSpPr>
          <p:cNvPr id="62467"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Rot="1" noChangeArrowheads="1" noTextEdit="1"/>
          </p:cNvSpPr>
          <p:nvPr>
            <p:ph type="sldImg"/>
          </p:nvPr>
        </p:nvSpPr>
        <p:spPr>
          <a:xfrm>
            <a:off x="677863" y="193675"/>
            <a:ext cx="5956300" cy="4467225"/>
          </a:xfrm>
          <a:ln/>
        </p:spPr>
      </p:sp>
      <p:sp>
        <p:nvSpPr>
          <p:cNvPr id="64515"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Rot="1" noChangeArrowheads="1" noTextEdit="1"/>
          </p:cNvSpPr>
          <p:nvPr>
            <p:ph type="sldImg"/>
          </p:nvPr>
        </p:nvSpPr>
        <p:spPr>
          <a:xfrm>
            <a:off x="677863" y="193675"/>
            <a:ext cx="5956300" cy="4467225"/>
          </a:xfrm>
          <a:ln/>
        </p:spPr>
      </p:sp>
      <p:sp>
        <p:nvSpPr>
          <p:cNvPr id="66563"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oder Flipchart darstellen</a:t>
            </a:r>
          </a:p>
          <a:p>
            <a:endParaRPr lang="de-DE" altLang="de-DE" smtClean="0">
              <a:solidFill>
                <a:srgbClr val="FF0000"/>
              </a:solidFill>
            </a:endParaRPr>
          </a:p>
          <a:p>
            <a:r>
              <a:rPr lang="de-DE" altLang="de-DE" b="1" smtClean="0"/>
              <a:t>Welche Gewichtskraft hat das zu ziehende Fahrzeug?</a:t>
            </a:r>
          </a:p>
          <a:p>
            <a:r>
              <a:rPr lang="de-DE" altLang="de-DE" b="1" smtClean="0"/>
              <a:t>Ist die Zugkraft der mechanischen Zugeinrichtung vom Rüstwagen </a:t>
            </a:r>
            <a:r>
              <a:rPr lang="de-DE" altLang="de-DE" smtClean="0"/>
              <a:t>(einfacher Zug)</a:t>
            </a:r>
            <a:r>
              <a:rPr lang="de-DE" altLang="de-DE" b="1" smtClean="0"/>
              <a:t> ausreichend? </a:t>
            </a:r>
            <a:endParaRPr lang="de-DE" altLang="de-DE" smtClean="0"/>
          </a:p>
          <a:p>
            <a:r>
              <a:rPr lang="de-DE" altLang="de-DE" b="1" smtClean="0">
                <a:solidFill>
                  <a:srgbClr val="FF0000"/>
                </a:solidFill>
              </a:rPr>
              <a:t>Reibung wird voll angesetzt!</a:t>
            </a:r>
          </a:p>
          <a:p>
            <a:endParaRPr lang="de-DE" altLang="de-DE" b="1" smtClean="0">
              <a:solidFill>
                <a:srgbClr val="FF0000"/>
              </a:solidFill>
            </a:endParaRPr>
          </a:p>
          <a:p>
            <a:r>
              <a:rPr lang="de-DE" altLang="de-DE" smtClean="0">
                <a:solidFill>
                  <a:srgbClr val="FF0000"/>
                </a:solidFill>
              </a:rPr>
              <a:t>MZE 50 = Mechanische Zugeinrichtung mit einer Zugkraft von 50 kN</a:t>
            </a:r>
            <a:endParaRPr lang="de-DE" altLang="de-DE" b="1" smtClean="0">
              <a:solidFill>
                <a:srgbClr val="FF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Rot="1" noChangeArrowheads="1" noTextEdit="1"/>
          </p:cNvSpPr>
          <p:nvPr>
            <p:ph type="sldImg"/>
          </p:nvPr>
        </p:nvSpPr>
        <p:spPr>
          <a:xfrm>
            <a:off x="677863" y="193675"/>
            <a:ext cx="5956300" cy="4467225"/>
          </a:xfrm>
          <a:ln/>
        </p:spPr>
      </p:sp>
      <p:sp>
        <p:nvSpPr>
          <p:cNvPr id="68611" name="Rectangle 3"/>
          <p:cNvSpPr>
            <a:spLocks noGrp="1" noChangeArrowheads="1"/>
          </p:cNvSpPr>
          <p:nvPr>
            <p:ph type="body" idx="1"/>
          </p:nvPr>
        </p:nvSpPr>
        <p:spPr>
          <a:xfrm>
            <a:off x="681038" y="4724400"/>
            <a:ext cx="5943600" cy="5221288"/>
          </a:xfrm>
          <a:noFill/>
        </p:spPr>
        <p:txBody>
          <a:bodyPr/>
          <a:lstStyle/>
          <a:p>
            <a:r>
              <a:rPr lang="de-DE" altLang="de-DE" smtClean="0"/>
              <a:t>Das Fahrzeug im Graben hat eine Gewichtskraft von 60 KN (6.000 kg x 10 m/s² = 60.000 N = 60 kN). </a:t>
            </a:r>
          </a:p>
          <a:p>
            <a:endParaRPr lang="de-DE" altLang="de-DE" smtClean="0"/>
          </a:p>
          <a:p>
            <a:r>
              <a:rPr lang="de-DE" altLang="de-DE" smtClean="0"/>
              <a:t>Die Zugeinrichtung des Rüstwagen hat eine maximale Zugkraft von 50 KN. Damit lang diese nicht für einen </a:t>
            </a:r>
            <a:r>
              <a:rPr lang="de-DE" altLang="de-DE" b="1" smtClean="0"/>
              <a:t>einfachen Zug</a:t>
            </a:r>
            <a:r>
              <a:rPr lang="de-DE" altLang="de-DE" smtClean="0"/>
              <a:t> aus um das Fahrzeug direkt ohne den Einsatz von Rollen aus dem Graben zu ziehen. </a:t>
            </a:r>
          </a:p>
          <a:p>
            <a:r>
              <a:rPr lang="de-DE" altLang="de-DE" smtClean="0"/>
              <a:t>Das Fahrzeuggewicht des RW reicht als Widerlager / Festpunkt mit einem Gewichtskraft von 140 kN (14.000 kg x 10 m/s² = 140.000 N = 140 kN) aus.</a:t>
            </a:r>
          </a:p>
          <a:p>
            <a:endParaRPr lang="de-DE" altLang="de-DE" smtClean="0"/>
          </a:p>
          <a:p>
            <a:r>
              <a:rPr lang="de-DE" altLang="de-DE" smtClean="0"/>
              <a:t>Durch den Einbau einer losen Rolle wird die erforderliche Zugkraft auf zwei Seile verteilt (</a:t>
            </a:r>
            <a:r>
              <a:rPr lang="de-DE" altLang="de-DE" b="1" smtClean="0"/>
              <a:t>zweifacher Zug</a:t>
            </a:r>
            <a:r>
              <a:rPr lang="de-DE" altLang="de-DE" smtClean="0"/>
              <a:t>), somit halbiert. Um das Fahrzeug jetzt aus dem Graben ziehen zu können ist nur noch eine Zugkraft von 30 kN notwendig. </a:t>
            </a:r>
          </a:p>
          <a:p>
            <a:endParaRPr lang="de-DE" altLang="de-DE" smtClean="0">
              <a:solidFill>
                <a:schemeClr val="bg2"/>
              </a:solidFill>
            </a:endParaRPr>
          </a:p>
          <a:p>
            <a:endParaRPr lang="de-DE" altLang="de-DE" smtClean="0">
              <a:solidFill>
                <a:schemeClr val="bg2"/>
              </a:solidFill>
            </a:endParaRPr>
          </a:p>
          <a:p>
            <a:endParaRPr lang="de-DE" altLang="de-DE" smtClean="0">
              <a:solidFill>
                <a:schemeClr val="bg2"/>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Rot="1" noChangeArrowheads="1" noTextEdit="1"/>
          </p:cNvSpPr>
          <p:nvPr>
            <p:ph type="sldImg"/>
          </p:nvPr>
        </p:nvSpPr>
        <p:spPr>
          <a:xfrm>
            <a:off x="677863" y="193675"/>
            <a:ext cx="5956300" cy="4467225"/>
          </a:xfrm>
          <a:ln/>
        </p:spPr>
      </p:sp>
      <p:sp>
        <p:nvSpPr>
          <p:cNvPr id="70659" name="Rectangle 3"/>
          <p:cNvSpPr>
            <a:spLocks noGrp="1" noChangeArrowheads="1"/>
          </p:cNvSpPr>
          <p:nvPr>
            <p:ph type="body" idx="1"/>
          </p:nvPr>
        </p:nvSpPr>
        <p:spPr>
          <a:xfrm>
            <a:off x="681038" y="4724400"/>
            <a:ext cx="5943600" cy="5221288"/>
          </a:xfrm>
          <a:noFill/>
        </p:spPr>
        <p:txBody>
          <a:bodyPr/>
          <a:lstStyle/>
          <a:p>
            <a:r>
              <a:rPr lang="de-DE" altLang="de-DE" smtClean="0">
                <a:solidFill>
                  <a:schemeClr val="bg2"/>
                </a:solidFill>
              </a:rPr>
              <a:t>Das Fahrzeug im Graben hat eine Gewichtskraft von 60 KN (6.000 kg x 10 m/s² = 60.000 N = 60 kN). </a:t>
            </a:r>
          </a:p>
          <a:p>
            <a:endParaRPr lang="de-DE" altLang="de-DE" smtClean="0">
              <a:solidFill>
                <a:schemeClr val="bg2"/>
              </a:solidFill>
            </a:endParaRPr>
          </a:p>
          <a:p>
            <a:r>
              <a:rPr lang="de-DE" altLang="de-DE" smtClean="0">
                <a:solidFill>
                  <a:schemeClr val="bg2"/>
                </a:solidFill>
              </a:rPr>
              <a:t>Die Zugeinrichtung des Rüstwagen hat eine maximale Zugkraft von 50 KN. Damit lang diese nicht für einen </a:t>
            </a:r>
            <a:r>
              <a:rPr lang="de-DE" altLang="de-DE" b="1" smtClean="0">
                <a:solidFill>
                  <a:schemeClr val="bg2"/>
                </a:solidFill>
              </a:rPr>
              <a:t>einfachen Zug</a:t>
            </a:r>
            <a:r>
              <a:rPr lang="de-DE" altLang="de-DE" smtClean="0">
                <a:solidFill>
                  <a:schemeClr val="bg2"/>
                </a:solidFill>
              </a:rPr>
              <a:t> aus um das Fahrzeug direkt ohne den Einsatz von Rollen aus dem Graben zu ziehen. </a:t>
            </a:r>
          </a:p>
          <a:p>
            <a:r>
              <a:rPr lang="de-DE" altLang="de-DE" smtClean="0">
                <a:solidFill>
                  <a:schemeClr val="bg2"/>
                </a:solidFill>
              </a:rPr>
              <a:t>Das Fahrzeuggewicht des RW reicht als Widerlager / Festpunkt mit einem Gewichtskraft von 140 kN (14.000 kg x 10 m/s² = 140.000 N = 140 kN) aus.</a:t>
            </a:r>
          </a:p>
          <a:p>
            <a:endParaRPr lang="de-DE" altLang="de-DE" smtClean="0">
              <a:solidFill>
                <a:schemeClr val="bg2"/>
              </a:solidFill>
            </a:endParaRPr>
          </a:p>
          <a:p>
            <a:r>
              <a:rPr lang="de-DE" altLang="de-DE" smtClean="0">
                <a:solidFill>
                  <a:schemeClr val="bg2"/>
                </a:solidFill>
              </a:rPr>
              <a:t>Durch den Einbau einer losen Rolle wird die erforderliche Zugkraft auf zwei Seile verteilt (</a:t>
            </a:r>
            <a:r>
              <a:rPr lang="de-DE" altLang="de-DE" b="1" smtClean="0">
                <a:solidFill>
                  <a:schemeClr val="bg2"/>
                </a:solidFill>
              </a:rPr>
              <a:t>zweifacher Zug</a:t>
            </a:r>
            <a:r>
              <a:rPr lang="de-DE" altLang="de-DE" smtClean="0">
                <a:solidFill>
                  <a:schemeClr val="bg2"/>
                </a:solidFill>
              </a:rPr>
              <a:t>), somit halbiert. Um das Fahrzeug jetzt aus dem Graben ziehen zu können ist nur noch eine Zugkraft von 30 kN notwendig. </a:t>
            </a:r>
          </a:p>
          <a:p>
            <a:endParaRPr lang="de-DE" altLang="de-DE" smtClean="0"/>
          </a:p>
          <a:p>
            <a:endParaRPr lang="de-DE" altLang="de-DE" smtClean="0"/>
          </a:p>
          <a:p>
            <a:endParaRPr lang="de-DE" alt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Rot="1" noChangeArrowheads="1" noTextEdit="1"/>
          </p:cNvSpPr>
          <p:nvPr>
            <p:ph type="sldImg"/>
          </p:nvPr>
        </p:nvSpPr>
        <p:spPr>
          <a:xfrm>
            <a:off x="677863" y="193675"/>
            <a:ext cx="5956300" cy="4467225"/>
          </a:xfrm>
          <a:ln/>
        </p:spPr>
      </p:sp>
      <p:sp>
        <p:nvSpPr>
          <p:cNvPr id="72707"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oder Flipchart darstellen</a:t>
            </a:r>
          </a:p>
          <a:p>
            <a:endParaRPr lang="de-DE" altLang="de-DE" smtClean="0">
              <a:solidFill>
                <a:srgbClr val="FF0000"/>
              </a:solidFill>
            </a:endParaRPr>
          </a:p>
          <a:p>
            <a:r>
              <a:rPr lang="de-DE" altLang="de-DE" b="1" smtClean="0"/>
              <a:t>Welche Gewichtskraft hat das zu ziehende Fahrzeug?</a:t>
            </a:r>
          </a:p>
          <a:p>
            <a:r>
              <a:rPr lang="de-DE" altLang="de-DE" b="1" smtClean="0"/>
              <a:t>Ist die Zugkraft des Mehrzweckzuges </a:t>
            </a:r>
            <a:r>
              <a:rPr lang="de-DE" altLang="de-DE" smtClean="0"/>
              <a:t>(zweifacher Zug mit loser Rolle am zu ziehenden Fahrzeug)</a:t>
            </a:r>
            <a:r>
              <a:rPr lang="de-DE" altLang="de-DE" b="1" smtClean="0"/>
              <a:t> auf dem Löschfahrzeug ausreichend?</a:t>
            </a:r>
          </a:p>
          <a:p>
            <a:r>
              <a:rPr lang="de-DE" altLang="de-DE" b="1" smtClean="0">
                <a:solidFill>
                  <a:srgbClr val="FF0000"/>
                </a:solidFill>
              </a:rPr>
              <a:t>Reibung wird voll angesetzt!</a:t>
            </a:r>
          </a:p>
          <a:p>
            <a:endParaRPr lang="de-DE" altLang="de-DE" b="1" smtClean="0">
              <a:solidFill>
                <a:srgbClr val="FF0000"/>
              </a:solidFill>
            </a:endParaRPr>
          </a:p>
          <a:p>
            <a:r>
              <a:rPr lang="de-DE" altLang="de-DE" smtClean="0">
                <a:solidFill>
                  <a:srgbClr val="FF0000"/>
                </a:solidFill>
              </a:rPr>
              <a:t>MZ 16 = Mehrzweckzug mit einer Zugkraft von 16 kN nach DIN 14 800-5 </a:t>
            </a:r>
            <a:r>
              <a:rPr lang="de-DE" altLang="de-DE" smtClean="0"/>
              <a:t>(2005-02)</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Rot="1" noChangeArrowheads="1" noTextEdit="1"/>
          </p:cNvSpPr>
          <p:nvPr>
            <p:ph type="sldImg"/>
          </p:nvPr>
        </p:nvSpPr>
        <p:spPr>
          <a:xfrm>
            <a:off x="677863" y="193675"/>
            <a:ext cx="5956300" cy="4467225"/>
          </a:xfrm>
          <a:ln/>
        </p:spPr>
      </p:sp>
      <p:sp>
        <p:nvSpPr>
          <p:cNvPr id="19459" name="Rectangle 3"/>
          <p:cNvSpPr>
            <a:spLocks noGrp="1" noChangeArrowheads="1"/>
          </p:cNvSpPr>
          <p:nvPr>
            <p:ph type="body" idx="1"/>
          </p:nvPr>
        </p:nvSpPr>
        <p:spPr>
          <a:xfrm>
            <a:off x="681038" y="4724400"/>
            <a:ext cx="5943600" cy="5221288"/>
          </a:xfrm>
          <a:noFill/>
        </p:spPr>
        <p:txBody>
          <a:bodyPr/>
          <a:lstStyle/>
          <a:p>
            <a:r>
              <a:rPr lang="de-DE" altLang="de-DE" b="1" dirty="0" smtClean="0"/>
              <a:t>SI</a:t>
            </a:r>
            <a:r>
              <a:rPr lang="de-DE" altLang="de-DE" dirty="0" smtClean="0"/>
              <a:t> (</a:t>
            </a:r>
            <a:r>
              <a:rPr lang="de-DE" altLang="de-DE" dirty="0" smtClean="0">
                <a:hlinkClick r:id="rId3" tooltip="Französische Sprache"/>
              </a:rPr>
              <a:t>frz.</a:t>
            </a:r>
            <a:r>
              <a:rPr lang="de-DE" altLang="de-DE" dirty="0" smtClean="0"/>
              <a:t> </a:t>
            </a:r>
            <a:r>
              <a:rPr lang="fr-FR" altLang="de-DE" i="1" dirty="0" smtClean="0"/>
              <a:t>Système international d’unités</a:t>
            </a:r>
            <a:r>
              <a:rPr lang="de-DE" altLang="de-DE" dirty="0" smtClean="0"/>
              <a:t>) </a:t>
            </a:r>
          </a:p>
          <a:p>
            <a:r>
              <a:rPr lang="de-DE" altLang="de-DE" dirty="0" smtClean="0"/>
              <a:t>Einheitliches Maßsystem für physikalische Größen in Wissenschaft und Technik</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Rot="1" noChangeArrowheads="1" noTextEdit="1"/>
          </p:cNvSpPr>
          <p:nvPr>
            <p:ph type="sldImg"/>
          </p:nvPr>
        </p:nvSpPr>
        <p:spPr>
          <a:xfrm>
            <a:off x="677863" y="193675"/>
            <a:ext cx="5956300" cy="4467225"/>
          </a:xfrm>
          <a:ln/>
        </p:spPr>
      </p:sp>
      <p:sp>
        <p:nvSpPr>
          <p:cNvPr id="74755" name="Rectangle 3"/>
          <p:cNvSpPr>
            <a:spLocks noGrp="1" noChangeArrowheads="1"/>
          </p:cNvSpPr>
          <p:nvPr>
            <p:ph type="body" idx="1"/>
          </p:nvPr>
        </p:nvSpPr>
        <p:spPr>
          <a:xfrm>
            <a:off x="681038" y="4724400"/>
            <a:ext cx="5943600" cy="5221288"/>
          </a:xfrm>
          <a:noFill/>
        </p:spPr>
        <p:txBody>
          <a:bodyPr/>
          <a:lstStyle/>
          <a:p>
            <a:r>
              <a:rPr lang="de-DE" altLang="de-DE" smtClean="0"/>
              <a:t>Das Fahrzeug im Graben hat eine Gewichtskraft von 45 KN (4.500 kg x 10 m/s² = 45.000 N = 45 kN). </a:t>
            </a:r>
          </a:p>
          <a:p>
            <a:endParaRPr lang="de-DE" altLang="de-DE" smtClean="0"/>
          </a:p>
          <a:p>
            <a:r>
              <a:rPr lang="de-DE" altLang="de-DE" smtClean="0"/>
              <a:t>Die Zugkraft des Mehrzweckzuges beträgt 16 kN. Damit lang dieser weder für einen </a:t>
            </a:r>
            <a:r>
              <a:rPr lang="de-DE" altLang="de-DE" b="1" smtClean="0"/>
              <a:t>einfachen Zug</a:t>
            </a:r>
            <a:r>
              <a:rPr lang="de-DE" altLang="de-DE" smtClean="0"/>
              <a:t> noch für einen zweifachen Zug aus um das Fahrzeug aus dem Graben zu ziehen. </a:t>
            </a:r>
          </a:p>
          <a:p>
            <a:r>
              <a:rPr lang="de-DE" altLang="de-DE" smtClean="0"/>
              <a:t>Das Fahrzeuggewicht des LF 10-6 reicht als Festpunkt mit einer Gewichtskraft von 80 kN (8.000 kg x 10 m/s² = 80.000 N = 80 kN) aus.</a:t>
            </a:r>
          </a:p>
          <a:p>
            <a:endParaRPr lang="de-DE" altLang="de-DE" smtClean="0"/>
          </a:p>
          <a:p>
            <a:r>
              <a:rPr lang="de-DE" altLang="de-DE" smtClean="0"/>
              <a:t>Durch den Einbau einer losen Rolle und einer Umlenkrolle (feste Rolle) wird die erforderliche Zugkraft auf drei Seile verteilt (</a:t>
            </a:r>
            <a:r>
              <a:rPr lang="de-DE" altLang="de-DE" b="1" smtClean="0"/>
              <a:t>dreifacher Zug</a:t>
            </a:r>
            <a:r>
              <a:rPr lang="de-DE" altLang="de-DE" smtClean="0"/>
              <a:t>), somit gedrittelt. Um das Fahrzeug jetzt aus dem Graben ziehen zu können ist nur noch eine Zugkraft von 15 kN notwendig. Der „Weg“ ist aber dreimal so lang.</a:t>
            </a:r>
          </a:p>
          <a:p>
            <a:endParaRPr lang="de-DE" altLang="de-DE" smtClean="0"/>
          </a:p>
          <a:p>
            <a:r>
              <a:rPr lang="de-DE" altLang="de-DE" smtClean="0"/>
              <a:t>Als Festpunkt dienen hier zwei Bäume.</a:t>
            </a:r>
          </a:p>
          <a:p>
            <a:endParaRPr lang="de-DE" altLang="de-DE" smtClean="0"/>
          </a:p>
          <a:p>
            <a:endParaRPr lang="de-DE" altLang="de-DE" smtClean="0"/>
          </a:p>
          <a:p>
            <a:endParaRPr lang="de-DE" altLang="de-DE" smtClean="0">
              <a:solidFill>
                <a:schemeClr val="bg2"/>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Rot="1" noChangeArrowheads="1" noTextEdit="1"/>
          </p:cNvSpPr>
          <p:nvPr>
            <p:ph type="sldImg"/>
          </p:nvPr>
        </p:nvSpPr>
        <p:spPr>
          <a:xfrm>
            <a:off x="677863" y="193675"/>
            <a:ext cx="5956300" cy="4467225"/>
          </a:xfrm>
          <a:ln/>
        </p:spPr>
      </p:sp>
      <p:sp>
        <p:nvSpPr>
          <p:cNvPr id="76803" name="Rectangle 3"/>
          <p:cNvSpPr>
            <a:spLocks noGrp="1" noChangeArrowheads="1"/>
          </p:cNvSpPr>
          <p:nvPr>
            <p:ph type="body" idx="1"/>
          </p:nvPr>
        </p:nvSpPr>
        <p:spPr>
          <a:xfrm>
            <a:off x="681038" y="4724400"/>
            <a:ext cx="5943600" cy="5221288"/>
          </a:xfrm>
          <a:noFill/>
        </p:spPr>
        <p:txBody>
          <a:bodyPr/>
          <a:lstStyle/>
          <a:p>
            <a:r>
              <a:rPr lang="de-DE" altLang="de-DE" smtClean="0">
                <a:solidFill>
                  <a:schemeClr val="bg2"/>
                </a:solidFill>
              </a:rPr>
              <a:t>Das Fahrzeug im Graben hat eine Gewichtskraft von 45 KN (4.500 kg x 10 m/s² = 45.000 N = 45 kN). </a:t>
            </a:r>
          </a:p>
          <a:p>
            <a:endParaRPr lang="de-DE" altLang="de-DE" smtClean="0">
              <a:solidFill>
                <a:schemeClr val="bg2"/>
              </a:solidFill>
            </a:endParaRPr>
          </a:p>
          <a:p>
            <a:r>
              <a:rPr lang="de-DE" altLang="de-DE" smtClean="0">
                <a:solidFill>
                  <a:schemeClr val="bg2"/>
                </a:solidFill>
              </a:rPr>
              <a:t>Die Zugkraft des Mehrzweckzuges beträgt 16 kN. Damit lang dieser weder für einen </a:t>
            </a:r>
            <a:r>
              <a:rPr lang="de-DE" altLang="de-DE" b="1" smtClean="0">
                <a:solidFill>
                  <a:schemeClr val="bg2"/>
                </a:solidFill>
              </a:rPr>
              <a:t>einfachen Zug</a:t>
            </a:r>
            <a:r>
              <a:rPr lang="de-DE" altLang="de-DE" smtClean="0">
                <a:solidFill>
                  <a:schemeClr val="bg2"/>
                </a:solidFill>
              </a:rPr>
              <a:t> noch für einen zweifachen Zug aus um das Fahrzeug aus dem Graben zu ziehen. </a:t>
            </a:r>
          </a:p>
          <a:p>
            <a:r>
              <a:rPr lang="de-DE" altLang="de-DE" smtClean="0">
                <a:solidFill>
                  <a:schemeClr val="bg2"/>
                </a:solidFill>
              </a:rPr>
              <a:t>Das Fahrzeuggewicht des LF 10-6 reicht als Festpunkt mit einer Gewichtskraft von 80 kN (8.000 kg x 10 m/s² = 80.000 N = 80 kN) aus.</a:t>
            </a:r>
          </a:p>
          <a:p>
            <a:endParaRPr lang="de-DE" altLang="de-DE" smtClean="0">
              <a:solidFill>
                <a:schemeClr val="bg2"/>
              </a:solidFill>
            </a:endParaRPr>
          </a:p>
          <a:p>
            <a:r>
              <a:rPr lang="de-DE" altLang="de-DE" smtClean="0">
                <a:solidFill>
                  <a:schemeClr val="bg2"/>
                </a:solidFill>
              </a:rPr>
              <a:t>Durch den Einbau einer losen Rolle und einer Umlenkrolle (feste Rolle) wird die erforderliche Zugkraft auf drei Seile verteilt (</a:t>
            </a:r>
            <a:r>
              <a:rPr lang="de-DE" altLang="de-DE" b="1" smtClean="0">
                <a:solidFill>
                  <a:schemeClr val="bg2"/>
                </a:solidFill>
              </a:rPr>
              <a:t>dreifacher Zug</a:t>
            </a:r>
            <a:r>
              <a:rPr lang="de-DE" altLang="de-DE" smtClean="0">
                <a:solidFill>
                  <a:schemeClr val="bg2"/>
                </a:solidFill>
              </a:rPr>
              <a:t>), somit gedrittelt. Um das Fahrzeug jetzt aus dem Graben ziehen zu können ist nur noch eine Zugkraft von 15 kN notwendig. Der „Weg“ ist aber dreimal so lang.</a:t>
            </a:r>
          </a:p>
          <a:p>
            <a:endParaRPr lang="de-DE" altLang="de-DE" smtClean="0">
              <a:solidFill>
                <a:schemeClr val="bg2"/>
              </a:solidFill>
            </a:endParaRPr>
          </a:p>
          <a:p>
            <a:r>
              <a:rPr lang="de-DE" altLang="de-DE" smtClean="0"/>
              <a:t>Als Festpunkt dient hier das LF 10/6 und ein Erdanker. Hier ist wieder eine Ausgleichsrolle einzubauen, um die Zugkraft gleichmäßig auf den Fahrzeugrahmen (über Schäkel) zu übertragen. </a:t>
            </a:r>
          </a:p>
          <a:p>
            <a:endParaRPr lang="de-DE" altLang="de-DE" smtClean="0"/>
          </a:p>
          <a:p>
            <a:endParaRPr lang="de-DE" altLang="de-DE" smtClean="0">
              <a:solidFill>
                <a:schemeClr val="bg2"/>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Rot="1" noChangeArrowheads="1" noTextEdit="1"/>
          </p:cNvSpPr>
          <p:nvPr>
            <p:ph type="sldImg"/>
          </p:nvPr>
        </p:nvSpPr>
        <p:spPr>
          <a:xfrm>
            <a:off x="677863" y="193675"/>
            <a:ext cx="5956300" cy="4467225"/>
          </a:xfrm>
          <a:ln/>
        </p:spPr>
      </p:sp>
      <p:sp>
        <p:nvSpPr>
          <p:cNvPr id="78851" name="Rectangle 3"/>
          <p:cNvSpPr>
            <a:spLocks noGrp="1" noChangeArrowheads="1"/>
          </p:cNvSpPr>
          <p:nvPr>
            <p:ph type="body" idx="1"/>
          </p:nvPr>
        </p:nvSpPr>
        <p:spPr>
          <a:xfrm>
            <a:off x="681038" y="4724400"/>
            <a:ext cx="5943600" cy="5221288"/>
          </a:xfrm>
          <a:noFill/>
        </p:spPr>
        <p:txBody>
          <a:bodyPr/>
          <a:lstStyle/>
          <a:p>
            <a:r>
              <a:rPr lang="de-DE" altLang="de-DE" b="1" smtClean="0"/>
              <a:t>Anschlagseile</a:t>
            </a:r>
            <a:r>
              <a:rPr lang="de-DE" altLang="de-DE" smtClean="0"/>
              <a:t>: Stahldrahtseil, Naturfaserseil, Chemiefaserseil</a:t>
            </a:r>
          </a:p>
          <a:p>
            <a:r>
              <a:rPr lang="de-DE" altLang="de-DE" b="1" smtClean="0"/>
              <a:t>Anschlagketten</a:t>
            </a:r>
            <a:r>
              <a:rPr lang="de-DE" altLang="de-DE" smtClean="0"/>
              <a:t>: verschiedene Güteklassen und Laststufen</a:t>
            </a:r>
          </a:p>
          <a:p>
            <a:r>
              <a:rPr lang="de-DE" altLang="de-DE" b="1" smtClean="0"/>
              <a:t>textile Anschlagmittel</a:t>
            </a:r>
            <a:r>
              <a:rPr lang="de-DE" altLang="de-DE" smtClean="0"/>
              <a:t>: Rundschlingen, Hebebänder</a:t>
            </a:r>
          </a:p>
          <a:p>
            <a:r>
              <a:rPr lang="de-DE" altLang="de-DE" b="1" smtClean="0"/>
              <a:t>Schäkel</a:t>
            </a:r>
            <a:r>
              <a:rPr lang="de-DE" altLang="de-DE" smtClean="0"/>
              <a:t>: verschiedene Ausführungen und Laststufen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Rot="1" noChangeArrowheads="1" noTextEdit="1"/>
          </p:cNvSpPr>
          <p:nvPr>
            <p:ph type="sldImg"/>
          </p:nvPr>
        </p:nvSpPr>
        <p:spPr>
          <a:xfrm>
            <a:off x="677863" y="193675"/>
            <a:ext cx="5956300" cy="4467225"/>
          </a:xfrm>
          <a:ln/>
        </p:spPr>
      </p:sp>
      <p:sp>
        <p:nvSpPr>
          <p:cNvPr id="80899"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Rot="1" noChangeArrowheads="1" noTextEdit="1"/>
          </p:cNvSpPr>
          <p:nvPr>
            <p:ph type="sldImg"/>
          </p:nvPr>
        </p:nvSpPr>
        <p:spPr>
          <a:xfrm>
            <a:off x="677863" y="193675"/>
            <a:ext cx="5956300" cy="4467225"/>
          </a:xfrm>
          <a:ln/>
        </p:spPr>
      </p:sp>
      <p:sp>
        <p:nvSpPr>
          <p:cNvPr id="82947" name="Rectangle 3"/>
          <p:cNvSpPr>
            <a:spLocks noGrp="1" noChangeArrowheads="1"/>
          </p:cNvSpPr>
          <p:nvPr>
            <p:ph type="body" idx="1"/>
          </p:nvPr>
        </p:nvSpPr>
        <p:spPr>
          <a:xfrm>
            <a:off x="681038" y="4724400"/>
            <a:ext cx="5943600" cy="5221288"/>
          </a:xfrm>
          <a:noFill/>
        </p:spPr>
        <p:txBody>
          <a:bodyPr/>
          <a:lstStyle/>
          <a:p>
            <a:r>
              <a:rPr lang="de-DE" altLang="de-DE" b="1" smtClean="0"/>
              <a:t>Anschlagkette</a:t>
            </a:r>
            <a:r>
              <a:rPr lang="de-DE" altLang="de-DE" smtClean="0"/>
              <a:t> einsträngig mit Verkürzungsklauen und Sicherheits-Lasthaken, Kettenmaterial in Sondergüte</a:t>
            </a:r>
          </a:p>
          <a:p>
            <a:endParaRPr lang="de-DE" altLang="de-DE" smtClean="0"/>
          </a:p>
          <a:p>
            <a:r>
              <a:rPr lang="de-DE" altLang="de-DE" smtClean="0"/>
              <a:t>1/13: 1 = Kettenform, 13 ist Kettenglied in mm</a:t>
            </a:r>
          </a:p>
          <a:p>
            <a:endParaRPr lang="de-DE"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Rot="1" noChangeArrowheads="1" noTextEdit="1"/>
          </p:cNvSpPr>
          <p:nvPr>
            <p:ph type="sldImg"/>
          </p:nvPr>
        </p:nvSpPr>
        <p:spPr>
          <a:xfrm>
            <a:off x="677863" y="193675"/>
            <a:ext cx="5956300" cy="4467225"/>
          </a:xfrm>
          <a:ln/>
        </p:spPr>
      </p:sp>
      <p:sp>
        <p:nvSpPr>
          <p:cNvPr id="84995" name="Rectangle 3"/>
          <p:cNvSpPr>
            <a:spLocks noGrp="1" noChangeArrowheads="1"/>
          </p:cNvSpPr>
          <p:nvPr>
            <p:ph type="body" idx="1"/>
          </p:nvPr>
        </p:nvSpPr>
        <p:spPr>
          <a:xfrm>
            <a:off x="681038" y="4724400"/>
            <a:ext cx="5943600" cy="5221288"/>
          </a:xfrm>
          <a:noFill/>
        </p:spPr>
        <p:txBody>
          <a:bodyPr/>
          <a:lstStyle/>
          <a:p>
            <a:r>
              <a:rPr lang="de-DE" altLang="de-DE" b="1" smtClean="0"/>
              <a:t>Rundschlingen DIN EN 1492-2</a:t>
            </a:r>
            <a:r>
              <a:rPr lang="de-DE" altLang="de-DE" smtClean="0"/>
              <a:t> sind bei der Feuerwehr </a:t>
            </a:r>
            <a:r>
              <a:rPr lang="de-DE" altLang="de-DE" b="1" smtClean="0"/>
              <a:t>aus Polyester (PES)</a:t>
            </a:r>
            <a:r>
              <a:rPr lang="de-DE" altLang="de-DE" smtClean="0"/>
              <a:t>, oft mit einem Kantenschutz aus Aramid (Aramidfasern sind goldgelbe organische Kunstfasern mit sehr hoher Festigkeit, hohe Schlagzähigkeit, hohe Bruchdehnung, gute Schwingungsdämpfung sowie Beständigkeit gegenüber Säuren und Laugen, sie sind sehr hitze- und feuerbeständig – Aramidfasern schmelzen bei hohen Temperaturen nicht, sondern beginnen ab etwa 400 °C zu verkohlen. Bekannte Markennamen für Aramidfasern sind </a:t>
            </a:r>
            <a:r>
              <a:rPr lang="de-DE" altLang="de-DE" b="1" smtClean="0"/>
              <a:t>Nomex</a:t>
            </a:r>
            <a:r>
              <a:rPr lang="de-DE" altLang="de-DE" smtClean="0"/>
              <a:t> und </a:t>
            </a:r>
            <a:r>
              <a:rPr lang="de-DE" altLang="de-DE" b="1" smtClean="0"/>
              <a:t>Kevlar</a:t>
            </a:r>
            <a:r>
              <a:rPr lang="de-DE" altLang="de-DE" smtClean="0"/>
              <a:t> von DuPont).</a:t>
            </a:r>
          </a:p>
          <a:p>
            <a:endParaRPr lang="de-DE" altLang="de-DE" smtClean="0"/>
          </a:p>
          <a:p>
            <a:r>
              <a:rPr lang="de-DE" altLang="de-DE" smtClean="0"/>
              <a:t>Rundschlingen sind geeignet für </a:t>
            </a:r>
            <a:r>
              <a:rPr lang="de-DE" altLang="de-DE" b="1" smtClean="0"/>
              <a:t>leichtes und schonendes Anschlagen</a:t>
            </a:r>
            <a:r>
              <a:rPr lang="de-DE" altLang="de-DE" smtClean="0"/>
              <a:t> von Lasten, Rundschlingen sind </a:t>
            </a:r>
            <a:r>
              <a:rPr lang="de-DE" altLang="de-DE" b="1" smtClean="0"/>
              <a:t>nicht elektrisch leitend</a:t>
            </a:r>
            <a:r>
              <a:rPr lang="de-DE" altLang="de-DE" smtClean="0"/>
              <a:t>, sind </a:t>
            </a:r>
            <a:r>
              <a:rPr lang="de-DE" altLang="de-DE" b="1" smtClean="0"/>
              <a:t>rutschhemmend</a:t>
            </a:r>
            <a:r>
              <a:rPr lang="de-DE" altLang="de-DE" smtClean="0"/>
              <a:t> und für einen Einsatz bei Temperaturen </a:t>
            </a:r>
            <a:r>
              <a:rPr lang="de-DE" altLang="de-DE" b="1" smtClean="0"/>
              <a:t>von – 40 °C bis 100 °C zugelassen</a:t>
            </a:r>
            <a:r>
              <a:rPr lang="de-DE" altLang="de-DE" smtClean="0"/>
              <a:t>. Sie sind </a:t>
            </a:r>
            <a:r>
              <a:rPr lang="de-DE" altLang="de-DE" b="1" smtClean="0"/>
              <a:t>nicht resistent gegen Laugen, nicht über scharfe Kanten ziehen – Kantenschoner benutzen</a:t>
            </a:r>
            <a:r>
              <a:rPr lang="de-DE" altLang="de-DE" smtClean="0"/>
              <a:t>.</a:t>
            </a:r>
          </a:p>
          <a:p>
            <a:endParaRPr lang="de-DE" altLang="de-DE" smtClean="0"/>
          </a:p>
          <a:p>
            <a:r>
              <a:rPr lang="de-DE" altLang="de-DE" b="1" smtClean="0"/>
              <a:t>Aufnäher </a:t>
            </a:r>
            <a:r>
              <a:rPr lang="de-DE" altLang="de-DE" smtClean="0"/>
              <a:t>enthalten Angaben über die </a:t>
            </a:r>
            <a:r>
              <a:rPr lang="de-DE" altLang="de-DE" b="1" smtClean="0"/>
              <a:t>Tragfähigkeit</a:t>
            </a:r>
            <a:r>
              <a:rPr lang="de-DE" altLang="de-DE" smtClean="0"/>
              <a:t> bei verschiedenen Anschlagarten. Die Farbe des Aufnähers kennzeichnet den Werkstoff des Bandmaterials (blau: Polyester (PES); grün: Polyamid (PA), braun: Polypropylen (PP)). Zusätzlich sind auf dem Aufnäher Angaben über die DIN/EN-Norm und evtl. Herstelldatum, bzw. Ablaufdatum. </a:t>
            </a:r>
          </a:p>
          <a:p>
            <a:r>
              <a:rPr lang="de-DE" altLang="de-DE" smtClean="0"/>
              <a:t>Die Farbe des Bandmaterial gibt Aufschluss über die Tragfähigkeit des Hebebands als Einzelstrang </a:t>
            </a:r>
            <a:endParaRPr lang="de-DE" altLang="de-DE" i="1"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Rot="1" noChangeArrowheads="1" noTextEdit="1"/>
          </p:cNvSpPr>
          <p:nvPr>
            <p:ph type="sldImg"/>
          </p:nvPr>
        </p:nvSpPr>
        <p:spPr>
          <a:xfrm>
            <a:off x="677863" y="193675"/>
            <a:ext cx="5956300" cy="4467225"/>
          </a:xfrm>
          <a:ln/>
        </p:spPr>
      </p:sp>
      <p:sp>
        <p:nvSpPr>
          <p:cNvPr id="87043" name="Rectangle 3"/>
          <p:cNvSpPr>
            <a:spLocks noGrp="1" noChangeArrowheads="1"/>
          </p:cNvSpPr>
          <p:nvPr>
            <p:ph type="body" idx="1"/>
          </p:nvPr>
        </p:nvSpPr>
        <p:spPr>
          <a:xfrm>
            <a:off x="681038" y="4724400"/>
            <a:ext cx="5943600" cy="5221288"/>
          </a:xfrm>
          <a:noFill/>
        </p:spPr>
        <p:txBody>
          <a:bodyPr/>
          <a:lstStyle/>
          <a:p>
            <a:r>
              <a:rPr lang="de-DE" altLang="de-DE" smtClean="0"/>
              <a:t>Die Tragfähigkeit der Schäkeln ist auf dem Bügel angegeben. </a:t>
            </a:r>
          </a:p>
          <a:p>
            <a:endParaRPr lang="de-DE" altLang="de-DE" b="1"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Rot="1" noChangeArrowheads="1" noTextEdit="1"/>
          </p:cNvSpPr>
          <p:nvPr>
            <p:ph type="sldImg"/>
          </p:nvPr>
        </p:nvSpPr>
        <p:spPr>
          <a:xfrm>
            <a:off x="677863" y="193675"/>
            <a:ext cx="5956300" cy="4467225"/>
          </a:xfrm>
          <a:ln/>
        </p:spPr>
      </p:sp>
      <p:sp>
        <p:nvSpPr>
          <p:cNvPr id="89091"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 Whitebord oder Flipchart</a:t>
            </a:r>
          </a:p>
          <a:p>
            <a:endParaRPr lang="de-DE" altLang="de-DE" smtClean="0"/>
          </a:p>
          <a:p>
            <a:r>
              <a:rPr lang="de-DE" altLang="de-DE" smtClean="0"/>
              <a:t>Beispiel:</a:t>
            </a:r>
          </a:p>
          <a:p>
            <a:endParaRPr lang="de-DE" altLang="de-DE" smtClean="0"/>
          </a:p>
          <a:p>
            <a:r>
              <a:rPr lang="de-DE" altLang="de-DE" smtClean="0"/>
              <a:t>Last: m = 1.000 kg </a:t>
            </a:r>
            <a:r>
              <a:rPr lang="de-DE" altLang="de-DE" smtClean="0">
                <a:sym typeface="Wingdings" panose="05000000000000000000" pitchFamily="2" charset="2"/>
              </a:rPr>
              <a:t> F</a:t>
            </a:r>
            <a:r>
              <a:rPr lang="de-DE" altLang="de-DE" baseline="-25000" smtClean="0">
                <a:sym typeface="Wingdings" panose="05000000000000000000" pitchFamily="2" charset="2"/>
              </a:rPr>
              <a:t>Seil</a:t>
            </a:r>
            <a:r>
              <a:rPr lang="de-DE" altLang="de-DE" smtClean="0">
                <a:sym typeface="Wingdings" panose="05000000000000000000" pitchFamily="2" charset="2"/>
              </a:rPr>
              <a:t> = 10.000 N = 10 kN</a:t>
            </a:r>
          </a:p>
          <a:p>
            <a:endParaRPr lang="de-DE" altLang="de-DE" smtClean="0"/>
          </a:p>
          <a:p>
            <a:r>
              <a:rPr lang="de-DE" altLang="de-DE" smtClean="0"/>
              <a:t>a) Anschlagseil rechtwinklig (0°): Belastung in einem Anschlagseil 1.000 kg, in zwei Anschlagseilen je 500 kg</a:t>
            </a:r>
          </a:p>
          <a:p>
            <a:r>
              <a:rPr lang="de-DE" altLang="de-DE" smtClean="0"/>
              <a:t>b) Anschlagseil unter 45° gespreizt: Belastung in jedem Anschlagseil je 541,2 kg</a:t>
            </a:r>
          </a:p>
          <a:p>
            <a:r>
              <a:rPr lang="de-DE" altLang="de-DE" smtClean="0"/>
              <a:t>c) Anschlagseil unter 90° gespreizt: Belastung in jedem Anschlagseil je 707,1 kg</a:t>
            </a:r>
          </a:p>
          <a:p>
            <a:r>
              <a:rPr lang="de-DE" altLang="de-DE" smtClean="0"/>
              <a:t>d) Anschlagseil unter 120° gespreizt: Belastung in jedem Anschlagseil je 1.000 kg</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Rot="1" noChangeArrowheads="1" noTextEdit="1"/>
          </p:cNvSpPr>
          <p:nvPr>
            <p:ph type="sldImg"/>
          </p:nvPr>
        </p:nvSpPr>
        <p:spPr>
          <a:xfrm>
            <a:off x="620713" y="220663"/>
            <a:ext cx="5857875" cy="4392612"/>
          </a:xfrm>
          <a:ln/>
        </p:spPr>
      </p:sp>
      <p:sp>
        <p:nvSpPr>
          <p:cNvPr id="91139" name="Rectangle 3"/>
          <p:cNvSpPr>
            <a:spLocks noGrp="1" noChangeArrowheads="1"/>
          </p:cNvSpPr>
          <p:nvPr>
            <p:ph type="body" idx="1"/>
          </p:nvPr>
        </p:nvSpPr>
        <p:spPr>
          <a:noFill/>
        </p:spPr>
        <p:txBody>
          <a:bodyPr/>
          <a:lstStyle/>
          <a:p>
            <a:endParaRPr lang="de-DE" altLang="de-DE" smtClean="0"/>
          </a:p>
          <a:p>
            <a:r>
              <a:rPr lang="de-DE" altLang="de-DE" b="1" smtClean="0"/>
              <a:t>Erdanker</a:t>
            </a:r>
          </a:p>
          <a:p>
            <a:r>
              <a:rPr lang="de-DE" altLang="de-DE" b="1" smtClean="0"/>
              <a:t>- Erdanker Gr. 1 – 30 kN</a:t>
            </a:r>
          </a:p>
          <a:p>
            <a:r>
              <a:rPr lang="de-DE" altLang="de-DE" smtClean="0"/>
              <a:t>bestehend aus 2 Laschen mit Bohrungen für 4 Heringe, 8 Heringen 75 cm lang mit gehärteter Spitze, Schäkel 3 t, Gesamtgewicht ca. 24 kg.</a:t>
            </a:r>
          </a:p>
          <a:p>
            <a:r>
              <a:rPr lang="de-DE" altLang="de-DE" b="1" smtClean="0"/>
              <a:t>- Erdanker Gr. 2 – 50 kN</a:t>
            </a:r>
          </a:p>
          <a:p>
            <a:r>
              <a:rPr lang="de-DE" altLang="de-DE" smtClean="0"/>
              <a:t>bestehend aus: 3 Laschen mit Bohrungen für 4 Heringe, 12 Heringen 75 cm lang mit gehärteter Spitze, 1 Schäkel, Gesamtgewicht: ca. 36 kg</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Rot="1" noChangeArrowheads="1" noTextEdit="1"/>
          </p:cNvSpPr>
          <p:nvPr>
            <p:ph type="sldImg"/>
          </p:nvPr>
        </p:nvSpPr>
        <p:spPr>
          <a:xfrm>
            <a:off x="620713" y="220663"/>
            <a:ext cx="5857875" cy="4392612"/>
          </a:xfrm>
          <a:ln/>
        </p:spPr>
      </p:sp>
      <p:sp>
        <p:nvSpPr>
          <p:cNvPr id="93187" name="Rectangle 3"/>
          <p:cNvSpPr>
            <a:spLocks noGrp="1" noChangeArrowheads="1"/>
          </p:cNvSpPr>
          <p:nvPr>
            <p:ph type="body" idx="1"/>
          </p:nvPr>
        </p:nvSpPr>
        <p:spPr>
          <a:noFill/>
        </p:spPr>
        <p:txBody>
          <a:bodyPr/>
          <a:lstStyle/>
          <a:p>
            <a:r>
              <a:rPr lang="de-DE" altLang="de-DE" b="1" smtClean="0"/>
              <a:t>Druck</a:t>
            </a:r>
            <a:r>
              <a:rPr lang="de-DE" altLang="de-DE" smtClean="0"/>
              <a:t> </a:t>
            </a:r>
            <a:r>
              <a:rPr lang="de-DE" altLang="de-DE" i="1" smtClean="0"/>
              <a:t>p</a:t>
            </a:r>
            <a:r>
              <a:rPr lang="de-DE" altLang="de-DE" smtClean="0"/>
              <a:t> (engl. </a:t>
            </a:r>
            <a:r>
              <a:rPr lang="de-DE" altLang="de-DE" i="1" smtClean="0"/>
              <a:t>pressure</a:t>
            </a:r>
            <a:r>
              <a:rPr lang="de-DE" altLang="de-DE" smtClean="0"/>
              <a:t>) den Betrag einer auf eine Fläche </a:t>
            </a:r>
            <a:r>
              <a:rPr lang="de-DE" altLang="de-DE" i="1" smtClean="0"/>
              <a:t>A</a:t>
            </a:r>
            <a:r>
              <a:rPr lang="de-DE" altLang="de-DE" smtClean="0"/>
              <a:t> (engl. </a:t>
            </a:r>
            <a:r>
              <a:rPr lang="de-DE" altLang="de-DE" i="1" smtClean="0"/>
              <a:t>area</a:t>
            </a:r>
            <a:r>
              <a:rPr lang="de-DE" altLang="de-DE" smtClean="0"/>
              <a:t>) normal stehenden Kraft </a:t>
            </a:r>
            <a:r>
              <a:rPr lang="de-DE" altLang="de-DE" i="1" smtClean="0"/>
              <a:t>F</a:t>
            </a:r>
            <a:r>
              <a:rPr lang="de-DE" altLang="de-DE" smtClean="0"/>
              <a:t> (engl. </a:t>
            </a:r>
            <a:r>
              <a:rPr lang="de-DE" altLang="de-DE" i="1" smtClean="0"/>
              <a:t>force</a:t>
            </a:r>
            <a:r>
              <a:rPr lang="de-DE" altLang="de-DE" smtClean="0"/>
              <a:t>) je Flächeninhalt von </a:t>
            </a:r>
            <a:r>
              <a:rPr lang="de-DE" altLang="de-DE" i="1" smtClean="0"/>
              <a:t>A</a:t>
            </a:r>
            <a:r>
              <a:rPr lang="de-DE" altLang="de-DE" smtClean="0"/>
              <a:t> darstellt.</a:t>
            </a:r>
          </a:p>
          <a:p>
            <a:endParaRPr lang="de-DE" altLang="de-DE" smtClean="0">
              <a:solidFill>
                <a:srgbClr val="FF0000"/>
              </a:solidFill>
            </a:endParaRPr>
          </a:p>
          <a:p>
            <a:r>
              <a:rPr lang="de-DE" altLang="de-DE" smtClean="0"/>
              <a:t>p = F</a:t>
            </a:r>
            <a:r>
              <a:rPr lang="de-DE" altLang="de-DE" baseline="-25000" smtClean="0"/>
              <a:t>G</a:t>
            </a:r>
            <a:r>
              <a:rPr lang="de-DE" altLang="de-DE" smtClean="0"/>
              <a:t> / A</a:t>
            </a:r>
          </a:p>
          <a:p>
            <a:r>
              <a:rPr lang="de-DE" altLang="de-DE" smtClean="0"/>
              <a:t>p = 90 kg x 10 m/s² / 0,05 m²</a:t>
            </a:r>
          </a:p>
          <a:p>
            <a:r>
              <a:rPr lang="de-DE" altLang="de-DE" u="sng" smtClean="0"/>
              <a:t>p = 18.000 Pa</a:t>
            </a:r>
          </a:p>
          <a:p>
            <a:r>
              <a:rPr lang="de-DE" altLang="de-DE" u="sng" smtClean="0"/>
              <a:t>p = 18 kPa</a:t>
            </a:r>
          </a:p>
          <a:p>
            <a:endParaRPr lang="de-DE" altLang="de-DE" smtClean="0"/>
          </a:p>
          <a:p>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Rot="1" noChangeArrowheads="1" noTextEdit="1"/>
          </p:cNvSpPr>
          <p:nvPr>
            <p:ph type="sldImg"/>
          </p:nvPr>
        </p:nvSpPr>
        <p:spPr>
          <a:xfrm>
            <a:off x="677863" y="193675"/>
            <a:ext cx="5956300" cy="4467225"/>
          </a:xfrm>
          <a:ln/>
        </p:spPr>
      </p:sp>
      <p:sp>
        <p:nvSpPr>
          <p:cNvPr id="21507"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Rot="1" noChangeArrowheads="1" noTextEdit="1"/>
          </p:cNvSpPr>
          <p:nvPr>
            <p:ph type="sldImg"/>
          </p:nvPr>
        </p:nvSpPr>
        <p:spPr>
          <a:xfrm>
            <a:off x="620713" y="220663"/>
            <a:ext cx="5857875" cy="4392612"/>
          </a:xfrm>
          <a:ln/>
        </p:spPr>
      </p:sp>
      <p:sp>
        <p:nvSpPr>
          <p:cNvPr id="95235" name="Rectangle 3"/>
          <p:cNvSpPr>
            <a:spLocks noGrp="1" noChangeArrowheads="1"/>
          </p:cNvSpPr>
          <p:nvPr>
            <p:ph type="body" idx="1"/>
          </p:nvPr>
        </p:nvSpPr>
        <p:spPr>
          <a:noFill/>
        </p:spPr>
        <p:txBody>
          <a:bodyPr/>
          <a:lstStyle/>
          <a:p>
            <a:r>
              <a:rPr lang="de-DE" altLang="de-DE" b="1" smtClean="0"/>
              <a:t>Hydraulik</a:t>
            </a:r>
            <a:r>
              <a:rPr lang="de-DE" altLang="de-DE" smtClean="0"/>
              <a:t> ist die Lehre vom Strömungsverhalten der Flüssigkeiten. In der Technik wird darunter die Verwendung von Flüssigkeit zur Signal-, Kraft- und Energieübertragung verstanden. </a:t>
            </a:r>
          </a:p>
          <a:p>
            <a:endParaRPr lang="de-DE" altLang="de-DE" smtClean="0"/>
          </a:p>
          <a:p>
            <a:r>
              <a:rPr lang="de-DE" altLang="de-DE" b="1" smtClean="0"/>
              <a:t>Pneumatik</a:t>
            </a:r>
            <a:r>
              <a:rPr lang="de-DE" altLang="de-DE" smtClean="0"/>
              <a:t> ist die Lehre von den Bewegungen und Gleichgewichtszuständen der Luft.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Rot="1" noChangeArrowheads="1" noTextEdit="1"/>
          </p:cNvSpPr>
          <p:nvPr>
            <p:ph type="sldImg"/>
          </p:nvPr>
        </p:nvSpPr>
        <p:spPr>
          <a:xfrm>
            <a:off x="620713" y="220663"/>
            <a:ext cx="5857875" cy="4392612"/>
          </a:xfrm>
          <a:ln/>
        </p:spPr>
      </p:sp>
      <p:sp>
        <p:nvSpPr>
          <p:cNvPr id="97283" name="Rectangle 3"/>
          <p:cNvSpPr>
            <a:spLocks noGrp="1" noChangeArrowheads="1"/>
          </p:cNvSpPr>
          <p:nvPr>
            <p:ph type="body" idx="1"/>
          </p:nvPr>
        </p:nvSpPr>
        <p:spPr>
          <a:noFill/>
        </p:spPr>
        <p:txBody>
          <a:bodyPr/>
          <a:lstStyle/>
          <a:p>
            <a:r>
              <a:rPr lang="de-DE" altLang="de-DE" u="sng" smtClean="0"/>
              <a:t>Lösung:</a:t>
            </a:r>
          </a:p>
          <a:p>
            <a:endParaRPr lang="de-DE" altLang="de-DE" smtClean="0"/>
          </a:p>
          <a:p>
            <a:r>
              <a:rPr lang="de-DE" altLang="de-DE" smtClean="0"/>
              <a:t>P = A1/F1 = A2 / F2</a:t>
            </a:r>
          </a:p>
          <a:p>
            <a:endParaRPr lang="de-DE" altLang="de-DE" smtClean="0"/>
          </a:p>
          <a:p>
            <a:r>
              <a:rPr lang="de-DE" altLang="de-DE" smtClean="0"/>
              <a:t>F2 = 100 N / 1 cm² x 130 cm²</a:t>
            </a:r>
          </a:p>
          <a:p>
            <a:r>
              <a:rPr lang="de-DE" altLang="de-DE" smtClean="0"/>
              <a:t>F2 = 13.000 N = 13 kN</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Rot="1" noChangeArrowheads="1" noTextEdit="1"/>
          </p:cNvSpPr>
          <p:nvPr>
            <p:ph type="sldImg"/>
          </p:nvPr>
        </p:nvSpPr>
        <p:spPr>
          <a:xfrm>
            <a:off x="620713" y="220663"/>
            <a:ext cx="5857875" cy="4392612"/>
          </a:xfrm>
          <a:ln/>
        </p:spPr>
      </p:sp>
      <p:sp>
        <p:nvSpPr>
          <p:cNvPr id="99331" name="Rectangle 3"/>
          <p:cNvSpPr>
            <a:spLocks noGrp="1" noChangeArrowheads="1"/>
          </p:cNvSpPr>
          <p:nvPr>
            <p:ph type="body" idx="1"/>
          </p:nvPr>
        </p:nvSpPr>
        <p:spPr>
          <a:noFill/>
        </p:spPr>
        <p:txBody>
          <a:bodyPr/>
          <a:lstStyle/>
          <a:p>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Rot="1" noChangeArrowheads="1" noTextEdit="1"/>
          </p:cNvSpPr>
          <p:nvPr>
            <p:ph type="sldImg"/>
          </p:nvPr>
        </p:nvSpPr>
        <p:spPr>
          <a:xfrm>
            <a:off x="677863" y="193675"/>
            <a:ext cx="5956300" cy="4467225"/>
          </a:xfrm>
          <a:ln/>
        </p:spPr>
      </p:sp>
      <p:sp>
        <p:nvSpPr>
          <p:cNvPr id="23555"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Rot="1" noChangeArrowheads="1" noTextEdit="1"/>
          </p:cNvSpPr>
          <p:nvPr>
            <p:ph type="sldImg"/>
          </p:nvPr>
        </p:nvSpPr>
        <p:spPr>
          <a:xfrm>
            <a:off x="677863" y="193675"/>
            <a:ext cx="5956300" cy="4467225"/>
          </a:xfrm>
          <a:ln/>
        </p:spPr>
      </p:sp>
      <p:sp>
        <p:nvSpPr>
          <p:cNvPr id="25603" name="Rectangle 3"/>
          <p:cNvSpPr>
            <a:spLocks noGrp="1" noChangeArrowheads="1"/>
          </p:cNvSpPr>
          <p:nvPr>
            <p:ph type="body" idx="1"/>
          </p:nvPr>
        </p:nvSpPr>
        <p:spPr>
          <a:xfrm>
            <a:off x="681038" y="4724400"/>
            <a:ext cx="5943600" cy="5221288"/>
          </a:xfrm>
          <a:noFill/>
        </p:spPr>
        <p:txBody>
          <a:bodyPr/>
          <a:lstStyle/>
          <a:p>
            <a:endParaRPr lang="de-DE"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xfrm>
            <a:off x="677863" y="193675"/>
            <a:ext cx="5956300" cy="4467225"/>
          </a:xfrm>
          <a:ln/>
        </p:spPr>
      </p:sp>
      <p:sp>
        <p:nvSpPr>
          <p:cNvPr id="27651"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 Whitebord oder Flipchart</a:t>
            </a:r>
          </a:p>
          <a:p>
            <a:endParaRPr lang="de-DE" altLang="de-DE" smtClean="0">
              <a:solidFill>
                <a:srgbClr val="FF0000"/>
              </a:solidFill>
            </a:endParaRPr>
          </a:p>
          <a:p>
            <a:r>
              <a:rPr lang="de-DE" altLang="de-DE" b="1" smtClean="0"/>
              <a:t>Lösung FM</a:t>
            </a:r>
            <a:r>
              <a:rPr lang="de-DE" altLang="de-DE" smtClean="0"/>
              <a:t>:</a:t>
            </a:r>
          </a:p>
          <a:p>
            <a:r>
              <a:rPr lang="de-DE" altLang="de-DE" smtClean="0"/>
              <a:t>F</a:t>
            </a:r>
            <a:r>
              <a:rPr lang="de-DE" altLang="de-DE" baseline="-25000" smtClean="0"/>
              <a:t>G</a:t>
            </a:r>
            <a:r>
              <a:rPr lang="de-DE" altLang="de-DE" smtClean="0"/>
              <a:t> = m x g </a:t>
            </a:r>
          </a:p>
          <a:p>
            <a:r>
              <a:rPr lang="de-DE" altLang="de-DE" smtClean="0"/>
              <a:t>F</a:t>
            </a:r>
            <a:r>
              <a:rPr lang="de-DE" altLang="de-DE" baseline="-25000" smtClean="0"/>
              <a:t>G</a:t>
            </a:r>
            <a:r>
              <a:rPr lang="de-DE" altLang="de-DE" smtClean="0"/>
              <a:t> = 90 kg x 10 m/s² </a:t>
            </a:r>
          </a:p>
          <a:p>
            <a:r>
              <a:rPr lang="de-DE" altLang="de-DE" smtClean="0"/>
              <a:t>F</a:t>
            </a:r>
            <a:r>
              <a:rPr lang="de-DE" altLang="de-DE" baseline="-25000" smtClean="0"/>
              <a:t>G</a:t>
            </a:r>
            <a:r>
              <a:rPr lang="de-DE" altLang="de-DE" smtClean="0"/>
              <a:t> = 900 kg x m/s² </a:t>
            </a:r>
          </a:p>
          <a:p>
            <a:r>
              <a:rPr lang="de-DE" altLang="de-DE" smtClean="0"/>
              <a:t>F</a:t>
            </a:r>
            <a:r>
              <a:rPr lang="de-DE" altLang="de-DE" baseline="-25000" smtClean="0"/>
              <a:t>G</a:t>
            </a:r>
            <a:r>
              <a:rPr lang="de-DE" altLang="de-DE" smtClean="0"/>
              <a:t> = 900 N </a:t>
            </a:r>
          </a:p>
          <a:p>
            <a:r>
              <a:rPr lang="de-DE" altLang="de-DE" smtClean="0"/>
              <a:t>F</a:t>
            </a:r>
            <a:r>
              <a:rPr lang="de-DE" altLang="de-DE" baseline="-25000" smtClean="0"/>
              <a:t>G</a:t>
            </a:r>
            <a:r>
              <a:rPr lang="de-DE" altLang="de-DE" smtClean="0"/>
              <a:t> = </a:t>
            </a:r>
            <a:r>
              <a:rPr lang="de-DE" altLang="de-DE" u="sng" smtClean="0"/>
              <a:t>0,9 KN</a:t>
            </a:r>
          </a:p>
          <a:p>
            <a:endParaRPr lang="de-DE" altLang="de-DE" b="1" smtClean="0"/>
          </a:p>
          <a:p>
            <a:r>
              <a:rPr lang="de-DE" altLang="de-DE" b="1" smtClean="0"/>
              <a:t>Lösung LF 10/6</a:t>
            </a:r>
            <a:r>
              <a:rPr lang="de-DE" altLang="de-DE" smtClean="0"/>
              <a:t>:</a:t>
            </a:r>
          </a:p>
          <a:p>
            <a:r>
              <a:rPr lang="de-DE" altLang="de-DE" smtClean="0"/>
              <a:t>F</a:t>
            </a:r>
            <a:r>
              <a:rPr lang="de-DE" altLang="de-DE" baseline="-25000" smtClean="0"/>
              <a:t>G</a:t>
            </a:r>
            <a:r>
              <a:rPr lang="de-DE" altLang="de-DE" smtClean="0"/>
              <a:t> = m x g </a:t>
            </a:r>
          </a:p>
          <a:p>
            <a:r>
              <a:rPr lang="de-DE" altLang="de-DE" smtClean="0"/>
              <a:t>F</a:t>
            </a:r>
            <a:r>
              <a:rPr lang="de-DE" altLang="de-DE" baseline="-25000" smtClean="0"/>
              <a:t>G</a:t>
            </a:r>
            <a:r>
              <a:rPr lang="de-DE" altLang="de-DE" smtClean="0"/>
              <a:t> = 11.000 kg x 10 m/s² </a:t>
            </a:r>
          </a:p>
          <a:p>
            <a:r>
              <a:rPr lang="de-DE" altLang="de-DE" smtClean="0"/>
              <a:t>F</a:t>
            </a:r>
            <a:r>
              <a:rPr lang="de-DE" altLang="de-DE" baseline="-25000" smtClean="0"/>
              <a:t>G</a:t>
            </a:r>
            <a:r>
              <a:rPr lang="de-DE" altLang="de-DE" smtClean="0"/>
              <a:t> = 110.000 kg x m/s² </a:t>
            </a:r>
          </a:p>
          <a:p>
            <a:r>
              <a:rPr lang="de-DE" altLang="de-DE" smtClean="0"/>
              <a:t>F</a:t>
            </a:r>
            <a:r>
              <a:rPr lang="de-DE" altLang="de-DE" baseline="-25000" smtClean="0"/>
              <a:t>G</a:t>
            </a:r>
            <a:r>
              <a:rPr lang="de-DE" altLang="de-DE" smtClean="0"/>
              <a:t> = 110.000 N </a:t>
            </a:r>
          </a:p>
          <a:p>
            <a:r>
              <a:rPr lang="de-DE" altLang="de-DE" smtClean="0"/>
              <a:t>F</a:t>
            </a:r>
            <a:r>
              <a:rPr lang="de-DE" altLang="de-DE" baseline="-25000" smtClean="0"/>
              <a:t>G</a:t>
            </a:r>
            <a:r>
              <a:rPr lang="de-DE" altLang="de-DE" smtClean="0"/>
              <a:t> = </a:t>
            </a:r>
            <a:r>
              <a:rPr lang="de-DE" altLang="de-DE" u="sng" smtClean="0"/>
              <a:t>110 KN</a:t>
            </a:r>
          </a:p>
          <a:p>
            <a:endParaRPr lang="de-DE"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xfrm>
            <a:off x="677863" y="193675"/>
            <a:ext cx="5956300" cy="4467225"/>
          </a:xfrm>
          <a:ln/>
        </p:spPr>
      </p:sp>
      <p:sp>
        <p:nvSpPr>
          <p:cNvPr id="29699"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 Whitebord oder Flipchart</a:t>
            </a:r>
          </a:p>
          <a:p>
            <a:endParaRPr lang="de-DE" altLang="de-DE" smtClean="0"/>
          </a:p>
          <a:p>
            <a:r>
              <a:rPr lang="de-DE" altLang="de-DE" smtClean="0"/>
              <a:t>W = F</a:t>
            </a:r>
            <a:r>
              <a:rPr lang="de-DE" altLang="de-DE" baseline="-25000" smtClean="0"/>
              <a:t>zug</a:t>
            </a:r>
            <a:r>
              <a:rPr lang="de-DE" altLang="de-DE" smtClean="0"/>
              <a:t> x s</a:t>
            </a:r>
          </a:p>
          <a:p>
            <a:r>
              <a:rPr lang="de-DE" altLang="de-DE" smtClean="0"/>
              <a:t>W = 750 N  x 10 m</a:t>
            </a:r>
          </a:p>
          <a:p>
            <a:r>
              <a:rPr lang="de-DE" altLang="de-DE" smtClean="0"/>
              <a:t>W = </a:t>
            </a:r>
            <a:r>
              <a:rPr lang="de-DE" altLang="de-DE" u="sng" smtClean="0"/>
              <a:t>7.500 J=7,5KJ</a:t>
            </a:r>
          </a:p>
          <a:p>
            <a:endParaRPr lang="de-DE" altLang="de-DE" u="sng" smtClean="0"/>
          </a:p>
          <a:p>
            <a:r>
              <a:rPr lang="de-DE" altLang="de-DE" b="1" smtClean="0"/>
              <a:t>Weitere Erläuterungen</a:t>
            </a:r>
          </a:p>
          <a:p>
            <a:r>
              <a:rPr lang="de-DE" altLang="de-DE" b="1" smtClean="0"/>
              <a:t>- Hubarbeit</a:t>
            </a:r>
            <a:r>
              <a:rPr lang="de-DE" altLang="de-DE" smtClean="0"/>
              <a:t> ist die Arbeit, die an einem ruhenden Körper der Masse </a:t>
            </a:r>
            <a:r>
              <a:rPr lang="de-DE" altLang="de-DE" i="1" smtClean="0"/>
              <a:t>m</a:t>
            </a:r>
            <a:r>
              <a:rPr lang="de-DE" altLang="de-DE" smtClean="0"/>
              <a:t> verrichtet werden muss, um ihn bei der Erdbeschleunigung </a:t>
            </a:r>
            <a:r>
              <a:rPr lang="de-DE" altLang="de-DE" i="1" smtClean="0"/>
              <a:t>g</a:t>
            </a:r>
            <a:r>
              <a:rPr lang="de-DE" altLang="de-DE" smtClean="0"/>
              <a:t> um die Hubhöhe </a:t>
            </a:r>
            <a:r>
              <a:rPr lang="de-DE" altLang="de-DE" i="1" smtClean="0"/>
              <a:t>h</a:t>
            </a:r>
            <a:r>
              <a:rPr lang="de-DE" altLang="de-DE" smtClean="0"/>
              <a:t> zu heben (W = m x g x h).  </a:t>
            </a:r>
          </a:p>
          <a:p>
            <a:endParaRPr lang="de-DE" altLang="de-DE" smtClean="0"/>
          </a:p>
          <a:p>
            <a:endParaRPr lang="de-DE" altLang="de-DE" u="sng"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xfrm>
            <a:off x="677863" y="193675"/>
            <a:ext cx="5956300" cy="4467225"/>
          </a:xfrm>
          <a:ln/>
        </p:spPr>
      </p:sp>
      <p:sp>
        <p:nvSpPr>
          <p:cNvPr id="31747" name="Rectangle 3"/>
          <p:cNvSpPr>
            <a:spLocks noGrp="1" noChangeArrowheads="1"/>
          </p:cNvSpPr>
          <p:nvPr>
            <p:ph type="body" idx="1"/>
          </p:nvPr>
        </p:nvSpPr>
        <p:spPr>
          <a:xfrm>
            <a:off x="681038" y="4724400"/>
            <a:ext cx="5943600" cy="5221288"/>
          </a:xfrm>
          <a:noFill/>
        </p:spPr>
        <p:txBody>
          <a:bodyPr/>
          <a:lstStyle/>
          <a:p>
            <a:r>
              <a:rPr lang="de-DE" altLang="de-DE" smtClean="0">
                <a:solidFill>
                  <a:srgbClr val="FF0000"/>
                </a:solidFill>
              </a:rPr>
              <a:t>Lösungen an Tafel / Whitebord oder Flipchart</a:t>
            </a:r>
          </a:p>
          <a:p>
            <a:endParaRPr lang="de-DE" altLang="de-DE" smtClean="0"/>
          </a:p>
          <a:p>
            <a:endParaRPr lang="de-DE" altLang="de-DE" smtClean="0"/>
          </a:p>
          <a:p>
            <a:r>
              <a:rPr lang="de-DE" altLang="de-DE" smtClean="0"/>
              <a:t>P = W / T</a:t>
            </a:r>
          </a:p>
          <a:p>
            <a:r>
              <a:rPr lang="de-DE" altLang="de-DE" smtClean="0"/>
              <a:t>P = (F x s) / T</a:t>
            </a:r>
          </a:p>
          <a:p>
            <a:r>
              <a:rPr lang="de-DE" altLang="de-DE" smtClean="0"/>
              <a:t>P = (750 N x 10 m) / 60 s</a:t>
            </a:r>
          </a:p>
          <a:p>
            <a:r>
              <a:rPr lang="de-DE" altLang="de-DE" smtClean="0"/>
              <a:t>P = </a:t>
            </a:r>
            <a:r>
              <a:rPr lang="de-DE" altLang="de-DE" u="sng" smtClean="0"/>
              <a:t>125 W</a:t>
            </a:r>
          </a:p>
          <a:p>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4"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1562642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4"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1825625"/>
            <a:ext cx="7886700" cy="43513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38492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4"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Vertikaler Titel 1"/>
          <p:cNvSpPr>
            <a:spLocks noGrp="1"/>
          </p:cNvSpPr>
          <p:nvPr>
            <p:ph type="title" orient="vert"/>
          </p:nvPr>
        </p:nvSpPr>
        <p:spPr>
          <a:xfrm>
            <a:off x="6543675" y="365125"/>
            <a:ext cx="1971675" cy="5811838"/>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365125"/>
            <a:ext cx="5762625" cy="58118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50750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4"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628650" y="1825625"/>
            <a:ext cx="788670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039033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4"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23888" y="1709738"/>
            <a:ext cx="7886700" cy="2852737"/>
          </a:xfrm>
          <a:prstGeom prst="rect">
            <a:avLst/>
          </a:prstGeo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smtClean="0"/>
              <a:t>Textmasterformat bearbeiten</a:t>
            </a:r>
          </a:p>
        </p:txBody>
      </p:sp>
    </p:spTree>
    <p:extLst>
      <p:ext uri="{BB962C8B-B14F-4D97-AF65-F5344CB8AC3E}">
        <p14:creationId xmlns:p14="http://schemas.microsoft.com/office/powerpoint/2010/main" val="1673432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5"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61554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7"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30238" y="365125"/>
            <a:ext cx="7886700" cy="1325563"/>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30238" y="2505075"/>
            <a:ext cx="3868737"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788"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57254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3"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4" name="Titel 1"/>
          <p:cNvSpPr txBox="1">
            <a:spLocks/>
          </p:cNvSpPr>
          <p:nvPr userDrawn="1"/>
        </p:nvSpPr>
        <p:spPr>
          <a:xfrm>
            <a:off x="152400" y="9890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11560" y="3933056"/>
            <a:ext cx="7886700" cy="1325563"/>
          </a:xfrm>
          <a:prstGeom prst="rect">
            <a:avLst/>
          </a:prstGeo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1282651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Titel 1"/>
          <p:cNvSpPr>
            <a:spLocks noGrp="1"/>
          </p:cNvSpPr>
          <p:nvPr>
            <p:ph type="title"/>
          </p:nvPr>
        </p:nvSpPr>
        <p:spPr>
          <a:xfrm>
            <a:off x="0" y="836712"/>
            <a:ext cx="6692677" cy="432048"/>
          </a:xfrm>
          <a:prstGeom prst="rect">
            <a:avLst/>
          </a:prstGeom>
        </p:spPr>
        <p:txBody>
          <a:bodyPr/>
          <a:lstStyle>
            <a:lvl1pPr algn="l">
              <a:defRPr sz="2400" b="1">
                <a:solidFill>
                  <a:schemeClr val="bg1"/>
                </a:solidFill>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1233681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5"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880063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5" name="Titel 1"/>
          <p:cNvSpPr txBox="1">
            <a:spLocks/>
          </p:cNvSpPr>
          <p:nvPr userDrawn="1"/>
        </p:nvSpPr>
        <p:spPr>
          <a:xfrm>
            <a:off x="0" y="836613"/>
            <a:ext cx="6692900" cy="431800"/>
          </a:xfrm>
          <a:prstGeom prst="rect">
            <a:avLst/>
          </a:prstGeom>
        </p:spPr>
        <p:txBody>
          <a:bodyPr/>
          <a:lstStyle>
            <a:lvl1pPr algn="l" rtl="0" eaLnBrk="0" fontAlgn="base" hangingPunct="0">
              <a:spcBef>
                <a:spcPct val="0"/>
              </a:spcBef>
              <a:spcAft>
                <a:spcPct val="0"/>
              </a:spcAft>
              <a:defRPr sz="2400" b="1" kern="1200">
                <a:solidFill>
                  <a:schemeClr val="bg1"/>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a:lstStyle>
          <a:p>
            <a:pPr>
              <a:defRPr/>
            </a:pPr>
            <a:r>
              <a:rPr lang="de-DE" smtClean="0"/>
              <a:t>Titelmasterformat durch Klicken bearbeiten</a:t>
            </a:r>
            <a:endParaRPr lang="de-DE" dirty="0"/>
          </a:p>
        </p:txBody>
      </p:sp>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1539651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AutoShape 8"/>
          <p:cNvSpPr>
            <a:spLocks noChangeArrowheads="1"/>
          </p:cNvSpPr>
          <p:nvPr userDrawn="1"/>
        </p:nvSpPr>
        <p:spPr bwMode="auto">
          <a:xfrm>
            <a:off x="0" y="836613"/>
            <a:ext cx="9144000" cy="468312"/>
          </a:xfrm>
          <a:prstGeom prst="roundRect">
            <a:avLst>
              <a:gd name="adj" fmla="val 241"/>
            </a:avLst>
          </a:prstGeom>
          <a:gradFill rotWithShape="1">
            <a:gsLst>
              <a:gs pos="0">
                <a:srgbClr val="E0003C"/>
              </a:gs>
              <a:gs pos="100000">
                <a:srgbClr val="DDDDDD"/>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de-DE" altLang="de-DE" smtClean="0"/>
          </a:p>
        </p:txBody>
      </p:sp>
      <p:sp>
        <p:nvSpPr>
          <p:cNvPr id="1031" name="Text Box 12"/>
          <p:cNvSpPr txBox="1">
            <a:spLocks noChangeArrowheads="1"/>
          </p:cNvSpPr>
          <p:nvPr userDrawn="1"/>
        </p:nvSpPr>
        <p:spPr bwMode="auto">
          <a:xfrm>
            <a:off x="7452320" y="295401"/>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defRPr/>
            </a:pPr>
            <a:r>
              <a:rPr lang="de-DE" altLang="de-DE" sz="1000" dirty="0" smtClean="0"/>
              <a:t>Dezernat</a:t>
            </a:r>
            <a:r>
              <a:rPr lang="de-DE" altLang="de-DE" sz="1000" baseline="0" dirty="0" smtClean="0"/>
              <a:t> 3.3</a:t>
            </a:r>
            <a:endParaRPr lang="de-DE" altLang="de-DE" sz="1000" dirty="0" smtClean="0"/>
          </a:p>
        </p:txBody>
      </p:sp>
      <p:sp>
        <p:nvSpPr>
          <p:cNvPr id="1032" name="Rectangle 13"/>
          <p:cNvSpPr>
            <a:spLocks noChangeArrowheads="1"/>
          </p:cNvSpPr>
          <p:nvPr userDrawn="1"/>
        </p:nvSpPr>
        <p:spPr bwMode="auto">
          <a:xfrm>
            <a:off x="3492500" y="88900"/>
            <a:ext cx="46085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de-DE" altLang="de-DE" b="1" smtClean="0"/>
              <a:t>Physikalische</a:t>
            </a:r>
          </a:p>
          <a:p>
            <a:pPr algn="ctr">
              <a:defRPr/>
            </a:pPr>
            <a:r>
              <a:rPr lang="de-DE" altLang="de-DE" b="1" smtClean="0"/>
              <a:t>Grundlagen</a:t>
            </a:r>
          </a:p>
        </p:txBody>
      </p:sp>
      <p:pic>
        <p:nvPicPr>
          <p:cNvPr id="3" name="Grafik 2"/>
          <p:cNvPicPr>
            <a:picLocks noChangeAspect="1"/>
          </p:cNvPicPr>
          <p:nvPr userDrawn="1"/>
        </p:nvPicPr>
        <p:blipFill>
          <a:blip r:embed="rId13"/>
          <a:stretch>
            <a:fillRect/>
          </a:stretch>
        </p:blipFill>
        <p:spPr>
          <a:xfrm>
            <a:off x="179450" y="51848"/>
            <a:ext cx="3566469" cy="731583"/>
          </a:xfrm>
          <a:prstGeom prst="rect">
            <a:avLst/>
          </a:prstGeom>
        </p:spPr>
      </p:pic>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18" r:id="rId7"/>
    <p:sldLayoutId id="2147483825" r:id="rId8"/>
    <p:sldLayoutId id="2147483826" r:id="rId9"/>
    <p:sldLayoutId id="2147483827" r:id="rId10"/>
    <p:sldLayoutId id="2147483828"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1.png"/><Relationship Id="rId4" Type="http://schemas.openxmlformats.org/officeDocument/2006/relationships/image" Target="../media/image30.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3923928" y="-12700"/>
            <a:ext cx="3961185" cy="765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0428" name="Text Box 12"/>
          <p:cNvSpPr txBox="1">
            <a:spLocks noChangeArrowheads="1"/>
          </p:cNvSpPr>
          <p:nvPr/>
        </p:nvSpPr>
        <p:spPr bwMode="auto">
          <a:xfrm>
            <a:off x="323850" y="1196975"/>
            <a:ext cx="8424863" cy="343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endParaRPr lang="de-DE" altLang="de-DE" sz="5400" b="1" dirty="0">
              <a:solidFill>
                <a:srgbClr val="FF0000"/>
              </a:solidFill>
              <a:effectLst>
                <a:outerShdw blurRad="38100" dist="38100" dir="2700000" algn="tl">
                  <a:srgbClr val="C0C0C0"/>
                </a:outerShdw>
              </a:effectLst>
            </a:endParaRPr>
          </a:p>
          <a:p>
            <a:pPr algn="ctr">
              <a:spcBef>
                <a:spcPct val="50000"/>
              </a:spcBef>
              <a:defRPr/>
            </a:pPr>
            <a:r>
              <a:rPr lang="de-DE" altLang="de-DE" sz="6600" b="1" dirty="0">
                <a:solidFill>
                  <a:srgbClr val="E0003C"/>
                </a:solidFill>
                <a:effectLst>
                  <a:outerShdw blurRad="38100" dist="38100" dir="2700000" algn="tl">
                    <a:srgbClr val="C0C0C0"/>
                  </a:outerShdw>
                </a:effectLst>
              </a:rPr>
              <a:t>Physikalische Grundlagen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Text Box 3"/>
          <p:cNvSpPr txBox="1">
            <a:spLocks noChangeArrowheads="1"/>
          </p:cNvSpPr>
          <p:nvPr/>
        </p:nvSpPr>
        <p:spPr bwMode="auto">
          <a:xfrm>
            <a:off x="323850" y="1990725"/>
            <a:ext cx="8569325" cy="23749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defRPr/>
            </a:pPr>
            <a:r>
              <a:rPr lang="de-DE" altLang="de-DE" sz="2400" dirty="0">
                <a:effectLst>
                  <a:outerShdw blurRad="38100" dist="38100" dir="2700000" algn="tl">
                    <a:srgbClr val="C0C0C0"/>
                  </a:outerShdw>
                </a:effectLst>
              </a:rPr>
              <a:t>Reibung ist der Widerstand zwischen zwei aufeinander gleitenden Körpern. Sie ist abhängig von der Oberflächen-beschaffenheit.</a:t>
            </a:r>
          </a:p>
          <a:p>
            <a:pPr algn="just">
              <a:spcBef>
                <a:spcPct val="50000"/>
              </a:spcBef>
              <a:defRPr/>
            </a:pPr>
            <a:endParaRPr lang="de-DE" altLang="de-DE" sz="1200" dirty="0">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Reibung lässt sich durch Aufbringen von gleitenden Mitteln verringern (z.B. Wasser, Schaummittel, Netzmittel).</a:t>
            </a:r>
          </a:p>
        </p:txBody>
      </p:sp>
      <p:sp>
        <p:nvSpPr>
          <p:cNvPr id="32774" name="Rectangle 8"/>
          <p:cNvSpPr>
            <a:spLocks noChangeArrowheads="1"/>
          </p:cNvSpPr>
          <p:nvPr/>
        </p:nvSpPr>
        <p:spPr bwMode="auto">
          <a:xfrm>
            <a:off x="3035300" y="5153025"/>
            <a:ext cx="3905250" cy="455613"/>
          </a:xfrm>
          <a:prstGeom prst="rect">
            <a:avLst/>
          </a:prstGeom>
          <a:solidFill>
            <a:srgbClr val="FFFF99"/>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nvGrpSpPr>
          <p:cNvPr id="5" name="Gruppieren 4"/>
          <p:cNvGrpSpPr>
            <a:grpSpLocks/>
          </p:cNvGrpSpPr>
          <p:nvPr/>
        </p:nvGrpSpPr>
        <p:grpSpPr bwMode="auto">
          <a:xfrm>
            <a:off x="3016250" y="5057775"/>
            <a:ext cx="3916363" cy="838200"/>
            <a:chOff x="2476154" y="4714983"/>
            <a:chExt cx="3915061" cy="837703"/>
          </a:xfrm>
        </p:grpSpPr>
        <p:sp>
          <p:nvSpPr>
            <p:cNvPr id="32785" name="Freeform 6"/>
            <p:cNvSpPr>
              <a:spLocks/>
            </p:cNvSpPr>
            <p:nvPr/>
          </p:nvSpPr>
          <p:spPr bwMode="auto">
            <a:xfrm>
              <a:off x="2476154" y="4714983"/>
              <a:ext cx="3915061" cy="837703"/>
            </a:xfrm>
            <a:custGeom>
              <a:avLst/>
              <a:gdLst>
                <a:gd name="T0" fmla="*/ 2147483646 w 2360"/>
                <a:gd name="T1" fmla="*/ 2147483646 h 704"/>
                <a:gd name="T2" fmla="*/ 2147483646 w 2360"/>
                <a:gd name="T3" fmla="*/ 2147483646 h 704"/>
                <a:gd name="T4" fmla="*/ 2147483646 w 2360"/>
                <a:gd name="T5" fmla="*/ 2147483646 h 704"/>
                <a:gd name="T6" fmla="*/ 2147483646 w 2360"/>
                <a:gd name="T7" fmla="*/ 2147483646 h 704"/>
                <a:gd name="T8" fmla="*/ 2147483646 w 2360"/>
                <a:gd name="T9" fmla="*/ 2147483646 h 704"/>
                <a:gd name="T10" fmla="*/ 2147483646 w 2360"/>
                <a:gd name="T11" fmla="*/ 2147483646 h 704"/>
                <a:gd name="T12" fmla="*/ 2147483646 w 2360"/>
                <a:gd name="T13" fmla="*/ 2147483646 h 704"/>
                <a:gd name="T14" fmla="*/ 2147483646 w 2360"/>
                <a:gd name="T15" fmla="*/ 2147483646 h 704"/>
                <a:gd name="T16" fmla="*/ 2147483646 w 2360"/>
                <a:gd name="T17" fmla="*/ 2147483646 h 704"/>
                <a:gd name="T18" fmla="*/ 2147483646 w 2360"/>
                <a:gd name="T19" fmla="*/ 2147483646 h 704"/>
                <a:gd name="T20" fmla="*/ 2147483646 w 2360"/>
                <a:gd name="T21" fmla="*/ 2147483646 h 704"/>
                <a:gd name="T22" fmla="*/ 2147483646 w 2360"/>
                <a:gd name="T23" fmla="*/ 2147483646 h 704"/>
                <a:gd name="T24" fmla="*/ 2147483646 w 2360"/>
                <a:gd name="T25" fmla="*/ 2147483646 h 704"/>
                <a:gd name="T26" fmla="*/ 2147483646 w 2360"/>
                <a:gd name="T27" fmla="*/ 2147483646 h 704"/>
                <a:gd name="T28" fmla="*/ 2147483646 w 2360"/>
                <a:gd name="T29" fmla="*/ 0 h 704"/>
                <a:gd name="T30" fmla="*/ 0 w 2360"/>
                <a:gd name="T31" fmla="*/ 0 h 704"/>
                <a:gd name="T32" fmla="*/ 0 w 2360"/>
                <a:gd name="T33" fmla="*/ 2147483646 h 7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360" h="704">
                  <a:moveTo>
                    <a:pt x="1" y="567"/>
                  </a:moveTo>
                  <a:lnTo>
                    <a:pt x="182" y="477"/>
                  </a:lnTo>
                  <a:lnTo>
                    <a:pt x="500" y="613"/>
                  </a:lnTo>
                  <a:lnTo>
                    <a:pt x="817" y="567"/>
                  </a:lnTo>
                  <a:lnTo>
                    <a:pt x="953" y="658"/>
                  </a:lnTo>
                  <a:lnTo>
                    <a:pt x="953" y="477"/>
                  </a:lnTo>
                  <a:lnTo>
                    <a:pt x="999" y="613"/>
                  </a:lnTo>
                  <a:lnTo>
                    <a:pt x="1361" y="613"/>
                  </a:lnTo>
                  <a:lnTo>
                    <a:pt x="1407" y="567"/>
                  </a:lnTo>
                  <a:lnTo>
                    <a:pt x="1588" y="658"/>
                  </a:lnTo>
                  <a:lnTo>
                    <a:pt x="1860" y="613"/>
                  </a:lnTo>
                  <a:lnTo>
                    <a:pt x="2087" y="704"/>
                  </a:lnTo>
                  <a:lnTo>
                    <a:pt x="2178" y="613"/>
                  </a:lnTo>
                  <a:lnTo>
                    <a:pt x="2359" y="658"/>
                  </a:lnTo>
                  <a:lnTo>
                    <a:pt x="2360" y="0"/>
                  </a:lnTo>
                  <a:lnTo>
                    <a:pt x="0" y="0"/>
                  </a:lnTo>
                  <a:lnTo>
                    <a:pt x="0" y="576"/>
                  </a:lnTo>
                </a:path>
              </a:pathLst>
            </a:custGeom>
            <a:solidFill>
              <a:srgbClr val="FF7979"/>
            </a:solidFill>
            <a:ln w="9525" cap="flat" cmpd="sng">
              <a:solidFill>
                <a:schemeClr val="tx1"/>
              </a:solidFill>
              <a:prstDash val="solid"/>
              <a:round/>
              <a:headEnd type="none"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165901" name="Text Box 13"/>
            <p:cNvSpPr txBox="1">
              <a:spLocks noChangeArrowheads="1"/>
            </p:cNvSpPr>
            <p:nvPr/>
          </p:nvSpPr>
          <p:spPr bwMode="auto">
            <a:xfrm>
              <a:off x="2580894" y="4740368"/>
              <a:ext cx="3613536" cy="395054"/>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000" dirty="0">
                  <a:effectLst>
                    <a:outerShdw blurRad="38100" dist="38100" dir="2700000" algn="tl">
                      <a:srgbClr val="C0C0C0"/>
                    </a:outerShdw>
                  </a:effectLst>
                </a:rPr>
                <a:t>Körper</a:t>
              </a:r>
            </a:p>
          </p:txBody>
        </p:sp>
      </p:grpSp>
      <p:sp>
        <p:nvSpPr>
          <p:cNvPr id="2" name="Titel 1"/>
          <p:cNvSpPr>
            <a:spLocks noGrp="1"/>
          </p:cNvSpPr>
          <p:nvPr>
            <p:ph type="title"/>
          </p:nvPr>
        </p:nvSpPr>
        <p:spPr>
          <a:xfrm>
            <a:off x="0" y="836613"/>
            <a:ext cx="6692900" cy="431800"/>
          </a:xfrm>
        </p:spPr>
        <p:txBody>
          <a:bodyPr/>
          <a:lstStyle/>
          <a:p>
            <a:pPr>
              <a:defRPr/>
            </a:pPr>
            <a:r>
              <a:rPr lang="de-DE" altLang="de-DE" dirty="0"/>
              <a:t>Reibung,</a:t>
            </a:r>
            <a:r>
              <a:rPr lang="de-DE" altLang="de-DE" dirty="0">
                <a:effectLst>
                  <a:outerShdw blurRad="38100" dist="38100" dir="2700000" algn="tl">
                    <a:srgbClr val="C0C0C0"/>
                  </a:outerShdw>
                </a:effectLst>
              </a:rPr>
              <a:t> </a:t>
            </a:r>
            <a:r>
              <a:rPr lang="de-DE" altLang="de-DE" dirty="0"/>
              <a:t>Reibungsarten</a:t>
            </a:r>
            <a:endParaRPr lang="de-DE" dirty="0"/>
          </a:p>
        </p:txBody>
      </p:sp>
      <p:sp>
        <p:nvSpPr>
          <p:cNvPr id="4" name="Rechteck 3"/>
          <p:cNvSpPr/>
          <p:nvPr/>
        </p:nvSpPr>
        <p:spPr>
          <a:xfrm>
            <a:off x="307975" y="1404938"/>
            <a:ext cx="2252663" cy="461962"/>
          </a:xfrm>
          <a:prstGeom prst="rect">
            <a:avLst/>
          </a:prstGeom>
        </p:spPr>
        <p:txBody>
          <a:bodyPr wrap="none">
            <a:spAutoFit/>
          </a:bodyPr>
          <a:lstStyle/>
          <a:p>
            <a:pPr algn="just">
              <a:spcBef>
                <a:spcPct val="50000"/>
              </a:spcBef>
              <a:spcAft>
                <a:spcPct val="50000"/>
              </a:spcAft>
              <a:defRPr/>
            </a:pPr>
            <a:r>
              <a:rPr lang="de-DE" altLang="de-DE" sz="2400" b="1" dirty="0">
                <a:solidFill>
                  <a:srgbClr val="000000"/>
                </a:solidFill>
                <a:effectLst>
                  <a:outerShdw blurRad="38100" dist="38100" dir="2700000" algn="tl">
                    <a:srgbClr val="C0C0C0"/>
                  </a:outerShdw>
                </a:effectLst>
              </a:rPr>
              <a:t>Reibungskraft</a:t>
            </a:r>
          </a:p>
        </p:txBody>
      </p:sp>
      <p:grpSp>
        <p:nvGrpSpPr>
          <p:cNvPr id="32775" name="Gruppieren 8"/>
          <p:cNvGrpSpPr>
            <a:grpSpLocks/>
          </p:cNvGrpSpPr>
          <p:nvPr/>
        </p:nvGrpSpPr>
        <p:grpSpPr bwMode="auto">
          <a:xfrm>
            <a:off x="1849438" y="5167313"/>
            <a:ext cx="6624637" cy="1490662"/>
            <a:chOff x="1848962" y="5166570"/>
            <a:chExt cx="6625744" cy="1491644"/>
          </a:xfrm>
        </p:grpSpPr>
        <p:sp>
          <p:nvSpPr>
            <p:cNvPr id="32778" name="Rectangle 10"/>
            <p:cNvSpPr>
              <a:spLocks noChangeArrowheads="1"/>
            </p:cNvSpPr>
            <p:nvPr/>
          </p:nvSpPr>
          <p:spPr bwMode="auto">
            <a:xfrm flipH="1">
              <a:off x="7470504" y="5766102"/>
              <a:ext cx="1004202" cy="83359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779" name="AutoShape 17"/>
            <p:cNvSpPr>
              <a:spLocks noChangeArrowheads="1"/>
            </p:cNvSpPr>
            <p:nvPr/>
          </p:nvSpPr>
          <p:spPr bwMode="auto">
            <a:xfrm>
              <a:off x="6866655" y="5166570"/>
              <a:ext cx="1404556" cy="28128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68 w 21600"/>
                <a:gd name="T13" fmla="*/ 6464 h 21600"/>
                <a:gd name="T14" fmla="*/ 19491 w 21600"/>
                <a:gd name="T15" fmla="*/ 15136 h 21600"/>
              </a:gdLst>
              <a:ahLst/>
              <a:cxnLst>
                <a:cxn ang="T8">
                  <a:pos x="T0" y="T1"/>
                </a:cxn>
                <a:cxn ang="T9">
                  <a:pos x="T2" y="T3"/>
                </a:cxn>
                <a:cxn ang="T10">
                  <a:pos x="T4" y="T5"/>
                </a:cxn>
                <a:cxn ang="T11">
                  <a:pos x="T6" y="T7"/>
                </a:cxn>
              </a:cxnLst>
              <a:rect l="T12" t="T13" r="T14" b="T15"/>
              <a:pathLst>
                <a:path w="21600" h="21600">
                  <a:moveTo>
                    <a:pt x="16343" y="0"/>
                  </a:moveTo>
                  <a:lnTo>
                    <a:pt x="16343" y="6464"/>
                  </a:lnTo>
                  <a:lnTo>
                    <a:pt x="3375" y="6464"/>
                  </a:lnTo>
                  <a:lnTo>
                    <a:pt x="3375" y="15136"/>
                  </a:lnTo>
                  <a:lnTo>
                    <a:pt x="16343" y="15136"/>
                  </a:lnTo>
                  <a:lnTo>
                    <a:pt x="16343" y="21600"/>
                  </a:lnTo>
                  <a:lnTo>
                    <a:pt x="21600" y="10800"/>
                  </a:lnTo>
                  <a:lnTo>
                    <a:pt x="16343" y="0"/>
                  </a:lnTo>
                  <a:close/>
                </a:path>
                <a:path w="21600" h="21600">
                  <a:moveTo>
                    <a:pt x="1350" y="6464"/>
                  </a:moveTo>
                  <a:lnTo>
                    <a:pt x="1350" y="15136"/>
                  </a:lnTo>
                  <a:lnTo>
                    <a:pt x="2700" y="15136"/>
                  </a:lnTo>
                  <a:lnTo>
                    <a:pt x="2700" y="6464"/>
                  </a:lnTo>
                  <a:lnTo>
                    <a:pt x="1350" y="6464"/>
                  </a:lnTo>
                  <a:close/>
                </a:path>
                <a:path w="21600" h="21600">
                  <a:moveTo>
                    <a:pt x="0" y="6464"/>
                  </a:moveTo>
                  <a:lnTo>
                    <a:pt x="0" y="15136"/>
                  </a:lnTo>
                  <a:lnTo>
                    <a:pt x="675" y="15136"/>
                  </a:lnTo>
                  <a:lnTo>
                    <a:pt x="675" y="6464"/>
                  </a:lnTo>
                  <a:lnTo>
                    <a:pt x="0" y="6464"/>
                  </a:lnTo>
                  <a:close/>
                </a:path>
              </a:pathLst>
            </a:custGeom>
            <a:solidFill>
              <a:srgbClr val="E0003C"/>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780" name="Freeform 7"/>
            <p:cNvSpPr>
              <a:spLocks/>
            </p:cNvSpPr>
            <p:nvPr/>
          </p:nvSpPr>
          <p:spPr bwMode="auto">
            <a:xfrm>
              <a:off x="2153098" y="5766102"/>
              <a:ext cx="5414729" cy="745309"/>
            </a:xfrm>
            <a:custGeom>
              <a:avLst/>
              <a:gdLst>
                <a:gd name="T0" fmla="*/ 2147483646 w 3266"/>
                <a:gd name="T1" fmla="*/ 1328039505 h 678"/>
                <a:gd name="T2" fmla="*/ 2147483646 w 3266"/>
                <a:gd name="T3" fmla="*/ 1328039505 h 678"/>
                <a:gd name="T4" fmla="*/ 2147483646 w 3266"/>
                <a:gd name="T5" fmla="*/ 1328039505 h 678"/>
                <a:gd name="T6" fmla="*/ 2147483646 w 3266"/>
                <a:gd name="T7" fmla="*/ 1328039505 h 678"/>
                <a:gd name="T8" fmla="*/ 2147483646 w 3266"/>
                <a:gd name="T9" fmla="*/ 1328039505 h 678"/>
                <a:gd name="T10" fmla="*/ 2147483646 w 3266"/>
                <a:gd name="T11" fmla="*/ 1328039505 h 678"/>
                <a:gd name="T12" fmla="*/ 2147483646 w 3266"/>
                <a:gd name="T13" fmla="*/ 1328039505 h 678"/>
                <a:gd name="T14" fmla="*/ 2147483646 w 3266"/>
                <a:gd name="T15" fmla="*/ 1328039505 h 678"/>
                <a:gd name="T16" fmla="*/ 2147483646 w 3266"/>
                <a:gd name="T17" fmla="*/ 1328039505 h 678"/>
                <a:gd name="T18" fmla="*/ 2147483646 w 3266"/>
                <a:gd name="T19" fmla="*/ 1328039505 h 678"/>
                <a:gd name="T20" fmla="*/ 2147483646 w 3266"/>
                <a:gd name="T21" fmla="*/ 1328039505 h 678"/>
                <a:gd name="T22" fmla="*/ 2147483646 w 3266"/>
                <a:gd name="T23" fmla="*/ 1328039505 h 678"/>
                <a:gd name="T24" fmla="*/ 2147483646 w 3266"/>
                <a:gd name="T25" fmla="*/ 0 h 678"/>
                <a:gd name="T26" fmla="*/ 2147483646 w 3266"/>
                <a:gd name="T27" fmla="*/ 1328039505 h 678"/>
                <a:gd name="T28" fmla="*/ 0 w 3266"/>
                <a:gd name="T29" fmla="*/ 1328039505 h 678"/>
                <a:gd name="T30" fmla="*/ 2147483646 w 3266"/>
                <a:gd name="T31" fmla="*/ 2147483646 h 678"/>
                <a:gd name="T32" fmla="*/ 2147483646 w 3266"/>
                <a:gd name="T33" fmla="*/ 2147483646 h 678"/>
                <a:gd name="T34" fmla="*/ 2147483646 w 3266"/>
                <a:gd name="T35" fmla="*/ 1328039505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66" h="678">
                  <a:moveTo>
                    <a:pt x="3257" y="151"/>
                  </a:moveTo>
                  <a:lnTo>
                    <a:pt x="2927" y="84"/>
                  </a:lnTo>
                  <a:lnTo>
                    <a:pt x="2490" y="189"/>
                  </a:lnTo>
                  <a:lnTo>
                    <a:pt x="2321" y="70"/>
                  </a:lnTo>
                  <a:lnTo>
                    <a:pt x="1949" y="46"/>
                  </a:lnTo>
                  <a:lnTo>
                    <a:pt x="1937" y="168"/>
                  </a:lnTo>
                  <a:lnTo>
                    <a:pt x="1827" y="45"/>
                  </a:lnTo>
                  <a:lnTo>
                    <a:pt x="1623" y="108"/>
                  </a:lnTo>
                  <a:lnTo>
                    <a:pt x="1448" y="38"/>
                  </a:lnTo>
                  <a:lnTo>
                    <a:pt x="1080" y="154"/>
                  </a:lnTo>
                  <a:lnTo>
                    <a:pt x="1012" y="9"/>
                  </a:lnTo>
                  <a:lnTo>
                    <a:pt x="843" y="52"/>
                  </a:lnTo>
                  <a:lnTo>
                    <a:pt x="508" y="0"/>
                  </a:lnTo>
                  <a:lnTo>
                    <a:pt x="393" y="91"/>
                  </a:lnTo>
                  <a:lnTo>
                    <a:pt x="0" y="32"/>
                  </a:lnTo>
                  <a:lnTo>
                    <a:pt x="46" y="671"/>
                  </a:lnTo>
                  <a:lnTo>
                    <a:pt x="3266" y="678"/>
                  </a:lnTo>
                  <a:lnTo>
                    <a:pt x="3266" y="165"/>
                  </a:lnTo>
                </a:path>
              </a:pathLst>
            </a:custGeom>
            <a:solidFill>
              <a:schemeClr val="bg2"/>
            </a:solidFill>
            <a:ln w="9525" cap="flat" cmpd="sng">
              <a:solidFill>
                <a:schemeClr val="tx1"/>
              </a:solidFill>
              <a:prstDash val="solid"/>
              <a:round/>
              <a:headEnd type="none"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781" name="Rectangle 9"/>
            <p:cNvSpPr>
              <a:spLocks noChangeArrowheads="1"/>
            </p:cNvSpPr>
            <p:nvPr/>
          </p:nvSpPr>
          <p:spPr bwMode="auto">
            <a:xfrm>
              <a:off x="1951816" y="5671655"/>
              <a:ext cx="400354" cy="83975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782" name="Rectangle 11"/>
            <p:cNvSpPr>
              <a:spLocks noChangeArrowheads="1"/>
            </p:cNvSpPr>
            <p:nvPr/>
          </p:nvSpPr>
          <p:spPr bwMode="auto">
            <a:xfrm rot="-5400000">
              <a:off x="4672739" y="3540830"/>
              <a:ext cx="293607" cy="594116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65900" name="Text Box 12"/>
            <p:cNvSpPr txBox="1">
              <a:spLocks noChangeArrowheads="1"/>
            </p:cNvSpPr>
            <p:nvPr/>
          </p:nvSpPr>
          <p:spPr bwMode="auto">
            <a:xfrm>
              <a:off x="2954047" y="5859176"/>
              <a:ext cx="3613754" cy="39554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000">
                  <a:effectLst>
                    <a:outerShdw blurRad="38100" dist="38100" dir="2700000" algn="tl">
                      <a:srgbClr val="C0C0C0"/>
                    </a:outerShdw>
                  </a:effectLst>
                </a:rPr>
                <a:t>Untergrund</a:t>
              </a:r>
            </a:p>
          </p:txBody>
        </p:sp>
        <p:sp>
          <p:nvSpPr>
            <p:cNvPr id="32784" name="Ellipse 2"/>
            <p:cNvSpPr>
              <a:spLocks noChangeArrowheads="1"/>
            </p:cNvSpPr>
            <p:nvPr/>
          </p:nvSpPr>
          <p:spPr bwMode="auto">
            <a:xfrm>
              <a:off x="3178098" y="5468903"/>
              <a:ext cx="1656184" cy="615956"/>
            </a:xfrm>
            <a:prstGeom prst="ellipse">
              <a:avLst/>
            </a:prstGeom>
            <a:noFill/>
            <a:ln w="28575" algn="ctr">
              <a:solidFill>
                <a:srgbClr val="0000FF"/>
              </a:solidFill>
              <a:round/>
              <a:headEnd type="none" w="lg" len="lg"/>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7" name="Textfeld 6"/>
          <p:cNvSpPr txBox="1">
            <a:spLocks noChangeArrowheads="1"/>
          </p:cNvSpPr>
          <p:nvPr/>
        </p:nvSpPr>
        <p:spPr bwMode="auto">
          <a:xfrm>
            <a:off x="3346450" y="4524375"/>
            <a:ext cx="2520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sz="2000" b="1"/>
              <a:t>ohne Schmierfilm</a:t>
            </a:r>
          </a:p>
        </p:txBody>
      </p:sp>
      <p:sp>
        <p:nvSpPr>
          <p:cNvPr id="32777" name="Textfeld 20"/>
          <p:cNvSpPr txBox="1">
            <a:spLocks noChangeArrowheads="1"/>
          </p:cNvSpPr>
          <p:nvPr/>
        </p:nvSpPr>
        <p:spPr bwMode="auto">
          <a:xfrm>
            <a:off x="3346450" y="4564063"/>
            <a:ext cx="252095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sz="2000" b="1"/>
              <a:t>mit Schmierfilm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589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path" presetSubtype="0" accel="50000" decel="50000" fill="hold" grpId="0" nodeType="clickEffect">
                                  <p:stCondLst>
                                    <p:cond delay="0"/>
                                  </p:stCondLst>
                                  <p:childTnLst>
                                    <p:animMotion origin="layout" path="M 3.88889E-6 -7.40741E-7 L -0.00052 0.04699 " pathEditMode="relative" rAng="0" ptsTypes="AA">
                                      <p:cBhvr>
                                        <p:cTn id="14" dur="2000" fill="hold"/>
                                        <p:tgtEl>
                                          <p:spTgt spid="32774"/>
                                        </p:tgtEl>
                                        <p:attrNameLst>
                                          <p:attrName>ppt_x</p:attrName>
                                          <p:attrName>ppt_y</p:attrName>
                                        </p:attrNameLst>
                                      </p:cBhvr>
                                      <p:rCtr x="-35" y="2338"/>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path" presetSubtype="0" accel="50000" decel="50000" fill="hold" nodeType="clickEffect">
                                  <p:stCondLst>
                                    <p:cond delay="0"/>
                                  </p:stCondLst>
                                  <p:childTnLst>
                                    <p:animMotion origin="layout" path="M 0.00417 -0.00208 L 0.00157 -0.01412 " pathEditMode="relative" rAng="0" ptsTypes="AA">
                                      <p:cBhvr>
                                        <p:cTn id="18" dur="2000" fill="hold"/>
                                        <p:tgtEl>
                                          <p:spTgt spid="5"/>
                                        </p:tgtEl>
                                        <p:attrNameLst>
                                          <p:attrName>ppt_x</p:attrName>
                                          <p:attrName>ppt_y</p:attrName>
                                        </p:attrNameLst>
                                      </p:cBhvr>
                                      <p:rCtr x="-260" y="-12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animBg="1"/>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010" name="Rectangle 26"/>
          <p:cNvSpPr>
            <a:spLocks noChangeArrowheads="1"/>
          </p:cNvSpPr>
          <p:nvPr/>
        </p:nvSpPr>
        <p:spPr bwMode="auto">
          <a:xfrm>
            <a:off x="1042988" y="2636838"/>
            <a:ext cx="7058025" cy="1439862"/>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70000" name="Text Box 16"/>
          <p:cNvSpPr txBox="1">
            <a:spLocks noChangeArrowheads="1"/>
          </p:cNvSpPr>
          <p:nvPr/>
        </p:nvSpPr>
        <p:spPr bwMode="auto">
          <a:xfrm>
            <a:off x="0" y="2709863"/>
            <a:ext cx="9144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a:solidFill>
                  <a:srgbClr val="E0003C"/>
                </a:solidFill>
                <a:effectLst>
                  <a:outerShdw blurRad="38100" dist="38100" dir="2700000" algn="tl">
                    <a:srgbClr val="C0C0C0"/>
                  </a:outerShdw>
                </a:effectLst>
              </a:rPr>
              <a:t>Reibungskraft = Gewichtskraft x Reibungsbeiwert</a:t>
            </a:r>
          </a:p>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R</a:t>
            </a:r>
            <a:r>
              <a:rPr lang="de-DE" altLang="de-DE" sz="2400">
                <a:solidFill>
                  <a:srgbClr val="E0003C"/>
                </a:solidFill>
                <a:effectLst>
                  <a:outerShdw blurRad="38100" dist="38100" dir="2700000" algn="tl">
                    <a:srgbClr val="C0C0C0"/>
                  </a:outerShdw>
                </a:effectLst>
              </a:rPr>
              <a:t> [N] = F</a:t>
            </a:r>
            <a:r>
              <a:rPr lang="de-DE" altLang="de-DE" sz="2400" baseline="-25000">
                <a:solidFill>
                  <a:srgbClr val="E0003C"/>
                </a:solidFill>
                <a:effectLst>
                  <a:outerShdw blurRad="38100" dist="38100" dir="2700000" algn="tl">
                    <a:srgbClr val="C0C0C0"/>
                  </a:outerShdw>
                </a:effectLst>
              </a:rPr>
              <a:t>g</a:t>
            </a:r>
            <a:r>
              <a:rPr lang="de-DE" altLang="de-DE" sz="2400">
                <a:solidFill>
                  <a:srgbClr val="E0003C"/>
                </a:solidFill>
                <a:effectLst>
                  <a:outerShdw blurRad="38100" dist="38100" dir="2700000" algn="tl">
                    <a:srgbClr val="C0C0C0"/>
                  </a:outerShdw>
                </a:effectLst>
              </a:rPr>
              <a:t> [N] x  </a:t>
            </a:r>
            <a:r>
              <a:rPr lang="de-DE" altLang="de-DE" sz="2400">
                <a:solidFill>
                  <a:srgbClr val="E0003C"/>
                </a:solidFill>
                <a:effectLst>
                  <a:outerShdw blurRad="38100" dist="38100" dir="2700000" algn="tl">
                    <a:srgbClr val="C0C0C0"/>
                  </a:outerShdw>
                </a:effectLst>
                <a:latin typeface="Symbol" panose="05050102010706020507" pitchFamily="18" charset="2"/>
              </a:rPr>
              <a:t>m</a:t>
            </a:r>
            <a:endParaRPr lang="de-DE" altLang="de-DE" sz="2400">
              <a:solidFill>
                <a:srgbClr val="E0003C"/>
              </a:solidFill>
              <a:effectLst>
                <a:outerShdw blurRad="38100" dist="38100" dir="2700000" algn="tl">
                  <a:srgbClr val="C0C0C0"/>
                </a:outerShdw>
              </a:effectLst>
            </a:endParaRPr>
          </a:p>
        </p:txBody>
      </p:sp>
      <p:sp>
        <p:nvSpPr>
          <p:cNvPr id="169986" name="Text Box 2"/>
          <p:cNvSpPr txBox="1">
            <a:spLocks noChangeArrowheads="1"/>
          </p:cNvSpPr>
          <p:nvPr/>
        </p:nvSpPr>
        <p:spPr bwMode="auto">
          <a:xfrm>
            <a:off x="323850" y="1860550"/>
            <a:ext cx="8569325" cy="538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defRPr/>
            </a:pPr>
            <a:r>
              <a:rPr lang="de-DE" altLang="de-DE" sz="2400">
                <a:effectLst>
                  <a:outerShdw blurRad="38100" dist="38100" dir="2700000" algn="tl">
                    <a:srgbClr val="C0C0C0"/>
                  </a:outerShdw>
                </a:effectLst>
              </a:rPr>
              <a:t>Die Reibungskraft F</a:t>
            </a:r>
            <a:r>
              <a:rPr lang="de-DE" altLang="de-DE" sz="2400" baseline="-25000">
                <a:effectLst>
                  <a:outerShdw blurRad="38100" dist="38100" dir="2700000" algn="tl">
                    <a:srgbClr val="C0C0C0"/>
                  </a:outerShdw>
                </a:effectLst>
              </a:rPr>
              <a:t>R</a:t>
            </a:r>
            <a:r>
              <a:rPr lang="de-DE" altLang="de-DE" sz="2400">
                <a:effectLst>
                  <a:outerShdw blurRad="38100" dist="38100" dir="2700000" algn="tl">
                    <a:srgbClr val="C0C0C0"/>
                  </a:outerShdw>
                </a:effectLst>
              </a:rPr>
              <a:t> ist abhängig vom Reibungsbeiwert </a:t>
            </a:r>
            <a:r>
              <a:rPr lang="de-DE" altLang="de-DE" sz="2400">
                <a:effectLst>
                  <a:outerShdw blurRad="38100" dist="38100" dir="2700000" algn="tl">
                    <a:srgbClr val="C0C0C0"/>
                  </a:outerShdw>
                </a:effectLst>
                <a:sym typeface="Symbol" panose="05050102010706020507" pitchFamily="18" charset="2"/>
              </a:rPr>
              <a:t>.</a:t>
            </a:r>
          </a:p>
          <a:p>
            <a:pPr algn="just">
              <a:spcBef>
                <a:spcPct val="50000"/>
              </a:spcBef>
              <a:defRPr/>
            </a:pPr>
            <a:endParaRPr lang="de-DE" altLang="de-DE" sz="2400">
              <a:effectLst>
                <a:outerShdw blurRad="38100" dist="38100" dir="2700000" algn="tl">
                  <a:srgbClr val="C0C0C0"/>
                </a:outerShdw>
              </a:effectLst>
              <a:sym typeface="Symbol" panose="05050102010706020507" pitchFamily="18" charset="2"/>
            </a:endParaRPr>
          </a:p>
          <a:p>
            <a:pPr algn="just">
              <a:spcBef>
                <a:spcPct val="50000"/>
              </a:spcBef>
              <a:defRPr/>
            </a:pPr>
            <a:endParaRPr lang="de-DE" altLang="de-DE" sz="2400">
              <a:effectLst>
                <a:outerShdw blurRad="38100" dist="38100" dir="2700000" algn="tl">
                  <a:srgbClr val="C0C0C0"/>
                </a:outerShdw>
              </a:effectLst>
              <a:sym typeface="Symbol" panose="05050102010706020507" pitchFamily="18" charset="2"/>
            </a:endParaRPr>
          </a:p>
          <a:p>
            <a:pPr algn="just">
              <a:spcBef>
                <a:spcPct val="50000"/>
              </a:spcBef>
              <a:defRPr/>
            </a:pPr>
            <a:endParaRPr lang="de-DE" altLang="de-DE" sz="2400">
              <a:effectLst>
                <a:outerShdw blurRad="38100" dist="38100" dir="2700000" algn="tl">
                  <a:srgbClr val="C0C0C0"/>
                </a:outerShdw>
              </a:effectLst>
              <a:sym typeface="Symbol" panose="05050102010706020507" pitchFamily="18" charset="2"/>
            </a:endParaRPr>
          </a:p>
          <a:p>
            <a:pPr algn="just">
              <a:spcBef>
                <a:spcPct val="50000"/>
              </a:spcBef>
              <a:defRPr/>
            </a:pPr>
            <a:endParaRPr lang="de-DE" altLang="de-DE" sz="2400">
              <a:effectLst>
                <a:outerShdw blurRad="38100" dist="38100" dir="2700000" algn="tl">
                  <a:srgbClr val="C0C0C0"/>
                </a:outerShdw>
              </a:effectLst>
              <a:sym typeface="Symbol" panose="05050102010706020507" pitchFamily="18" charset="2"/>
            </a:endParaRPr>
          </a:p>
          <a:p>
            <a:pPr algn="just">
              <a:defRPr/>
            </a:pPr>
            <a:r>
              <a:rPr lang="de-DE" altLang="de-DE" sz="2400">
                <a:effectLst>
                  <a:outerShdw blurRad="38100" dist="38100" dir="2700000" algn="tl">
                    <a:srgbClr val="C0C0C0"/>
                  </a:outerShdw>
                </a:effectLst>
              </a:rPr>
              <a:t>Die Reibung wird geringer, wenn eine Bewegung in Gang gekommen ist. </a:t>
            </a:r>
          </a:p>
          <a:p>
            <a:pPr algn="just">
              <a:spcBef>
                <a:spcPct val="50000"/>
              </a:spcBef>
              <a:defRPr/>
            </a:pPr>
            <a:r>
              <a:rPr lang="de-DE" altLang="de-DE" sz="2400">
                <a:effectLst>
                  <a:outerShdw blurRad="38100" dist="38100" dir="2700000" algn="tl">
                    <a:srgbClr val="C0C0C0"/>
                  </a:outerShdw>
                </a:effectLst>
              </a:rPr>
              <a:t>Aus diesem Grund unterscheidet man </a:t>
            </a:r>
            <a:r>
              <a:rPr lang="de-DE" altLang="de-DE" sz="2400">
                <a:solidFill>
                  <a:srgbClr val="E0003C"/>
                </a:solidFill>
                <a:effectLst>
                  <a:outerShdw blurRad="38100" dist="38100" dir="2700000" algn="tl">
                    <a:srgbClr val="C0C0C0"/>
                  </a:outerShdw>
                </a:effectLst>
              </a:rPr>
              <a:t>Haftreibung</a:t>
            </a:r>
            <a:r>
              <a:rPr lang="de-DE" altLang="de-DE" sz="2400">
                <a:effectLst>
                  <a:outerShdw blurRad="38100" dist="38100" dir="2700000" algn="tl">
                    <a:srgbClr val="C0C0C0"/>
                  </a:outerShdw>
                </a:effectLst>
              </a:rPr>
              <a:t> und  </a:t>
            </a:r>
            <a:r>
              <a:rPr lang="de-DE" altLang="de-DE" sz="2400">
                <a:solidFill>
                  <a:srgbClr val="E0003C"/>
                </a:solidFill>
                <a:effectLst>
                  <a:outerShdw blurRad="38100" dist="38100" dir="2700000" algn="tl">
                    <a:srgbClr val="C0C0C0"/>
                  </a:outerShdw>
                </a:effectLst>
              </a:rPr>
              <a:t>Gleitreibung</a:t>
            </a:r>
            <a:r>
              <a:rPr lang="de-DE" altLang="de-DE" sz="2400">
                <a:effectLst>
                  <a:outerShdw blurRad="38100" dist="38100" dir="2700000" algn="tl">
                    <a:srgbClr val="C0C0C0"/>
                  </a:outerShdw>
                </a:effectLst>
              </a:rPr>
              <a:t> sowie </a:t>
            </a:r>
            <a:r>
              <a:rPr lang="de-DE" altLang="de-DE" sz="2400">
                <a:solidFill>
                  <a:srgbClr val="E0003C"/>
                </a:solidFill>
                <a:effectLst>
                  <a:outerShdw blurRad="38100" dist="38100" dir="2700000" algn="tl">
                    <a:srgbClr val="C0C0C0"/>
                  </a:outerShdw>
                </a:effectLst>
              </a:rPr>
              <a:t>Rollreibung</a:t>
            </a:r>
            <a:r>
              <a:rPr lang="de-DE" altLang="de-DE" sz="2400">
                <a:effectLst>
                  <a:outerShdw blurRad="38100" dist="38100" dir="2700000" algn="tl">
                    <a:srgbClr val="C0C0C0"/>
                  </a:outerShdw>
                </a:effectLst>
              </a:rPr>
              <a:t>.</a:t>
            </a:r>
          </a:p>
          <a:p>
            <a:pPr algn="just">
              <a:spcBef>
                <a:spcPct val="50000"/>
              </a:spcBef>
              <a:defRPr/>
            </a:pPr>
            <a:endParaRPr lang="de-DE" altLang="de-DE" sz="2400">
              <a:effectLst>
                <a:outerShdw blurRad="38100" dist="38100" dir="2700000" algn="tl">
                  <a:srgbClr val="C0C0C0"/>
                </a:outerShdw>
              </a:effectLst>
            </a:endParaRPr>
          </a:p>
          <a:p>
            <a:pPr algn="just">
              <a:spcBef>
                <a:spcPct val="50000"/>
              </a:spcBef>
              <a:defRPr/>
            </a:pPr>
            <a:endParaRPr lang="de-DE" altLang="de-DE" sz="2400">
              <a:effectLst>
                <a:outerShdw blurRad="38100" dist="38100" dir="2700000" algn="tl">
                  <a:srgbClr val="C0C0C0"/>
                </a:outerShdw>
              </a:effectLst>
              <a:sym typeface="Symbol" panose="05050102010706020507" pitchFamily="18" charset="2"/>
            </a:endParaRPr>
          </a:p>
        </p:txBody>
      </p:sp>
      <p:sp>
        <p:nvSpPr>
          <p:cNvPr id="2" name="Titel 1"/>
          <p:cNvSpPr>
            <a:spLocks noGrp="1"/>
          </p:cNvSpPr>
          <p:nvPr>
            <p:ph type="title"/>
          </p:nvPr>
        </p:nvSpPr>
        <p:spPr>
          <a:xfrm>
            <a:off x="0" y="836613"/>
            <a:ext cx="6692900" cy="431800"/>
          </a:xfrm>
        </p:spPr>
        <p:txBody>
          <a:bodyPr/>
          <a:lstStyle/>
          <a:p>
            <a:pPr>
              <a:defRPr/>
            </a:pPr>
            <a:r>
              <a:rPr lang="de-DE" altLang="de-DE" dirty="0" smtClean="0"/>
              <a:t>Reibung,</a:t>
            </a:r>
            <a:r>
              <a:rPr lang="de-DE" altLang="de-DE" dirty="0" smtClean="0">
                <a:effectLst>
                  <a:outerShdw blurRad="38100" dist="38100" dir="2700000" algn="tl">
                    <a:srgbClr val="C0C0C0"/>
                  </a:outerShdw>
                </a:effectLst>
              </a:rPr>
              <a:t> </a:t>
            </a:r>
            <a:r>
              <a:rPr lang="de-DE" altLang="de-DE" dirty="0" smtClean="0"/>
              <a:t>Reibungsarten</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998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000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00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9986">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99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010" grpId="0" animBg="1"/>
      <p:bldP spid="17000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ext Box 2"/>
          <p:cNvSpPr txBox="1">
            <a:spLocks noChangeArrowheads="1"/>
          </p:cNvSpPr>
          <p:nvPr/>
        </p:nvSpPr>
        <p:spPr bwMode="auto">
          <a:xfrm>
            <a:off x="322263" y="1530350"/>
            <a:ext cx="8569325" cy="57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spcAft>
                <a:spcPct val="50000"/>
              </a:spcAft>
              <a:defRPr/>
            </a:pPr>
            <a:r>
              <a:rPr lang="de-DE" altLang="de-DE" sz="2400" b="1" dirty="0">
                <a:effectLst>
                  <a:outerShdw blurRad="38100" dist="38100" dir="2700000" algn="tl">
                    <a:srgbClr val="C0C0C0"/>
                  </a:outerShdw>
                </a:effectLst>
              </a:rPr>
              <a:t>Reibungsbeiwerte </a:t>
            </a:r>
            <a:endParaRPr lang="de-DE" altLang="de-DE" sz="1400" dirty="0">
              <a:effectLst>
                <a:outerShdw blurRad="38100" dist="38100" dir="2700000" algn="tl">
                  <a:srgbClr val="C0C0C0"/>
                </a:outerShdw>
              </a:effectLst>
              <a:sym typeface="Symbol" panose="05050102010706020507" pitchFamily="18" charset="2"/>
            </a:endParaRPr>
          </a:p>
        </p:txBody>
      </p:sp>
      <p:grpSp>
        <p:nvGrpSpPr>
          <p:cNvPr id="36867" name="Gruppieren 2"/>
          <p:cNvGrpSpPr>
            <a:grpSpLocks/>
          </p:cNvGrpSpPr>
          <p:nvPr/>
        </p:nvGrpSpPr>
        <p:grpSpPr bwMode="auto">
          <a:xfrm>
            <a:off x="395288" y="2184400"/>
            <a:ext cx="8496300" cy="4176713"/>
            <a:chOff x="395288" y="2422525"/>
            <a:chExt cx="8496300" cy="4176713"/>
          </a:xfrm>
        </p:grpSpPr>
        <p:sp>
          <p:nvSpPr>
            <p:cNvPr id="36869" name="Rectangle 8"/>
            <p:cNvSpPr>
              <a:spLocks noChangeArrowheads="1"/>
            </p:cNvSpPr>
            <p:nvPr/>
          </p:nvSpPr>
          <p:spPr bwMode="auto">
            <a:xfrm>
              <a:off x="6156325" y="2422525"/>
              <a:ext cx="2592388" cy="4176713"/>
            </a:xfrm>
            <a:prstGeom prst="rect">
              <a:avLst/>
            </a:prstGeom>
            <a:solidFill>
              <a:srgbClr val="FF0000">
                <a:alpha val="34117"/>
              </a:srgbClr>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6870" name="Rectangle 7"/>
            <p:cNvSpPr>
              <a:spLocks noChangeArrowheads="1"/>
            </p:cNvSpPr>
            <p:nvPr/>
          </p:nvSpPr>
          <p:spPr bwMode="auto">
            <a:xfrm>
              <a:off x="3706813" y="2422525"/>
              <a:ext cx="2520950" cy="4176713"/>
            </a:xfrm>
            <a:prstGeom prst="rect">
              <a:avLst/>
            </a:prstGeom>
            <a:solidFill>
              <a:srgbClr val="FFFF99"/>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74083" name="Text Box 3"/>
            <p:cNvSpPr txBox="1">
              <a:spLocks noChangeArrowheads="1"/>
            </p:cNvSpPr>
            <p:nvPr/>
          </p:nvSpPr>
          <p:spPr bwMode="auto">
            <a:xfrm>
              <a:off x="395288" y="2422525"/>
              <a:ext cx="8496300" cy="40544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just">
                <a:spcBef>
                  <a:spcPct val="50000"/>
                </a:spcBef>
                <a:defRPr/>
              </a:pPr>
              <a:r>
                <a:rPr lang="de-DE" altLang="de-DE" sz="2000" dirty="0">
                  <a:effectLst>
                    <a:outerShdw blurRad="38100" dist="38100" dir="2700000" algn="tl">
                      <a:srgbClr val="C0C0C0"/>
                    </a:outerShdw>
                  </a:effectLst>
                </a:rPr>
                <a:t>Material			          Haftreibungswert </a:t>
              </a:r>
              <a:r>
                <a:rPr lang="de-DE" altLang="de-DE" sz="2000" dirty="0">
                  <a:effectLst>
                    <a:outerShdw blurRad="38100" dist="38100" dir="2700000" algn="tl">
                      <a:srgbClr val="C0C0C0"/>
                    </a:outerShdw>
                  </a:effectLst>
                  <a:latin typeface="Symbol" panose="05050102010706020507" pitchFamily="18" charset="2"/>
                </a:rPr>
                <a:t>m</a:t>
              </a:r>
              <a:r>
                <a:rPr lang="de-DE" altLang="de-DE" sz="2000" dirty="0">
                  <a:effectLst>
                    <a:outerShdw blurRad="38100" dist="38100" dir="2700000" algn="tl">
                      <a:srgbClr val="C0C0C0"/>
                    </a:outerShdw>
                  </a:effectLst>
                </a:rPr>
                <a:t>     Gleitreibungswert </a:t>
              </a:r>
              <a:r>
                <a:rPr lang="de-DE" altLang="de-DE" sz="2000" dirty="0">
                  <a:effectLst>
                    <a:outerShdw blurRad="38100" dist="38100" dir="2700000" algn="tl">
                      <a:srgbClr val="C0C0C0"/>
                    </a:outerShdw>
                  </a:effectLst>
                  <a:latin typeface="Symbol" panose="05050102010706020507" pitchFamily="18" charset="2"/>
                </a:rPr>
                <a:t>m</a:t>
              </a:r>
            </a:p>
            <a:p>
              <a:pPr algn="just">
                <a:defRPr/>
              </a:pPr>
              <a:endParaRPr lang="de-DE" altLang="de-DE" sz="2000" dirty="0">
                <a:effectLst>
                  <a:outerShdw blurRad="38100" dist="38100" dir="2700000" algn="tl">
                    <a:srgbClr val="C0C0C0"/>
                  </a:outerShdw>
                </a:effectLst>
              </a:endParaRPr>
            </a:p>
            <a:p>
              <a:pPr algn="just">
                <a:defRPr/>
              </a:pPr>
              <a:r>
                <a:rPr lang="de-DE" altLang="de-DE" sz="2000" dirty="0">
                  <a:effectLst>
                    <a:outerShdw blurRad="38100" dist="38100" dir="2700000" algn="tl">
                      <a:srgbClr val="C0C0C0"/>
                    </a:outerShdw>
                  </a:effectLst>
                </a:rPr>
                <a:t>Stahl auf Stahl, trocken		0,15 – 0,30		0,10 – 0,30</a:t>
              </a:r>
            </a:p>
            <a:p>
              <a:pPr algn="just">
                <a:defRPr/>
              </a:pPr>
              <a:r>
                <a:rPr lang="de-DE" altLang="de-DE" sz="2000" dirty="0">
                  <a:effectLst>
                    <a:outerShdw blurRad="38100" dist="38100" dir="2700000" algn="tl">
                      <a:srgbClr val="C0C0C0"/>
                    </a:outerShdw>
                  </a:effectLst>
                </a:rPr>
                <a:t>Stahl auf Stahl, geschmiert	0,10			0,02 – 0,08</a:t>
              </a:r>
            </a:p>
            <a:p>
              <a:pPr algn="just">
                <a:defRPr/>
              </a:pPr>
              <a:endParaRPr lang="de-DE" altLang="de-DE" sz="2000" dirty="0">
                <a:effectLst>
                  <a:outerShdw blurRad="38100" dist="38100" dir="2700000" algn="tl">
                    <a:srgbClr val="C0C0C0"/>
                  </a:outerShdw>
                </a:effectLst>
              </a:endParaRPr>
            </a:p>
            <a:p>
              <a:pPr algn="just">
                <a:defRPr/>
              </a:pPr>
              <a:r>
                <a:rPr lang="de-DE" altLang="de-DE" sz="2000" dirty="0">
                  <a:effectLst>
                    <a:outerShdw blurRad="38100" dist="38100" dir="2700000" algn="tl">
                      <a:srgbClr val="C0C0C0"/>
                    </a:outerShdw>
                  </a:effectLst>
                </a:rPr>
                <a:t>Stahl auf Holz, trocken		0,50 – 0,60		0,20 – 0,50	</a:t>
              </a:r>
            </a:p>
            <a:p>
              <a:pPr algn="just">
                <a:defRPr/>
              </a:pPr>
              <a:r>
                <a:rPr lang="de-DE" altLang="de-DE" sz="2000" dirty="0">
                  <a:effectLst>
                    <a:outerShdw blurRad="38100" dist="38100" dir="2700000" algn="tl">
                      <a:srgbClr val="C0C0C0"/>
                    </a:outerShdw>
                  </a:effectLst>
                </a:rPr>
                <a:t>Stahl auf Holz, geschmiert	0,11			0,02 – 0,10</a:t>
              </a:r>
            </a:p>
            <a:p>
              <a:pPr algn="just">
                <a:defRPr/>
              </a:pPr>
              <a:endParaRPr lang="de-DE" altLang="de-DE" sz="2000" dirty="0">
                <a:effectLst>
                  <a:outerShdw blurRad="38100" dist="38100" dir="2700000" algn="tl">
                    <a:srgbClr val="C0C0C0"/>
                  </a:outerShdw>
                </a:effectLst>
              </a:endParaRPr>
            </a:p>
            <a:p>
              <a:pPr algn="just">
                <a:defRPr/>
              </a:pPr>
              <a:r>
                <a:rPr lang="de-DE" altLang="de-DE" sz="2000" dirty="0">
                  <a:effectLst>
                    <a:outerShdw blurRad="38100" dist="38100" dir="2700000" algn="tl">
                      <a:srgbClr val="C0C0C0"/>
                    </a:outerShdw>
                  </a:effectLst>
                </a:rPr>
                <a:t>Holz auf Holz, trocken		0,40 – 0,60		0,20 – 0,40</a:t>
              </a:r>
            </a:p>
            <a:p>
              <a:pPr algn="just">
                <a:defRPr/>
              </a:pPr>
              <a:r>
                <a:rPr lang="de-DE" altLang="de-DE" sz="2000" dirty="0">
                  <a:effectLst>
                    <a:outerShdw blurRad="38100" dist="38100" dir="2700000" algn="tl">
                      <a:srgbClr val="C0C0C0"/>
                    </a:outerShdw>
                  </a:effectLst>
                </a:rPr>
                <a:t>Holz auf Holz, geschmiert	0,18			0,05 – 0,15</a:t>
              </a:r>
            </a:p>
            <a:p>
              <a:pPr algn="just">
                <a:defRPr/>
              </a:pPr>
              <a:endParaRPr lang="de-DE" altLang="de-DE" sz="2000" dirty="0">
                <a:effectLst>
                  <a:outerShdw blurRad="38100" dist="38100" dir="2700000" algn="tl">
                    <a:srgbClr val="C0C0C0"/>
                  </a:outerShdw>
                </a:effectLst>
              </a:endParaRPr>
            </a:p>
            <a:p>
              <a:pPr algn="just">
                <a:defRPr/>
              </a:pPr>
              <a:r>
                <a:rPr lang="de-DE" altLang="de-DE" sz="2000" dirty="0">
                  <a:effectLst>
                    <a:outerShdw blurRad="38100" dist="38100" dir="2700000" algn="tl">
                      <a:srgbClr val="C0C0C0"/>
                    </a:outerShdw>
                  </a:effectLst>
                </a:rPr>
                <a:t>Gummi auf Asphalt, trocken 	0,55 			0,40 – 0,50</a:t>
              </a:r>
            </a:p>
            <a:p>
              <a:pPr algn="just">
                <a:defRPr/>
              </a:pPr>
              <a:r>
                <a:rPr lang="de-DE" altLang="de-DE" sz="2000" dirty="0">
                  <a:effectLst>
                    <a:outerShdw blurRad="38100" dist="38100" dir="2700000" algn="tl">
                      <a:srgbClr val="C0C0C0"/>
                    </a:outerShdw>
                  </a:effectLst>
                </a:rPr>
                <a:t>Gummi auf Asphalt, nass 	0,20 - 0,30 		0,15 – 0,20</a:t>
              </a:r>
            </a:p>
          </p:txBody>
        </p:sp>
        <p:sp>
          <p:nvSpPr>
            <p:cNvPr id="36872" name="Rectangle 6"/>
            <p:cNvSpPr>
              <a:spLocks noChangeArrowheads="1"/>
            </p:cNvSpPr>
            <p:nvPr/>
          </p:nvSpPr>
          <p:spPr bwMode="auto">
            <a:xfrm>
              <a:off x="395288" y="2422525"/>
              <a:ext cx="8353425" cy="4176713"/>
            </a:xfrm>
            <a:prstGeom prst="rect">
              <a:avLst/>
            </a:prstGeom>
            <a:noFill/>
            <a:ln w="9525">
              <a:solidFill>
                <a:schemeClr val="tx1"/>
              </a:solidFill>
              <a:miter lim="800000"/>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6873" name="Line 9"/>
            <p:cNvSpPr>
              <a:spLocks noChangeShapeType="1"/>
            </p:cNvSpPr>
            <p:nvPr/>
          </p:nvSpPr>
          <p:spPr bwMode="auto">
            <a:xfrm>
              <a:off x="395288" y="2925763"/>
              <a:ext cx="8353425"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grpSp>
      <p:sp>
        <p:nvSpPr>
          <p:cNvPr id="2" name="Titel 1"/>
          <p:cNvSpPr>
            <a:spLocks noGrp="1"/>
          </p:cNvSpPr>
          <p:nvPr>
            <p:ph type="title"/>
          </p:nvPr>
        </p:nvSpPr>
        <p:spPr>
          <a:xfrm>
            <a:off x="0" y="836613"/>
            <a:ext cx="6692900" cy="431800"/>
          </a:xfrm>
        </p:spPr>
        <p:txBody>
          <a:bodyPr/>
          <a:lstStyle/>
          <a:p>
            <a:pPr>
              <a:defRPr/>
            </a:pPr>
            <a:r>
              <a:rPr lang="de-DE" altLang="de-DE" dirty="0" smtClean="0"/>
              <a:t>Reibung,</a:t>
            </a:r>
            <a:r>
              <a:rPr lang="de-DE" altLang="de-DE" dirty="0" smtClean="0">
                <a:effectLst>
                  <a:outerShdw blurRad="38100" dist="38100" dir="2700000" algn="tl">
                    <a:srgbClr val="C0C0C0"/>
                  </a:outerShdw>
                </a:effectLst>
              </a:rPr>
              <a:t> </a:t>
            </a:r>
            <a:r>
              <a:rPr lang="de-DE" altLang="de-DE" dirty="0" smtClean="0"/>
              <a:t>Reibungsarten</a:t>
            </a:r>
            <a:endParaRPr lang="de-D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8"/>
          <p:cNvSpPr>
            <a:spLocks noChangeArrowheads="1"/>
          </p:cNvSpPr>
          <p:nvPr/>
        </p:nvSpPr>
        <p:spPr bwMode="auto">
          <a:xfrm>
            <a:off x="393700" y="5567363"/>
            <a:ext cx="8424863" cy="719137"/>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81254" name="Text Box 6"/>
          <p:cNvSpPr txBox="1">
            <a:spLocks noChangeArrowheads="1"/>
          </p:cNvSpPr>
          <p:nvPr/>
        </p:nvSpPr>
        <p:spPr bwMode="auto">
          <a:xfrm>
            <a:off x="322263" y="1655763"/>
            <a:ext cx="8496300" cy="2100262"/>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just">
              <a:spcBef>
                <a:spcPct val="50000"/>
              </a:spcBef>
              <a:defRPr/>
            </a:pPr>
            <a:r>
              <a:rPr lang="de-DE" altLang="de-DE" sz="2400" dirty="0">
                <a:effectLst>
                  <a:outerShdw blurRad="38100" dist="38100" dir="2700000" algn="tl">
                    <a:srgbClr val="C0C0C0"/>
                  </a:outerShdw>
                </a:effectLst>
              </a:rPr>
              <a:t>Ein LKW behindert die Arbeit der Feuerwehr und soll mit der </a:t>
            </a:r>
            <a:r>
              <a:rPr lang="de-DE" altLang="de-DE" sz="2400" dirty="0" err="1">
                <a:effectLst>
                  <a:outerShdw blurRad="38100" dist="38100" dir="2700000" algn="tl">
                    <a:srgbClr val="C0C0C0"/>
                  </a:outerShdw>
                </a:effectLst>
              </a:rPr>
              <a:t>MaZE</a:t>
            </a:r>
            <a:r>
              <a:rPr lang="de-DE" altLang="de-DE" sz="2400" dirty="0">
                <a:effectLst>
                  <a:outerShdw blurRad="38100" dist="38100" dir="2700000" algn="tl">
                    <a:srgbClr val="C0C0C0"/>
                  </a:outerShdw>
                </a:effectLst>
              </a:rPr>
              <a:t> des RW entfernt werden. </a:t>
            </a:r>
          </a:p>
          <a:p>
            <a:pPr algn="just">
              <a:spcBef>
                <a:spcPct val="50000"/>
              </a:spcBef>
              <a:defRPr/>
            </a:pPr>
            <a:r>
              <a:rPr lang="de-DE" altLang="de-DE" sz="2400" dirty="0" err="1">
                <a:effectLst>
                  <a:outerShdw blurRad="38100" dist="38100" dir="2700000" algn="tl">
                    <a:srgbClr val="C0C0C0"/>
                  </a:outerShdw>
                </a:effectLst>
              </a:rPr>
              <a:t>MaZE</a:t>
            </a:r>
            <a:r>
              <a:rPr lang="de-DE" altLang="de-DE" sz="2400" dirty="0">
                <a:effectLst>
                  <a:outerShdw blurRad="38100" dist="38100" dir="2700000" algn="tl">
                    <a:srgbClr val="C0C0C0"/>
                  </a:outerShdw>
                </a:effectLst>
              </a:rPr>
              <a:t> = 50 kN</a:t>
            </a:r>
          </a:p>
          <a:p>
            <a:pPr algn="just">
              <a:defRPr/>
            </a:pPr>
            <a:r>
              <a:rPr lang="de-DE" altLang="de-DE" sz="2400" dirty="0">
                <a:effectLst>
                  <a:outerShdw blurRad="38100" dist="38100" dir="2700000" algn="tl">
                    <a:srgbClr val="C0C0C0"/>
                  </a:outerShdw>
                </a:effectLst>
              </a:rPr>
              <a:t>LKW, m = 10.000 kg</a:t>
            </a:r>
          </a:p>
          <a:p>
            <a:pPr algn="just">
              <a:defRPr/>
            </a:pPr>
            <a:r>
              <a:rPr lang="de-DE" altLang="de-DE" sz="2400" dirty="0">
                <a:effectLst>
                  <a:outerShdw blurRad="38100" dist="38100" dir="2700000" algn="tl">
                    <a:srgbClr val="C0C0C0"/>
                  </a:outerShdw>
                </a:effectLst>
              </a:rPr>
              <a:t>Haftreibungswert 0,55; Rollreibungswert 0,04</a:t>
            </a:r>
          </a:p>
        </p:txBody>
      </p:sp>
      <p:pic>
        <p:nvPicPr>
          <p:cNvPr id="38916" name="Picture 25" descr="flashlin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788" y="4579938"/>
            <a:ext cx="868362"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27" descr="flashline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581525"/>
            <a:ext cx="18002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Line 29"/>
          <p:cNvSpPr>
            <a:spLocks noChangeShapeType="1"/>
          </p:cNvSpPr>
          <p:nvPr/>
        </p:nvSpPr>
        <p:spPr bwMode="auto">
          <a:xfrm>
            <a:off x="3276600" y="5445125"/>
            <a:ext cx="1368425" cy="0"/>
          </a:xfrm>
          <a:prstGeom prst="line">
            <a:avLst/>
          </a:prstGeom>
          <a:noFill/>
          <a:ln w="38100">
            <a:solidFill>
              <a:srgbClr val="0000FF"/>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pic>
        <p:nvPicPr>
          <p:cNvPr id="38919" name="Picture 36" descr="bild_rwg_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92993">
            <a:off x="5651500" y="4221163"/>
            <a:ext cx="2881313"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87" name="Rectangle 39"/>
          <p:cNvSpPr>
            <a:spLocks noChangeArrowheads="1"/>
          </p:cNvSpPr>
          <p:nvPr/>
        </p:nvSpPr>
        <p:spPr bwMode="auto">
          <a:xfrm>
            <a:off x="4678363" y="5157788"/>
            <a:ext cx="90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smtClean="0">
                <a:solidFill>
                  <a:schemeClr val="accent2"/>
                </a:solidFill>
                <a:effectLst>
                  <a:outerShdw blurRad="38100" dist="38100" dir="2700000" algn="tl">
                    <a:srgbClr val="C0C0C0"/>
                  </a:outerShdw>
                </a:effectLst>
                <a:latin typeface="Arial" panose="020B0604020202020204" pitchFamily="34" charset="0"/>
              </a:rPr>
              <a:t>F = ?</a:t>
            </a:r>
          </a:p>
        </p:txBody>
      </p:sp>
      <p:sp>
        <p:nvSpPr>
          <p:cNvPr id="2" name="Titel 1"/>
          <p:cNvSpPr>
            <a:spLocks noGrp="1"/>
          </p:cNvSpPr>
          <p:nvPr>
            <p:ph type="title"/>
          </p:nvPr>
        </p:nvSpPr>
        <p:spPr>
          <a:xfrm>
            <a:off x="0" y="836613"/>
            <a:ext cx="6692900" cy="431800"/>
          </a:xfrm>
        </p:spPr>
        <p:txBody>
          <a:bodyPr/>
          <a:lstStyle/>
          <a:p>
            <a:pPr>
              <a:defRPr/>
            </a:pPr>
            <a:r>
              <a:rPr lang="de-DE" altLang="de-DE" dirty="0" smtClean="0"/>
              <a:t>Reibung,</a:t>
            </a:r>
            <a:r>
              <a:rPr lang="de-DE" altLang="de-DE" dirty="0" smtClean="0">
                <a:effectLst>
                  <a:outerShdw blurRad="38100" dist="38100" dir="2700000" algn="tl">
                    <a:srgbClr val="C0C0C0"/>
                  </a:outerShdw>
                </a:effectLst>
              </a:rPr>
              <a:t> </a:t>
            </a:r>
            <a:r>
              <a:rPr lang="de-DE" altLang="de-DE" dirty="0" smtClean="0"/>
              <a:t>Reibungsarten</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ChangeArrowheads="1"/>
          </p:cNvSpPr>
          <p:nvPr/>
        </p:nvSpPr>
        <p:spPr bwMode="auto">
          <a:xfrm>
            <a:off x="395288" y="4365625"/>
            <a:ext cx="2663825" cy="576263"/>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3891" name="Text Box 3"/>
          <p:cNvSpPr txBox="1">
            <a:spLocks noChangeArrowheads="1"/>
          </p:cNvSpPr>
          <p:nvPr/>
        </p:nvSpPr>
        <p:spPr bwMode="auto">
          <a:xfrm>
            <a:off x="323850" y="1343025"/>
            <a:ext cx="8569325"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t>Schiefe Ebene</a:t>
            </a:r>
          </a:p>
          <a:p>
            <a:pPr algn="just">
              <a:spcBef>
                <a:spcPct val="50000"/>
              </a:spcBef>
              <a:defRPr/>
            </a:pPr>
            <a:r>
              <a:rPr lang="de-DE" altLang="de-DE" sz="2400" dirty="0">
                <a:effectLst>
                  <a:outerShdw blurRad="38100" dist="38100" dir="2700000" algn="tl">
                    <a:srgbClr val="C0C0C0"/>
                  </a:outerShdw>
                </a:effectLst>
              </a:rPr>
              <a:t>Die schiefe Ebene ist das einfachste Hilfsmittel zum Anheben von Lasten. Der Arbeitsaufwand bleibt gleich, nur der Weg verlängert sich.</a:t>
            </a:r>
          </a:p>
          <a:p>
            <a:pPr algn="just">
              <a:spcBef>
                <a:spcPct val="50000"/>
              </a:spcBef>
              <a:defRPr/>
            </a:pPr>
            <a:endParaRPr lang="de-DE" altLang="de-DE" sz="2400" dirty="0">
              <a:effectLst>
                <a:outerShdw blurRad="38100" dist="38100" dir="2700000" algn="tl">
                  <a:srgbClr val="C0C0C0"/>
                </a:outerShdw>
              </a:effectLst>
            </a:endParaRPr>
          </a:p>
        </p:txBody>
      </p:sp>
      <p:sp>
        <p:nvSpPr>
          <p:cNvPr id="40964" name="Rectangle 4"/>
          <p:cNvSpPr>
            <a:spLocks noChangeArrowheads="1"/>
          </p:cNvSpPr>
          <p:nvPr/>
        </p:nvSpPr>
        <p:spPr bwMode="auto">
          <a:xfrm>
            <a:off x="6878638" y="4149725"/>
            <a:ext cx="1295400" cy="1008063"/>
          </a:xfrm>
          <a:prstGeom prst="rect">
            <a:avLst/>
          </a:prstGeom>
          <a:solidFill>
            <a:srgbClr val="FFFF99"/>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0965" name="Line 5"/>
          <p:cNvSpPr>
            <a:spLocks noChangeShapeType="1"/>
          </p:cNvSpPr>
          <p:nvPr/>
        </p:nvSpPr>
        <p:spPr bwMode="auto">
          <a:xfrm>
            <a:off x="539750" y="5157788"/>
            <a:ext cx="8064500"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pic>
        <p:nvPicPr>
          <p:cNvPr id="4096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23050">
            <a:off x="4386263" y="3565525"/>
            <a:ext cx="1368425"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7" name="Line 7"/>
          <p:cNvSpPr>
            <a:spLocks noChangeShapeType="1"/>
          </p:cNvSpPr>
          <p:nvPr/>
        </p:nvSpPr>
        <p:spPr bwMode="auto">
          <a:xfrm flipH="1">
            <a:off x="3638550" y="4149725"/>
            <a:ext cx="3240088" cy="1008063"/>
          </a:xfrm>
          <a:prstGeom prst="line">
            <a:avLst/>
          </a:prstGeom>
          <a:noFill/>
          <a:ln w="57150">
            <a:solidFill>
              <a:srgbClr val="993300"/>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93896" name="Line 8"/>
          <p:cNvSpPr>
            <a:spLocks noChangeShapeType="1"/>
          </p:cNvSpPr>
          <p:nvPr/>
        </p:nvSpPr>
        <p:spPr bwMode="auto">
          <a:xfrm flipV="1">
            <a:off x="5149850" y="3646488"/>
            <a:ext cx="1006475" cy="358775"/>
          </a:xfrm>
          <a:prstGeom prst="line">
            <a:avLst/>
          </a:prstGeom>
          <a:noFill/>
          <a:ln w="38100">
            <a:solidFill>
              <a:srgbClr val="0000FF"/>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897" name="Rectangle 9"/>
          <p:cNvSpPr>
            <a:spLocks noChangeArrowheads="1"/>
          </p:cNvSpPr>
          <p:nvPr/>
        </p:nvSpPr>
        <p:spPr bwMode="auto">
          <a:xfrm>
            <a:off x="6227763" y="3357563"/>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smtClean="0">
                <a:solidFill>
                  <a:srgbClr val="0033CC"/>
                </a:solidFill>
                <a:effectLst>
                  <a:outerShdw blurRad="38100" dist="38100" dir="2700000" algn="tl">
                    <a:srgbClr val="C0C0C0"/>
                  </a:outerShdw>
                </a:effectLst>
                <a:latin typeface="Arial" panose="020B0604020202020204" pitchFamily="34" charset="0"/>
              </a:rPr>
              <a:t>F</a:t>
            </a:r>
          </a:p>
        </p:txBody>
      </p:sp>
      <p:sp>
        <p:nvSpPr>
          <p:cNvPr id="293898" name="Line 10"/>
          <p:cNvSpPr>
            <a:spLocks noChangeShapeType="1"/>
          </p:cNvSpPr>
          <p:nvPr/>
        </p:nvSpPr>
        <p:spPr bwMode="auto">
          <a:xfrm>
            <a:off x="8461375" y="4149725"/>
            <a:ext cx="0" cy="1008063"/>
          </a:xfrm>
          <a:prstGeom prst="line">
            <a:avLst/>
          </a:prstGeom>
          <a:noFill/>
          <a:ln w="9525">
            <a:solidFill>
              <a:schemeClr val="tx1"/>
            </a:solidFill>
            <a:round/>
            <a:headEnd type="arrow" w="lg" len="lg"/>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899" name="Line 11"/>
          <p:cNvSpPr>
            <a:spLocks noChangeShapeType="1"/>
          </p:cNvSpPr>
          <p:nvPr/>
        </p:nvSpPr>
        <p:spPr bwMode="auto">
          <a:xfrm>
            <a:off x="8245475" y="4149725"/>
            <a:ext cx="287338"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93900" name="Text Box 12"/>
          <p:cNvSpPr txBox="1">
            <a:spLocks noChangeArrowheads="1"/>
          </p:cNvSpPr>
          <p:nvPr/>
        </p:nvSpPr>
        <p:spPr bwMode="auto">
          <a:xfrm rot="-5400000">
            <a:off x="8144669" y="4521994"/>
            <a:ext cx="360362"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600"/>
              <a:t>h</a:t>
            </a:r>
          </a:p>
        </p:txBody>
      </p:sp>
      <p:sp>
        <p:nvSpPr>
          <p:cNvPr id="293901" name="Line 13"/>
          <p:cNvSpPr>
            <a:spLocks noChangeShapeType="1"/>
          </p:cNvSpPr>
          <p:nvPr/>
        </p:nvSpPr>
        <p:spPr bwMode="auto">
          <a:xfrm flipH="1">
            <a:off x="3206750" y="2925763"/>
            <a:ext cx="3240088" cy="1008062"/>
          </a:xfrm>
          <a:prstGeom prst="line">
            <a:avLst/>
          </a:prstGeom>
          <a:noFill/>
          <a:ln w="9525">
            <a:solidFill>
              <a:schemeClr val="tx1"/>
            </a:solidFill>
            <a:round/>
            <a:headEnd type="arrow" w="lg" len="lg"/>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902" name="Text Box 14"/>
          <p:cNvSpPr txBox="1">
            <a:spLocks noChangeArrowheads="1"/>
          </p:cNvSpPr>
          <p:nvPr/>
        </p:nvSpPr>
        <p:spPr bwMode="auto">
          <a:xfrm rot="-1015803">
            <a:off x="4645025" y="3141663"/>
            <a:ext cx="360363"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600"/>
              <a:t>s</a:t>
            </a:r>
          </a:p>
        </p:txBody>
      </p:sp>
      <p:sp>
        <p:nvSpPr>
          <p:cNvPr id="293903" name="Line 15"/>
          <p:cNvSpPr>
            <a:spLocks noChangeShapeType="1"/>
          </p:cNvSpPr>
          <p:nvPr/>
        </p:nvSpPr>
        <p:spPr bwMode="auto">
          <a:xfrm>
            <a:off x="6373813" y="2709863"/>
            <a:ext cx="144462" cy="43180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904" name="Line 16"/>
          <p:cNvSpPr>
            <a:spLocks noChangeShapeType="1"/>
          </p:cNvSpPr>
          <p:nvPr/>
        </p:nvSpPr>
        <p:spPr bwMode="auto">
          <a:xfrm>
            <a:off x="3133725" y="3717925"/>
            <a:ext cx="144463" cy="43180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905" name="Text Box 17"/>
          <p:cNvSpPr txBox="1">
            <a:spLocks noChangeArrowheads="1"/>
          </p:cNvSpPr>
          <p:nvPr/>
        </p:nvSpPr>
        <p:spPr bwMode="auto">
          <a:xfrm>
            <a:off x="323850" y="4438650"/>
            <a:ext cx="280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a:solidFill>
                  <a:srgbClr val="E0003C"/>
                </a:solidFill>
                <a:effectLst>
                  <a:outerShdw blurRad="38100" dist="38100" dir="2700000" algn="tl">
                    <a:srgbClr val="C0C0C0"/>
                  </a:outerShdw>
                </a:effectLst>
              </a:rPr>
              <a:t>F x s  =  F</a:t>
            </a:r>
            <a:r>
              <a:rPr lang="de-DE" altLang="de-DE" sz="2400" baseline="-25000">
                <a:solidFill>
                  <a:srgbClr val="E0003C"/>
                </a:solidFill>
                <a:effectLst>
                  <a:outerShdw blurRad="38100" dist="38100" dir="2700000" algn="tl">
                    <a:srgbClr val="C0C0C0"/>
                  </a:outerShdw>
                </a:effectLst>
              </a:rPr>
              <a:t>g</a:t>
            </a:r>
            <a:r>
              <a:rPr lang="de-DE" altLang="de-DE" sz="2400">
                <a:solidFill>
                  <a:srgbClr val="E0003C"/>
                </a:solidFill>
                <a:effectLst>
                  <a:outerShdw blurRad="38100" dist="38100" dir="2700000" algn="tl">
                    <a:srgbClr val="C0C0C0"/>
                  </a:outerShdw>
                </a:effectLst>
              </a:rPr>
              <a:t> x h </a:t>
            </a:r>
          </a:p>
        </p:txBody>
      </p:sp>
      <p:sp>
        <p:nvSpPr>
          <p:cNvPr id="40978" name="Rectangle 18"/>
          <p:cNvSpPr>
            <a:spLocks noChangeArrowheads="1"/>
          </p:cNvSpPr>
          <p:nvPr/>
        </p:nvSpPr>
        <p:spPr bwMode="auto">
          <a:xfrm>
            <a:off x="539750" y="5157788"/>
            <a:ext cx="8064500" cy="360362"/>
          </a:xfrm>
          <a:prstGeom prst="rect">
            <a:avLst/>
          </a:prstGeom>
          <a:gradFill rotWithShape="1">
            <a:gsLst>
              <a:gs pos="0">
                <a:schemeClr val="bg2"/>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3907" name="Line 19"/>
          <p:cNvSpPr>
            <a:spLocks noChangeShapeType="1"/>
          </p:cNvSpPr>
          <p:nvPr/>
        </p:nvSpPr>
        <p:spPr bwMode="auto">
          <a:xfrm flipH="1">
            <a:off x="5148263" y="4005263"/>
            <a:ext cx="1587" cy="1728787"/>
          </a:xfrm>
          <a:prstGeom prst="line">
            <a:avLst/>
          </a:prstGeom>
          <a:noFill/>
          <a:ln w="38100">
            <a:solidFill>
              <a:srgbClr val="0000FF"/>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3908" name="Rectangle 20"/>
          <p:cNvSpPr>
            <a:spLocks noChangeArrowheads="1"/>
          </p:cNvSpPr>
          <p:nvPr/>
        </p:nvSpPr>
        <p:spPr bwMode="auto">
          <a:xfrm>
            <a:off x="5381625" y="5230813"/>
            <a:ext cx="49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smtClean="0">
                <a:solidFill>
                  <a:srgbClr val="0033CC"/>
                </a:solidFill>
                <a:effectLst>
                  <a:outerShdw blurRad="38100" dist="38100" dir="2700000" algn="tl">
                    <a:srgbClr val="C0C0C0"/>
                  </a:outerShdw>
                </a:effectLst>
                <a:latin typeface="Arial" panose="020B0604020202020204" pitchFamily="34" charset="0"/>
              </a:rPr>
              <a:t>F</a:t>
            </a:r>
            <a:r>
              <a:rPr lang="de-DE" altLang="de-DE" b="1" baseline="-25000" smtClean="0">
                <a:solidFill>
                  <a:srgbClr val="0033CC"/>
                </a:solidFill>
                <a:effectLst>
                  <a:outerShdw blurRad="38100" dist="38100" dir="2700000" algn="tl">
                    <a:srgbClr val="C0C0C0"/>
                  </a:outerShdw>
                </a:effectLst>
                <a:latin typeface="Arial" panose="020B0604020202020204" pitchFamily="34" charset="0"/>
              </a:rPr>
              <a:t>g</a:t>
            </a:r>
            <a:endParaRPr lang="de-DE" altLang="de-DE" b="1" smtClean="0">
              <a:solidFill>
                <a:srgbClr val="0033CC"/>
              </a:solidFill>
              <a:effectLst>
                <a:outerShdw blurRad="38100" dist="38100" dir="2700000" algn="tl">
                  <a:srgbClr val="C0C0C0"/>
                </a:outerShdw>
              </a:effectLst>
              <a:latin typeface="Arial" panose="020B0604020202020204" pitchFamily="34" charset="0"/>
            </a:endParaRPr>
          </a:p>
        </p:txBody>
      </p:sp>
      <p:sp>
        <p:nvSpPr>
          <p:cNvPr id="40981"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Schiefe Ebene</a:t>
            </a:r>
          </a:p>
        </p:txBody>
      </p:sp>
      <p:sp>
        <p:nvSpPr>
          <p:cNvPr id="23" name="Rectangle 21"/>
          <p:cNvSpPr>
            <a:spLocks noChangeArrowheads="1"/>
          </p:cNvSpPr>
          <p:nvPr/>
        </p:nvSpPr>
        <p:spPr bwMode="auto">
          <a:xfrm>
            <a:off x="323850" y="5576888"/>
            <a:ext cx="4824413" cy="101758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1254125" algn="l"/>
              </a:tabLst>
              <a:defRPr>
                <a:solidFill>
                  <a:schemeClr val="tx1"/>
                </a:solidFill>
                <a:latin typeface="Arial" panose="020B0604020202020204" pitchFamily="34" charset="0"/>
              </a:defRPr>
            </a:lvl1pPr>
            <a:lvl2pPr marL="742950" indent="-285750">
              <a:tabLst>
                <a:tab pos="1254125" algn="l"/>
              </a:tabLst>
              <a:defRPr>
                <a:solidFill>
                  <a:schemeClr val="tx1"/>
                </a:solidFill>
                <a:latin typeface="Arial" panose="020B0604020202020204" pitchFamily="34" charset="0"/>
              </a:defRPr>
            </a:lvl2pPr>
            <a:lvl3pPr marL="1143000" indent="-228600">
              <a:tabLst>
                <a:tab pos="1254125" algn="l"/>
              </a:tabLst>
              <a:defRPr>
                <a:solidFill>
                  <a:schemeClr val="tx1"/>
                </a:solidFill>
                <a:latin typeface="Arial" panose="020B0604020202020204" pitchFamily="34" charset="0"/>
              </a:defRPr>
            </a:lvl3pPr>
            <a:lvl4pPr marL="1600200" indent="-228600">
              <a:tabLst>
                <a:tab pos="1254125" algn="l"/>
              </a:tabLst>
              <a:defRPr>
                <a:solidFill>
                  <a:schemeClr val="tx1"/>
                </a:solidFill>
                <a:latin typeface="Arial" panose="020B0604020202020204" pitchFamily="34" charset="0"/>
              </a:defRPr>
            </a:lvl4pPr>
            <a:lvl5pPr marL="2057400" indent="-228600">
              <a:tabLst>
                <a:tab pos="1254125"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254125"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254125"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254125"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254125" algn="l"/>
              </a:tabLst>
              <a:defRPr>
                <a:solidFill>
                  <a:schemeClr val="tx1"/>
                </a:solidFill>
                <a:latin typeface="Arial" panose="020B0604020202020204" pitchFamily="34" charset="0"/>
              </a:defRPr>
            </a:lvl9pPr>
          </a:lstStyle>
          <a:p>
            <a:r>
              <a:rPr lang="de-DE" altLang="de-DE" sz="2000"/>
              <a:t>Beispiel:	PFPN 10-1000, m = 180 kg</a:t>
            </a:r>
          </a:p>
          <a:p>
            <a:r>
              <a:rPr lang="de-DE" altLang="de-DE" sz="2000"/>
              <a:t>	Höhenunterschied h= 1,50 m</a:t>
            </a:r>
          </a:p>
          <a:p>
            <a:r>
              <a:rPr lang="de-DE" altLang="de-DE" sz="2000"/>
              <a:t>	Rampenlänge s = 6,00 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390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389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389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390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390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390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390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39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390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389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389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390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0" grpId="0" animBg="1"/>
      <p:bldP spid="293897" grpId="0"/>
      <p:bldP spid="293900" grpId="0"/>
      <p:bldP spid="293902" grpId="0"/>
      <p:bldP spid="293905" grpId="0"/>
      <p:bldP spid="293908"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ChangeArrowheads="1"/>
          </p:cNvSpPr>
          <p:nvPr/>
        </p:nvSpPr>
        <p:spPr bwMode="auto">
          <a:xfrm>
            <a:off x="647700" y="3141663"/>
            <a:ext cx="7921625" cy="64770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3043" name="Text Box 3"/>
          <p:cNvSpPr txBox="1">
            <a:spLocks noChangeArrowheads="1"/>
          </p:cNvSpPr>
          <p:nvPr/>
        </p:nvSpPr>
        <p:spPr bwMode="auto">
          <a:xfrm>
            <a:off x="323850" y="1341438"/>
            <a:ext cx="8569325"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b="1" dirty="0">
                <a:solidFill>
                  <a:srgbClr val="E0003C"/>
                </a:solidFill>
                <a:effectLst>
                  <a:outerShdw blurRad="38100" dist="38100" dir="2700000" algn="tl">
                    <a:srgbClr val="C0C0C0"/>
                  </a:outerShdw>
                </a:effectLst>
              </a:rPr>
              <a:t>Goldene Regel der Mechanik</a:t>
            </a:r>
          </a:p>
          <a:p>
            <a:pPr algn="just">
              <a:defRPr/>
            </a:pPr>
            <a:endParaRPr lang="de-DE" altLang="de-DE" sz="2400" dirty="0">
              <a:effectLst>
                <a:outerShdw blurRad="38100" dist="38100" dir="2700000" algn="tl">
                  <a:srgbClr val="C0C0C0"/>
                </a:outerShdw>
              </a:effectLst>
            </a:endParaRPr>
          </a:p>
          <a:p>
            <a:pPr algn="just">
              <a:defRPr/>
            </a:pPr>
            <a:endParaRPr lang="de-DE" altLang="de-DE" sz="2400"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Die Goldene Regel der Mechanik besagt aus diesem Grund:</a:t>
            </a:r>
          </a:p>
          <a:p>
            <a:pPr algn="just">
              <a:defRPr/>
            </a:pPr>
            <a:endParaRPr lang="de-DE" altLang="de-DE" sz="2400" dirty="0">
              <a:effectLst>
                <a:outerShdw blurRad="38100" dist="38100" dir="2700000" algn="tl">
                  <a:srgbClr val="C0C0C0"/>
                </a:outerShdw>
              </a:effectLst>
            </a:endParaRPr>
          </a:p>
          <a:p>
            <a:pPr algn="ctr">
              <a:defRPr/>
            </a:pPr>
            <a:r>
              <a:rPr lang="de-DE" altLang="de-DE" sz="2400" dirty="0">
                <a:solidFill>
                  <a:srgbClr val="E0003C"/>
                </a:solidFill>
                <a:effectLst>
                  <a:outerShdw blurRad="38100" dist="38100" dir="2700000" algn="tl">
                    <a:srgbClr val="C0C0C0"/>
                  </a:outerShdw>
                </a:effectLst>
              </a:rPr>
              <a:t>Was man an Kraft einspart, muss man an Weg zusetzen</a:t>
            </a:r>
          </a:p>
        </p:txBody>
      </p:sp>
      <p:sp>
        <p:nvSpPr>
          <p:cNvPr id="43012"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Goldene Regel der Mechanik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30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304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30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ChangeArrowheads="1"/>
          </p:cNvSpPr>
          <p:nvPr/>
        </p:nvSpPr>
        <p:spPr bwMode="auto">
          <a:xfrm>
            <a:off x="2987675" y="3429000"/>
            <a:ext cx="4752975" cy="504825"/>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5939" name="Text Box 3"/>
          <p:cNvSpPr txBox="1">
            <a:spLocks noChangeArrowheads="1"/>
          </p:cNvSpPr>
          <p:nvPr/>
        </p:nvSpPr>
        <p:spPr bwMode="auto">
          <a:xfrm>
            <a:off x="323850" y="1341438"/>
            <a:ext cx="8569325" cy="498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Hebel</a:t>
            </a:r>
          </a:p>
          <a:p>
            <a:pPr algn="just">
              <a:spcBef>
                <a:spcPct val="50000"/>
              </a:spcBef>
              <a:defRPr/>
            </a:pPr>
            <a:r>
              <a:rPr lang="de-DE" altLang="de-DE" sz="2400" dirty="0">
                <a:effectLst>
                  <a:outerShdw blurRad="38100" dist="38100" dir="2700000" algn="tl">
                    <a:srgbClr val="C0C0C0"/>
                  </a:outerShdw>
                </a:effectLst>
              </a:rPr>
              <a:t>Der Hebel ist die einfachste Maschine in der Mechanik, er ist einer der wichtigsten Kraftwandler. Der Hebel dient dazu Arbeit zu erleichtern, </a:t>
            </a:r>
            <a:r>
              <a:rPr lang="de-DE" altLang="de-DE" sz="2400" u="sng" dirty="0">
                <a:effectLst>
                  <a:outerShdw blurRad="38100" dist="38100" dir="2700000" algn="tl">
                    <a:srgbClr val="C0C0C0"/>
                  </a:outerShdw>
                </a:effectLst>
              </a:rPr>
              <a:t>nicht</a:t>
            </a:r>
            <a:r>
              <a:rPr lang="de-DE" altLang="de-DE" sz="2400" dirty="0">
                <a:effectLst>
                  <a:outerShdw blurRad="38100" dist="38100" dir="2700000" algn="tl">
                    <a:srgbClr val="C0C0C0"/>
                  </a:outerShdw>
                </a:effectLst>
              </a:rPr>
              <a:t> zu sparen. </a:t>
            </a:r>
          </a:p>
          <a:p>
            <a:pPr algn="just">
              <a:spcBef>
                <a:spcPct val="50000"/>
              </a:spcBef>
              <a:defRPr/>
            </a:pPr>
            <a:endParaRPr lang="de-DE" altLang="de-DE" sz="1200" dirty="0">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Hebelgesetz:		</a:t>
            </a:r>
            <a:r>
              <a:rPr lang="de-DE" altLang="de-DE" sz="2400" dirty="0">
                <a:solidFill>
                  <a:srgbClr val="E0003C"/>
                </a:solidFill>
                <a:effectLst>
                  <a:outerShdw blurRad="38100" dist="38100" dir="2700000" algn="tl">
                    <a:srgbClr val="C0C0C0"/>
                  </a:outerShdw>
                </a:effectLst>
              </a:rPr>
              <a:t>Kraft x Kraftarm = Last x Lastarm</a:t>
            </a:r>
          </a:p>
          <a:p>
            <a:pPr algn="just">
              <a:spcBef>
                <a:spcPct val="50000"/>
              </a:spcBef>
              <a:defRPr/>
            </a:pPr>
            <a:endParaRPr lang="de-DE" altLang="de-DE" sz="1200" dirty="0">
              <a:solidFill>
                <a:srgbClr val="E0003C"/>
              </a:solidFill>
              <a:effectLst>
                <a:outerShdw blurRad="38100" dist="38100" dir="2700000" algn="tl">
                  <a:srgbClr val="C0C0C0"/>
                </a:outerShdw>
              </a:effectLst>
            </a:endParaRPr>
          </a:p>
          <a:p>
            <a:pPr algn="just">
              <a:spcBef>
                <a:spcPct val="50000"/>
              </a:spcBef>
              <a:defRPr/>
            </a:pPr>
            <a:endParaRPr lang="de-DE" altLang="de-DE" sz="1200" dirty="0">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Man unterscheidet:</a:t>
            </a:r>
          </a:p>
          <a:p>
            <a:pPr algn="just">
              <a:spcBef>
                <a:spcPct val="50000"/>
              </a:spcBef>
              <a:buFontTx/>
              <a:buChar char="•"/>
              <a:defRPr/>
            </a:pPr>
            <a:r>
              <a:rPr lang="de-DE" altLang="de-DE" sz="2400" dirty="0">
                <a:effectLst>
                  <a:outerShdw blurRad="38100" dist="38100" dir="2700000" algn="tl">
                    <a:srgbClr val="C0C0C0"/>
                  </a:outerShdw>
                </a:effectLst>
              </a:rPr>
              <a:t> zweiseitigen Hebel</a:t>
            </a:r>
          </a:p>
          <a:p>
            <a:pPr algn="just">
              <a:buFontTx/>
              <a:buChar char="•"/>
              <a:defRPr/>
            </a:pPr>
            <a:r>
              <a:rPr lang="de-DE" altLang="de-DE" sz="2400" dirty="0">
                <a:effectLst>
                  <a:outerShdw blurRad="38100" dist="38100" dir="2700000" algn="tl">
                    <a:srgbClr val="C0C0C0"/>
                  </a:outerShdw>
                </a:effectLst>
              </a:rPr>
              <a:t> einseitigen Hebel</a:t>
            </a:r>
          </a:p>
          <a:p>
            <a:pPr algn="just">
              <a:buFontTx/>
              <a:buChar char="•"/>
              <a:defRPr/>
            </a:pPr>
            <a:r>
              <a:rPr lang="de-DE" altLang="de-DE" sz="2400" dirty="0">
                <a:effectLst>
                  <a:outerShdw blurRad="38100" dist="38100" dir="2700000" algn="tl">
                    <a:srgbClr val="C0C0C0"/>
                  </a:outerShdw>
                </a:effectLst>
              </a:rPr>
              <a:t> Winkelhebel</a:t>
            </a:r>
          </a:p>
        </p:txBody>
      </p:sp>
      <p:sp>
        <p:nvSpPr>
          <p:cNvPr id="2" name="Titel 1"/>
          <p:cNvSpPr>
            <a:spLocks noGrp="1"/>
          </p:cNvSpPr>
          <p:nvPr>
            <p:ph type="title"/>
          </p:nvPr>
        </p:nvSpPr>
        <p:spPr>
          <a:xfrm>
            <a:off x="0" y="836613"/>
            <a:ext cx="6692900" cy="431800"/>
          </a:xfrm>
        </p:spPr>
        <p:txBody>
          <a:bodyPr/>
          <a:lstStyle/>
          <a:p>
            <a:pPr>
              <a:defRPr/>
            </a:pPr>
            <a:r>
              <a:rPr lang="de-DE" altLang="de-DE" dirty="0">
                <a:solidFill>
                  <a:schemeClr val="bg1">
                    <a:lumMod val="95000"/>
                  </a:schemeClr>
                </a:solidFill>
              </a:rPr>
              <a:t>Hebel</a:t>
            </a:r>
            <a:r>
              <a:rPr lang="de-DE" altLang="de-DE" dirty="0">
                <a:solidFill>
                  <a:srgbClr val="E0003C"/>
                </a:solidFill>
                <a:effectLst>
                  <a:outerShdw blurRad="38100" dist="38100" dir="2700000" algn="tl">
                    <a:srgbClr val="C0C0C0"/>
                  </a:outerShdw>
                </a:effectLst>
              </a:rPr>
              <a:t/>
            </a:r>
            <a:br>
              <a:rPr lang="de-DE" altLang="de-DE" dirty="0">
                <a:solidFill>
                  <a:srgbClr val="E0003C"/>
                </a:solidFill>
                <a:effectLst>
                  <a:outerShdw blurRad="38100" dist="38100" dir="2700000" algn="tl">
                    <a:srgbClr val="C0C0C0"/>
                  </a:outerShdw>
                </a:effectLst>
              </a:rPr>
            </a:b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5939">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593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95939">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593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593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593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4930775" y="2997200"/>
            <a:ext cx="288925" cy="288925"/>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7987" name="Text Box 3"/>
          <p:cNvSpPr txBox="1">
            <a:spLocks noChangeArrowheads="1"/>
          </p:cNvSpPr>
          <p:nvPr/>
        </p:nvSpPr>
        <p:spPr bwMode="auto">
          <a:xfrm>
            <a:off x="323850" y="1341438"/>
            <a:ext cx="856932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Zweiseitiger Hebel</a:t>
            </a:r>
            <a:r>
              <a:rPr lang="de-DE" altLang="de-DE" sz="1400" b="1" dirty="0">
                <a:effectLst>
                  <a:outerShdw blurRad="38100" dist="38100" dir="2700000" algn="tl">
                    <a:srgbClr val="C0C0C0"/>
                  </a:outerShdw>
                </a:effectLst>
              </a:rPr>
              <a:t> </a:t>
            </a:r>
          </a:p>
          <a:p>
            <a:pPr algn="just">
              <a:spcBef>
                <a:spcPct val="50000"/>
              </a:spcBef>
              <a:defRPr/>
            </a:pPr>
            <a:endParaRPr lang="de-DE" altLang="de-DE" sz="2400" dirty="0">
              <a:solidFill>
                <a:srgbClr val="E0003C"/>
              </a:solidFill>
              <a:effectLst>
                <a:outerShdw blurRad="38100" dist="38100" dir="2700000" algn="tl">
                  <a:srgbClr val="C0C0C0"/>
                </a:outerShdw>
              </a:effectLst>
            </a:endParaRPr>
          </a:p>
        </p:txBody>
      </p:sp>
      <p:sp>
        <p:nvSpPr>
          <p:cNvPr id="47108" name="Line 4"/>
          <p:cNvSpPr>
            <a:spLocks noChangeShapeType="1"/>
          </p:cNvSpPr>
          <p:nvPr/>
        </p:nvSpPr>
        <p:spPr bwMode="auto">
          <a:xfrm>
            <a:off x="1547813" y="2997200"/>
            <a:ext cx="60483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7109" name="Oval 5"/>
          <p:cNvSpPr>
            <a:spLocks noChangeArrowheads="1"/>
          </p:cNvSpPr>
          <p:nvPr/>
        </p:nvSpPr>
        <p:spPr bwMode="auto">
          <a:xfrm>
            <a:off x="5002213" y="2925763"/>
            <a:ext cx="144462"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7110" name="Line 6"/>
          <p:cNvSpPr>
            <a:spLocks noChangeShapeType="1"/>
          </p:cNvSpPr>
          <p:nvPr/>
        </p:nvSpPr>
        <p:spPr bwMode="auto">
          <a:xfrm>
            <a:off x="7596188" y="1989138"/>
            <a:ext cx="0" cy="936625"/>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297991" name="Text Box 7"/>
          <p:cNvSpPr txBox="1">
            <a:spLocks noChangeArrowheads="1"/>
          </p:cNvSpPr>
          <p:nvPr/>
        </p:nvSpPr>
        <p:spPr bwMode="auto">
          <a:xfrm>
            <a:off x="323850" y="4492625"/>
            <a:ext cx="8569325" cy="175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dirty="0">
                <a:solidFill>
                  <a:srgbClr val="E0003C"/>
                </a:solidFill>
                <a:effectLst>
                  <a:outerShdw blurRad="38100" dist="38100" dir="2700000" algn="tl">
                    <a:srgbClr val="C0C0C0"/>
                  </a:outerShdw>
                </a:effectLst>
              </a:rPr>
              <a:t>Kraft x Kraftarm = Last x Lastarm </a:t>
            </a:r>
          </a:p>
          <a:p>
            <a:pPr algn="just">
              <a:defRPr/>
            </a:pPr>
            <a:endParaRPr lang="de-DE" altLang="de-DE" sz="2400" dirty="0">
              <a:solidFill>
                <a:srgbClr val="E0003C"/>
              </a:solidFill>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Kräfte wirken auf unterschiedlichen Seiten vom Drehpunkt.</a:t>
            </a:r>
          </a:p>
          <a:p>
            <a:pPr algn="just">
              <a:defRPr/>
            </a:pPr>
            <a:endParaRPr lang="de-DE" altLang="de-DE" sz="1200"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Beispiel:	Hebebaum				</a:t>
            </a:r>
          </a:p>
        </p:txBody>
      </p:sp>
      <p:sp>
        <p:nvSpPr>
          <p:cNvPr id="47112" name="Line 8"/>
          <p:cNvSpPr>
            <a:spLocks noChangeShapeType="1"/>
          </p:cNvSpPr>
          <p:nvPr/>
        </p:nvSpPr>
        <p:spPr bwMode="auto">
          <a:xfrm>
            <a:off x="1547813" y="2349500"/>
            <a:ext cx="0" cy="576263"/>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7113" name="Line 9"/>
          <p:cNvSpPr>
            <a:spLocks noChangeShapeType="1"/>
          </p:cNvSpPr>
          <p:nvPr/>
        </p:nvSpPr>
        <p:spPr bwMode="auto">
          <a:xfrm>
            <a:off x="1547813" y="3286125"/>
            <a:ext cx="0"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47114" name="Line 10"/>
          <p:cNvSpPr>
            <a:spLocks noChangeShapeType="1"/>
          </p:cNvSpPr>
          <p:nvPr/>
        </p:nvSpPr>
        <p:spPr bwMode="auto">
          <a:xfrm>
            <a:off x="7596188" y="3286125"/>
            <a:ext cx="0"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7115" name="Line 11"/>
          <p:cNvSpPr>
            <a:spLocks noChangeShapeType="1"/>
          </p:cNvSpPr>
          <p:nvPr/>
        </p:nvSpPr>
        <p:spPr bwMode="auto">
          <a:xfrm>
            <a:off x="1403350" y="4078288"/>
            <a:ext cx="6337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7116" name="Line 12"/>
          <p:cNvSpPr>
            <a:spLocks noChangeShapeType="1"/>
          </p:cNvSpPr>
          <p:nvPr/>
        </p:nvSpPr>
        <p:spPr bwMode="auto">
          <a:xfrm>
            <a:off x="5076825" y="3502025"/>
            <a:ext cx="0" cy="7191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47117" name="Oval 13"/>
          <p:cNvSpPr>
            <a:spLocks noChangeArrowheads="1"/>
          </p:cNvSpPr>
          <p:nvPr/>
        </p:nvSpPr>
        <p:spPr bwMode="auto">
          <a:xfrm>
            <a:off x="1476375" y="400526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7118" name="Oval 14"/>
          <p:cNvSpPr>
            <a:spLocks noChangeArrowheads="1"/>
          </p:cNvSpPr>
          <p:nvPr/>
        </p:nvSpPr>
        <p:spPr bwMode="auto">
          <a:xfrm>
            <a:off x="5005388" y="400526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7119" name="Oval 15"/>
          <p:cNvSpPr>
            <a:spLocks noChangeArrowheads="1"/>
          </p:cNvSpPr>
          <p:nvPr/>
        </p:nvSpPr>
        <p:spPr bwMode="auto">
          <a:xfrm>
            <a:off x="7524750" y="400526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8000" name="Text Box 16"/>
          <p:cNvSpPr txBox="1">
            <a:spLocks noChangeArrowheads="1"/>
          </p:cNvSpPr>
          <p:nvPr/>
        </p:nvSpPr>
        <p:spPr bwMode="auto">
          <a:xfrm>
            <a:off x="1547813" y="3573463"/>
            <a:ext cx="352901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K</a:t>
            </a:r>
          </a:p>
        </p:txBody>
      </p:sp>
      <p:sp>
        <p:nvSpPr>
          <p:cNvPr id="298001" name="Text Box 17"/>
          <p:cNvSpPr txBox="1">
            <a:spLocks noChangeArrowheads="1"/>
          </p:cNvSpPr>
          <p:nvPr/>
        </p:nvSpPr>
        <p:spPr bwMode="auto">
          <a:xfrm>
            <a:off x="5076825" y="3573463"/>
            <a:ext cx="25193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L</a:t>
            </a:r>
          </a:p>
        </p:txBody>
      </p:sp>
      <p:sp>
        <p:nvSpPr>
          <p:cNvPr id="298002" name="Text Box 18"/>
          <p:cNvSpPr txBox="1">
            <a:spLocks noChangeArrowheads="1"/>
          </p:cNvSpPr>
          <p:nvPr/>
        </p:nvSpPr>
        <p:spPr bwMode="auto">
          <a:xfrm>
            <a:off x="971550" y="2060575"/>
            <a:ext cx="5032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K</a:t>
            </a:r>
          </a:p>
        </p:txBody>
      </p:sp>
      <p:sp>
        <p:nvSpPr>
          <p:cNvPr id="298003" name="Text Box 19"/>
          <p:cNvSpPr txBox="1">
            <a:spLocks noChangeArrowheads="1"/>
          </p:cNvSpPr>
          <p:nvPr/>
        </p:nvSpPr>
        <p:spPr bwMode="auto">
          <a:xfrm>
            <a:off x="7669213" y="2060575"/>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p:txBody>
      </p:sp>
      <p:sp>
        <p:nvSpPr>
          <p:cNvPr id="298004" name="Text Box 20"/>
          <p:cNvSpPr txBox="1">
            <a:spLocks noChangeArrowheads="1"/>
          </p:cNvSpPr>
          <p:nvPr/>
        </p:nvSpPr>
        <p:spPr bwMode="auto">
          <a:xfrm>
            <a:off x="1547813" y="4078288"/>
            <a:ext cx="352901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Kraftarm</a:t>
            </a:r>
            <a:endParaRPr lang="de-DE" altLang="de-DE" sz="1400" baseline="-25000">
              <a:solidFill>
                <a:srgbClr val="E0003C"/>
              </a:solidFill>
              <a:effectLst>
                <a:outerShdw blurRad="38100" dist="38100" dir="2700000" algn="tl">
                  <a:srgbClr val="C0C0C0"/>
                </a:outerShdw>
              </a:effectLst>
            </a:endParaRPr>
          </a:p>
        </p:txBody>
      </p:sp>
      <p:sp>
        <p:nvSpPr>
          <p:cNvPr id="298005" name="Text Box 21"/>
          <p:cNvSpPr txBox="1">
            <a:spLocks noChangeArrowheads="1"/>
          </p:cNvSpPr>
          <p:nvPr/>
        </p:nvSpPr>
        <p:spPr bwMode="auto">
          <a:xfrm>
            <a:off x="5076825" y="4078288"/>
            <a:ext cx="2519363"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Lastarm</a:t>
            </a:r>
            <a:endParaRPr lang="de-DE" altLang="de-DE" sz="1400" baseline="-25000">
              <a:solidFill>
                <a:srgbClr val="E0003C"/>
              </a:solidFill>
              <a:effectLst>
                <a:outerShdw blurRad="38100" dist="38100" dir="2700000" algn="tl">
                  <a:srgbClr val="C0C0C0"/>
                </a:outerShdw>
              </a:effectLst>
            </a:endParaRPr>
          </a:p>
        </p:txBody>
      </p:sp>
      <p:sp>
        <p:nvSpPr>
          <p:cNvPr id="298006" name="Text Box 22"/>
          <p:cNvSpPr txBox="1">
            <a:spLocks noChangeArrowheads="1"/>
          </p:cNvSpPr>
          <p:nvPr/>
        </p:nvSpPr>
        <p:spPr bwMode="auto">
          <a:xfrm>
            <a:off x="3348038" y="2565400"/>
            <a:ext cx="3455987"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effectLst>
                  <a:outerShdw blurRad="38100" dist="38100" dir="2700000" algn="tl">
                    <a:srgbClr val="C0C0C0"/>
                  </a:outerShdw>
                </a:effectLst>
              </a:rPr>
              <a:t>Drehpunkt</a:t>
            </a:r>
            <a:endParaRPr lang="de-DE" altLang="de-DE" sz="1400" baseline="-25000">
              <a:effectLst>
                <a:outerShdw blurRad="38100" dist="38100" dir="2700000" algn="tl">
                  <a:srgbClr val="C0C0C0"/>
                </a:outerShdw>
              </a:effectLst>
            </a:endParaRPr>
          </a:p>
        </p:txBody>
      </p:sp>
      <p:pic>
        <p:nvPicPr>
          <p:cNvPr id="298007" name="Picture 23" descr="hebeba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42698">
            <a:off x="3851275" y="6021388"/>
            <a:ext cx="2160588"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0" y="836613"/>
            <a:ext cx="6692900" cy="431800"/>
          </a:xfrm>
        </p:spPr>
        <p:txBody>
          <a:bodyPr/>
          <a:lstStyle/>
          <a:p>
            <a:pPr>
              <a:defRPr/>
            </a:pPr>
            <a:r>
              <a:rPr lang="de-DE" altLang="de-DE" dirty="0" smtClean="0">
                <a:solidFill>
                  <a:schemeClr val="bg1">
                    <a:lumMod val="95000"/>
                  </a:schemeClr>
                </a:solidFill>
              </a:rPr>
              <a:t>Hebel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7991">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80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ChangeArrowheads="1"/>
          </p:cNvSpPr>
          <p:nvPr/>
        </p:nvSpPr>
        <p:spPr bwMode="auto">
          <a:xfrm>
            <a:off x="7451725" y="2997200"/>
            <a:ext cx="288925" cy="288925"/>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2083" name="Text Box 3"/>
          <p:cNvSpPr txBox="1">
            <a:spLocks noChangeArrowheads="1"/>
          </p:cNvSpPr>
          <p:nvPr/>
        </p:nvSpPr>
        <p:spPr bwMode="auto">
          <a:xfrm>
            <a:off x="323850" y="1341438"/>
            <a:ext cx="856932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Einseitiger Hebel</a:t>
            </a:r>
            <a:endParaRPr lang="de-DE" altLang="de-DE" sz="1400" b="1" dirty="0">
              <a:effectLst>
                <a:outerShdw blurRad="38100" dist="38100" dir="2700000" algn="tl">
                  <a:srgbClr val="C0C0C0"/>
                </a:outerShdw>
              </a:effectLst>
            </a:endParaRPr>
          </a:p>
          <a:p>
            <a:pPr algn="just">
              <a:spcBef>
                <a:spcPct val="50000"/>
              </a:spcBef>
              <a:defRPr/>
            </a:pPr>
            <a:endParaRPr lang="de-DE" altLang="de-DE" sz="2400" dirty="0">
              <a:solidFill>
                <a:srgbClr val="E0003C"/>
              </a:solidFill>
              <a:effectLst>
                <a:outerShdw blurRad="38100" dist="38100" dir="2700000" algn="tl">
                  <a:srgbClr val="C0C0C0"/>
                </a:outerShdw>
              </a:effectLst>
            </a:endParaRPr>
          </a:p>
        </p:txBody>
      </p:sp>
      <p:sp>
        <p:nvSpPr>
          <p:cNvPr id="49156" name="Line 4"/>
          <p:cNvSpPr>
            <a:spLocks noChangeShapeType="1"/>
          </p:cNvSpPr>
          <p:nvPr/>
        </p:nvSpPr>
        <p:spPr bwMode="auto">
          <a:xfrm>
            <a:off x="1547813" y="2997200"/>
            <a:ext cx="60483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57" name="Oval 5"/>
          <p:cNvSpPr>
            <a:spLocks noChangeArrowheads="1"/>
          </p:cNvSpPr>
          <p:nvPr/>
        </p:nvSpPr>
        <p:spPr bwMode="auto">
          <a:xfrm>
            <a:off x="7523163" y="2925763"/>
            <a:ext cx="144462"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9158" name="Line 6"/>
          <p:cNvSpPr>
            <a:spLocks noChangeShapeType="1"/>
          </p:cNvSpPr>
          <p:nvPr/>
        </p:nvSpPr>
        <p:spPr bwMode="auto">
          <a:xfrm>
            <a:off x="1547813" y="1989138"/>
            <a:ext cx="0" cy="936625"/>
          </a:xfrm>
          <a:prstGeom prst="line">
            <a:avLst/>
          </a:prstGeom>
          <a:noFill/>
          <a:ln w="38100">
            <a:solidFill>
              <a:srgbClr val="E0003C"/>
            </a:solidFill>
            <a:round/>
            <a:headEnd type="triangl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59" name="Line 7"/>
          <p:cNvSpPr>
            <a:spLocks noChangeShapeType="1"/>
          </p:cNvSpPr>
          <p:nvPr/>
        </p:nvSpPr>
        <p:spPr bwMode="auto">
          <a:xfrm>
            <a:off x="6588125" y="2349500"/>
            <a:ext cx="0" cy="576263"/>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60" name="Line 8"/>
          <p:cNvSpPr>
            <a:spLocks noChangeShapeType="1"/>
          </p:cNvSpPr>
          <p:nvPr/>
        </p:nvSpPr>
        <p:spPr bwMode="auto">
          <a:xfrm>
            <a:off x="1547813" y="3286125"/>
            <a:ext cx="0"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61" name="Line 9"/>
          <p:cNvSpPr>
            <a:spLocks noChangeShapeType="1"/>
          </p:cNvSpPr>
          <p:nvPr/>
        </p:nvSpPr>
        <p:spPr bwMode="auto">
          <a:xfrm>
            <a:off x="7596188" y="3429000"/>
            <a:ext cx="0" cy="865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62" name="Line 10"/>
          <p:cNvSpPr>
            <a:spLocks noChangeShapeType="1"/>
          </p:cNvSpPr>
          <p:nvPr/>
        </p:nvSpPr>
        <p:spPr bwMode="auto">
          <a:xfrm>
            <a:off x="1403350" y="4149725"/>
            <a:ext cx="6337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63" name="Oval 11"/>
          <p:cNvSpPr>
            <a:spLocks noChangeArrowheads="1"/>
          </p:cNvSpPr>
          <p:nvPr/>
        </p:nvSpPr>
        <p:spPr bwMode="auto">
          <a:xfrm>
            <a:off x="1476375" y="407670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9164" name="Oval 12"/>
          <p:cNvSpPr>
            <a:spLocks noChangeArrowheads="1"/>
          </p:cNvSpPr>
          <p:nvPr/>
        </p:nvSpPr>
        <p:spPr bwMode="auto">
          <a:xfrm>
            <a:off x="7524750" y="407670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2093" name="Text Box 13"/>
          <p:cNvSpPr txBox="1">
            <a:spLocks noChangeArrowheads="1"/>
          </p:cNvSpPr>
          <p:nvPr/>
        </p:nvSpPr>
        <p:spPr bwMode="auto">
          <a:xfrm>
            <a:off x="1619250" y="3573463"/>
            <a:ext cx="59769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K</a:t>
            </a:r>
          </a:p>
        </p:txBody>
      </p:sp>
      <p:sp>
        <p:nvSpPr>
          <p:cNvPr id="302094" name="Text Box 14"/>
          <p:cNvSpPr txBox="1">
            <a:spLocks noChangeArrowheads="1"/>
          </p:cNvSpPr>
          <p:nvPr/>
        </p:nvSpPr>
        <p:spPr bwMode="auto">
          <a:xfrm>
            <a:off x="971550" y="2060575"/>
            <a:ext cx="5032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K</a:t>
            </a:r>
          </a:p>
        </p:txBody>
      </p:sp>
      <p:sp>
        <p:nvSpPr>
          <p:cNvPr id="302095" name="Text Box 15"/>
          <p:cNvSpPr txBox="1">
            <a:spLocks noChangeArrowheads="1"/>
          </p:cNvSpPr>
          <p:nvPr/>
        </p:nvSpPr>
        <p:spPr bwMode="auto">
          <a:xfrm>
            <a:off x="6589713" y="2060575"/>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p:txBody>
      </p:sp>
      <p:sp>
        <p:nvSpPr>
          <p:cNvPr id="302096" name="Text Box 16"/>
          <p:cNvSpPr txBox="1">
            <a:spLocks noChangeArrowheads="1"/>
          </p:cNvSpPr>
          <p:nvPr/>
        </p:nvSpPr>
        <p:spPr bwMode="auto">
          <a:xfrm>
            <a:off x="1619250" y="4132263"/>
            <a:ext cx="59055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Kraftarm</a:t>
            </a:r>
            <a:endParaRPr lang="de-DE" altLang="de-DE" sz="1400" baseline="-25000">
              <a:solidFill>
                <a:srgbClr val="E0003C"/>
              </a:solidFill>
              <a:effectLst>
                <a:outerShdw blurRad="38100" dist="38100" dir="2700000" algn="tl">
                  <a:srgbClr val="C0C0C0"/>
                </a:outerShdw>
              </a:effectLst>
            </a:endParaRPr>
          </a:p>
        </p:txBody>
      </p:sp>
      <p:sp>
        <p:nvSpPr>
          <p:cNvPr id="302097" name="Text Box 17"/>
          <p:cNvSpPr txBox="1">
            <a:spLocks noChangeArrowheads="1"/>
          </p:cNvSpPr>
          <p:nvPr/>
        </p:nvSpPr>
        <p:spPr bwMode="auto">
          <a:xfrm>
            <a:off x="7704138" y="2852738"/>
            <a:ext cx="111601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effectLst>
                  <a:outerShdw blurRad="38100" dist="38100" dir="2700000" algn="tl">
                    <a:srgbClr val="C0C0C0"/>
                  </a:outerShdw>
                </a:effectLst>
              </a:rPr>
              <a:t>Drehpunkt</a:t>
            </a:r>
            <a:endParaRPr lang="de-DE" altLang="de-DE" sz="1400" baseline="-25000">
              <a:effectLst>
                <a:outerShdw blurRad="38100" dist="38100" dir="2700000" algn="tl">
                  <a:srgbClr val="C0C0C0"/>
                </a:outerShdw>
              </a:effectLst>
            </a:endParaRPr>
          </a:p>
        </p:txBody>
      </p:sp>
      <p:sp>
        <p:nvSpPr>
          <p:cNvPr id="49170" name="Line 18"/>
          <p:cNvSpPr>
            <a:spLocks noChangeShapeType="1"/>
          </p:cNvSpPr>
          <p:nvPr/>
        </p:nvSpPr>
        <p:spPr bwMode="auto">
          <a:xfrm>
            <a:off x="6588125" y="3141663"/>
            <a:ext cx="0"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49171" name="Oval 19"/>
          <p:cNvSpPr>
            <a:spLocks noChangeArrowheads="1"/>
          </p:cNvSpPr>
          <p:nvPr/>
        </p:nvSpPr>
        <p:spPr bwMode="auto">
          <a:xfrm>
            <a:off x="6516688" y="357346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49172" name="Oval 20"/>
          <p:cNvSpPr>
            <a:spLocks noChangeArrowheads="1"/>
          </p:cNvSpPr>
          <p:nvPr/>
        </p:nvSpPr>
        <p:spPr bwMode="auto">
          <a:xfrm>
            <a:off x="7524750" y="355600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2101" name="Text Box 21"/>
          <p:cNvSpPr txBox="1">
            <a:spLocks noChangeArrowheads="1"/>
          </p:cNvSpPr>
          <p:nvPr/>
        </p:nvSpPr>
        <p:spPr bwMode="auto">
          <a:xfrm>
            <a:off x="6659563" y="3124200"/>
            <a:ext cx="86518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L</a:t>
            </a:r>
          </a:p>
        </p:txBody>
      </p:sp>
      <p:sp>
        <p:nvSpPr>
          <p:cNvPr id="302102" name="Text Box 22"/>
          <p:cNvSpPr txBox="1">
            <a:spLocks noChangeArrowheads="1"/>
          </p:cNvSpPr>
          <p:nvPr/>
        </p:nvSpPr>
        <p:spPr bwMode="auto">
          <a:xfrm>
            <a:off x="6588125" y="3629025"/>
            <a:ext cx="1008063"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Lastarm</a:t>
            </a:r>
            <a:endParaRPr lang="de-DE" altLang="de-DE" sz="1400" baseline="-25000">
              <a:solidFill>
                <a:srgbClr val="E0003C"/>
              </a:solidFill>
              <a:effectLst>
                <a:outerShdw blurRad="38100" dist="38100" dir="2700000" algn="tl">
                  <a:srgbClr val="C0C0C0"/>
                </a:outerShdw>
              </a:effectLst>
            </a:endParaRPr>
          </a:p>
        </p:txBody>
      </p:sp>
      <p:sp>
        <p:nvSpPr>
          <p:cNvPr id="49175" name="Line 23"/>
          <p:cNvSpPr>
            <a:spLocks noChangeShapeType="1"/>
          </p:cNvSpPr>
          <p:nvPr/>
        </p:nvSpPr>
        <p:spPr bwMode="auto">
          <a:xfrm>
            <a:off x="6443663" y="3644900"/>
            <a:ext cx="12969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2104" name="Text Box 24"/>
          <p:cNvSpPr txBox="1">
            <a:spLocks noChangeArrowheads="1"/>
          </p:cNvSpPr>
          <p:nvPr/>
        </p:nvSpPr>
        <p:spPr bwMode="auto">
          <a:xfrm>
            <a:off x="323850" y="4508500"/>
            <a:ext cx="8569325" cy="175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dirty="0">
                <a:solidFill>
                  <a:srgbClr val="E0003C"/>
                </a:solidFill>
                <a:effectLst>
                  <a:outerShdw blurRad="38100" dist="38100" dir="2700000" algn="tl">
                    <a:srgbClr val="C0C0C0"/>
                  </a:outerShdw>
                </a:effectLst>
              </a:rPr>
              <a:t>Kraft x Kraftarm = Last x Lastarm </a:t>
            </a:r>
          </a:p>
          <a:p>
            <a:pPr algn="just">
              <a:defRPr/>
            </a:pPr>
            <a:endParaRPr lang="de-DE" altLang="de-DE" sz="2400" dirty="0">
              <a:solidFill>
                <a:srgbClr val="E0003C"/>
              </a:solidFill>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Kräfte wirken auf einer Seite vom Drehpunkt.</a:t>
            </a:r>
          </a:p>
          <a:p>
            <a:pPr algn="just">
              <a:defRPr/>
            </a:pPr>
            <a:endParaRPr lang="de-DE" altLang="de-DE" sz="1200"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Beispiel:	Brechstange 					</a:t>
            </a:r>
          </a:p>
        </p:txBody>
      </p:sp>
      <p:pic>
        <p:nvPicPr>
          <p:cNvPr id="302105" name="Picture 25" descr="Brechstange Brechstan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4663" y="5734050"/>
            <a:ext cx="671512"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0" y="836613"/>
            <a:ext cx="6692900" cy="431800"/>
          </a:xfrm>
        </p:spPr>
        <p:txBody>
          <a:bodyPr/>
          <a:lstStyle/>
          <a:p>
            <a:pPr>
              <a:defRPr/>
            </a:pPr>
            <a:r>
              <a:rPr lang="de-DE" altLang="de-DE" dirty="0" smtClean="0">
                <a:solidFill>
                  <a:schemeClr val="bg1">
                    <a:lumMod val="95000"/>
                  </a:schemeClr>
                </a:solidFill>
              </a:rPr>
              <a:t>Hebel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210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2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215" name="Picture 39" descr="Kuhfus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475" y="3789363"/>
            <a:ext cx="6477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AutoShape 2"/>
          <p:cNvSpPr>
            <a:spLocks noChangeArrowheads="1"/>
          </p:cNvSpPr>
          <p:nvPr/>
        </p:nvSpPr>
        <p:spPr bwMode="auto">
          <a:xfrm>
            <a:off x="7092950" y="4581525"/>
            <a:ext cx="288925" cy="288925"/>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6179" name="Text Box 3"/>
          <p:cNvSpPr txBox="1">
            <a:spLocks noChangeArrowheads="1"/>
          </p:cNvSpPr>
          <p:nvPr/>
        </p:nvSpPr>
        <p:spPr bwMode="auto">
          <a:xfrm>
            <a:off x="323850" y="1344613"/>
            <a:ext cx="85693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Winkelhebel</a:t>
            </a:r>
            <a:endParaRPr lang="de-DE" altLang="de-DE" sz="2400" dirty="0">
              <a:effectLst>
                <a:outerShdw blurRad="38100" dist="38100" dir="2700000" algn="tl">
                  <a:srgbClr val="C0C0C0"/>
                </a:outerShdw>
              </a:effectLst>
            </a:endParaRPr>
          </a:p>
        </p:txBody>
      </p:sp>
      <p:sp>
        <p:nvSpPr>
          <p:cNvPr id="51205" name="Line 4"/>
          <p:cNvSpPr>
            <a:spLocks noChangeShapeType="1"/>
          </p:cNvSpPr>
          <p:nvPr/>
        </p:nvSpPr>
        <p:spPr bwMode="auto">
          <a:xfrm>
            <a:off x="6084888" y="1916113"/>
            <a:ext cx="1152525" cy="25923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1206" name="Oval 5"/>
          <p:cNvSpPr>
            <a:spLocks noChangeArrowheads="1"/>
          </p:cNvSpPr>
          <p:nvPr/>
        </p:nvSpPr>
        <p:spPr bwMode="auto">
          <a:xfrm>
            <a:off x="7164388" y="4510088"/>
            <a:ext cx="144462"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1207" name="Line 6"/>
          <p:cNvSpPr>
            <a:spLocks noChangeShapeType="1"/>
          </p:cNvSpPr>
          <p:nvPr/>
        </p:nvSpPr>
        <p:spPr bwMode="auto">
          <a:xfrm>
            <a:off x="6084888" y="1916113"/>
            <a:ext cx="0" cy="574675"/>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1208" name="Line 7"/>
          <p:cNvSpPr>
            <a:spLocks noChangeShapeType="1"/>
          </p:cNvSpPr>
          <p:nvPr/>
        </p:nvSpPr>
        <p:spPr bwMode="auto">
          <a:xfrm>
            <a:off x="6084888" y="4438650"/>
            <a:ext cx="0"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51209" name="Line 8"/>
          <p:cNvSpPr>
            <a:spLocks noChangeShapeType="1"/>
          </p:cNvSpPr>
          <p:nvPr/>
        </p:nvSpPr>
        <p:spPr bwMode="auto">
          <a:xfrm>
            <a:off x="7885113" y="4437063"/>
            <a:ext cx="0" cy="9350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1210" name="Line 9"/>
          <p:cNvSpPr>
            <a:spLocks noChangeShapeType="1"/>
          </p:cNvSpPr>
          <p:nvPr/>
        </p:nvSpPr>
        <p:spPr bwMode="auto">
          <a:xfrm>
            <a:off x="5940425" y="5229225"/>
            <a:ext cx="20891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1211" name="Line 10"/>
          <p:cNvSpPr>
            <a:spLocks noChangeShapeType="1"/>
          </p:cNvSpPr>
          <p:nvPr/>
        </p:nvSpPr>
        <p:spPr bwMode="auto">
          <a:xfrm>
            <a:off x="7235825" y="5013325"/>
            <a:ext cx="0" cy="360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1212" name="Oval 11"/>
          <p:cNvSpPr>
            <a:spLocks noChangeArrowheads="1"/>
          </p:cNvSpPr>
          <p:nvPr/>
        </p:nvSpPr>
        <p:spPr bwMode="auto">
          <a:xfrm>
            <a:off x="6013450" y="5157788"/>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1213" name="Oval 12"/>
          <p:cNvSpPr>
            <a:spLocks noChangeArrowheads="1"/>
          </p:cNvSpPr>
          <p:nvPr/>
        </p:nvSpPr>
        <p:spPr bwMode="auto">
          <a:xfrm>
            <a:off x="7164388" y="5157788"/>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1214" name="Oval 13"/>
          <p:cNvSpPr>
            <a:spLocks noChangeArrowheads="1"/>
          </p:cNvSpPr>
          <p:nvPr/>
        </p:nvSpPr>
        <p:spPr bwMode="auto">
          <a:xfrm>
            <a:off x="7813675" y="515620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6190" name="Text Box 14"/>
          <p:cNvSpPr txBox="1">
            <a:spLocks noChangeArrowheads="1"/>
          </p:cNvSpPr>
          <p:nvPr/>
        </p:nvSpPr>
        <p:spPr bwMode="auto">
          <a:xfrm>
            <a:off x="7237413" y="4797425"/>
            <a:ext cx="6477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L</a:t>
            </a:r>
          </a:p>
        </p:txBody>
      </p:sp>
      <p:sp>
        <p:nvSpPr>
          <p:cNvPr id="306191" name="Text Box 15"/>
          <p:cNvSpPr txBox="1">
            <a:spLocks noChangeArrowheads="1"/>
          </p:cNvSpPr>
          <p:nvPr/>
        </p:nvSpPr>
        <p:spPr bwMode="auto">
          <a:xfrm>
            <a:off x="6084888" y="4797425"/>
            <a:ext cx="11525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l</a:t>
            </a:r>
            <a:r>
              <a:rPr lang="de-DE" altLang="de-DE" sz="2400" baseline="-25000">
                <a:solidFill>
                  <a:srgbClr val="E0003C"/>
                </a:solidFill>
                <a:effectLst>
                  <a:outerShdw blurRad="38100" dist="38100" dir="2700000" algn="tl">
                    <a:srgbClr val="C0C0C0"/>
                  </a:outerShdw>
                </a:effectLst>
              </a:rPr>
              <a:t>K</a:t>
            </a:r>
          </a:p>
        </p:txBody>
      </p:sp>
      <p:sp>
        <p:nvSpPr>
          <p:cNvPr id="306192" name="Text Box 16"/>
          <p:cNvSpPr txBox="1">
            <a:spLocks noChangeArrowheads="1"/>
          </p:cNvSpPr>
          <p:nvPr/>
        </p:nvSpPr>
        <p:spPr bwMode="auto">
          <a:xfrm>
            <a:off x="5508625" y="2060575"/>
            <a:ext cx="5032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K</a:t>
            </a:r>
          </a:p>
        </p:txBody>
      </p:sp>
      <p:sp>
        <p:nvSpPr>
          <p:cNvPr id="306193" name="Text Box 17"/>
          <p:cNvSpPr txBox="1">
            <a:spLocks noChangeArrowheads="1"/>
          </p:cNvSpPr>
          <p:nvPr/>
        </p:nvSpPr>
        <p:spPr bwMode="auto">
          <a:xfrm>
            <a:off x="6084888" y="5356225"/>
            <a:ext cx="1152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Kraftarm</a:t>
            </a:r>
            <a:endParaRPr lang="de-DE" altLang="de-DE" sz="1400" baseline="-25000">
              <a:solidFill>
                <a:srgbClr val="E0003C"/>
              </a:solidFill>
              <a:effectLst>
                <a:outerShdw blurRad="38100" dist="38100" dir="2700000" algn="tl">
                  <a:srgbClr val="C0C0C0"/>
                </a:outerShdw>
              </a:effectLst>
            </a:endParaRPr>
          </a:p>
        </p:txBody>
      </p:sp>
      <p:sp>
        <p:nvSpPr>
          <p:cNvPr id="306194" name="Text Box 18"/>
          <p:cNvSpPr txBox="1">
            <a:spLocks noChangeArrowheads="1"/>
          </p:cNvSpPr>
          <p:nvPr/>
        </p:nvSpPr>
        <p:spPr bwMode="auto">
          <a:xfrm>
            <a:off x="7092950" y="5356225"/>
            <a:ext cx="9366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Lastarm</a:t>
            </a:r>
            <a:endParaRPr lang="de-DE" altLang="de-DE" sz="1400" baseline="-25000">
              <a:solidFill>
                <a:srgbClr val="E0003C"/>
              </a:solidFill>
              <a:effectLst>
                <a:outerShdw blurRad="38100" dist="38100" dir="2700000" algn="tl">
                  <a:srgbClr val="C0C0C0"/>
                </a:outerShdw>
              </a:effectLst>
            </a:endParaRPr>
          </a:p>
        </p:txBody>
      </p:sp>
      <p:sp>
        <p:nvSpPr>
          <p:cNvPr id="306195" name="Text Box 19"/>
          <p:cNvSpPr txBox="1">
            <a:spLocks noChangeArrowheads="1"/>
          </p:cNvSpPr>
          <p:nvPr/>
        </p:nvSpPr>
        <p:spPr bwMode="auto">
          <a:xfrm>
            <a:off x="6013450" y="4365625"/>
            <a:ext cx="10795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r">
              <a:spcBef>
                <a:spcPct val="50000"/>
              </a:spcBef>
              <a:defRPr/>
            </a:pPr>
            <a:r>
              <a:rPr lang="de-DE" altLang="de-DE" sz="1400">
                <a:effectLst>
                  <a:outerShdw blurRad="38100" dist="38100" dir="2700000" algn="tl">
                    <a:srgbClr val="C0C0C0"/>
                  </a:outerShdw>
                </a:effectLst>
              </a:rPr>
              <a:t>Drehpunkt</a:t>
            </a:r>
            <a:endParaRPr lang="de-DE" altLang="de-DE" sz="1400" baseline="-25000">
              <a:effectLst>
                <a:outerShdw blurRad="38100" dist="38100" dir="2700000" algn="tl">
                  <a:srgbClr val="C0C0C0"/>
                </a:outerShdw>
              </a:effectLst>
            </a:endParaRPr>
          </a:p>
        </p:txBody>
      </p:sp>
      <p:sp>
        <p:nvSpPr>
          <p:cNvPr id="306196" name="Text Box 20"/>
          <p:cNvSpPr txBox="1">
            <a:spLocks noChangeArrowheads="1"/>
          </p:cNvSpPr>
          <p:nvPr/>
        </p:nvSpPr>
        <p:spPr bwMode="auto">
          <a:xfrm>
            <a:off x="250825" y="1817688"/>
            <a:ext cx="3600450" cy="494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defRPr/>
            </a:pPr>
            <a:r>
              <a:rPr lang="de-DE" altLang="de-DE" sz="2400" dirty="0">
                <a:effectLst>
                  <a:outerShdw blurRad="38100" dist="38100" dir="2700000" algn="tl">
                    <a:srgbClr val="C0C0C0"/>
                  </a:outerShdw>
                </a:effectLst>
              </a:rPr>
              <a:t>Besondere Form des zweiseitigen Hebels, bei  Bewegung wird der Hebelarm länger, der Lastarm kürzer.</a:t>
            </a:r>
          </a:p>
          <a:p>
            <a:pPr algn="just">
              <a:defRPr/>
            </a:pPr>
            <a:endParaRPr lang="de-DE" altLang="de-DE" sz="1200" dirty="0">
              <a:effectLst>
                <a:outerShdw blurRad="38100" dist="38100" dir="2700000" algn="tl">
                  <a:srgbClr val="C0C0C0"/>
                </a:outerShdw>
              </a:effectLst>
            </a:endParaRPr>
          </a:p>
          <a:p>
            <a:pPr algn="just">
              <a:lnSpc>
                <a:spcPct val="90000"/>
              </a:lnSpc>
              <a:defRPr/>
            </a:pPr>
            <a:r>
              <a:rPr lang="de-DE" altLang="de-DE" sz="2400" dirty="0">
                <a:effectLst>
                  <a:outerShdw blurRad="38100" dist="38100" dir="2700000" algn="tl">
                    <a:srgbClr val="C0C0C0"/>
                  </a:outerShdw>
                </a:effectLst>
              </a:rPr>
              <a:t>Beispiele:	Nageleisen </a:t>
            </a:r>
            <a:r>
              <a:rPr lang="de-DE" altLang="de-DE" dirty="0">
                <a:effectLst>
                  <a:outerShdw blurRad="38100" dist="38100" dir="2700000" algn="tl">
                    <a:srgbClr val="C0C0C0"/>
                  </a:outerShdw>
                </a:effectLst>
              </a:rPr>
              <a:t>	</a:t>
            </a:r>
          </a:p>
          <a:p>
            <a:pPr algn="just">
              <a:lnSpc>
                <a:spcPct val="90000"/>
              </a:lnSpc>
              <a:defRPr/>
            </a:pPr>
            <a:endParaRPr lang="de-DE" altLang="de-DE" dirty="0">
              <a:effectLst>
                <a:outerShdw blurRad="38100" dist="38100" dir="2700000" algn="tl">
                  <a:srgbClr val="C0C0C0"/>
                </a:outerShdw>
              </a:effectLst>
            </a:endParaRPr>
          </a:p>
          <a:p>
            <a:pPr algn="just">
              <a:lnSpc>
                <a:spcPct val="90000"/>
              </a:lnSpc>
              <a:defRPr/>
            </a:pPr>
            <a:endParaRPr lang="de-DE" altLang="de-DE" sz="2400" dirty="0">
              <a:effectLst>
                <a:outerShdw blurRad="38100" dist="38100" dir="2700000" algn="tl">
                  <a:srgbClr val="C0C0C0"/>
                </a:outerShdw>
              </a:effectLst>
            </a:endParaRPr>
          </a:p>
          <a:p>
            <a:pPr algn="just">
              <a:defRPr/>
            </a:pPr>
            <a:r>
              <a:rPr lang="de-DE" altLang="de-DE" dirty="0">
                <a:effectLst>
                  <a:outerShdw blurRad="38100" dist="38100" dir="2700000" algn="tl">
                    <a:srgbClr val="C0C0C0"/>
                  </a:outerShdw>
                </a:effectLst>
              </a:rPr>
              <a:t>		</a:t>
            </a:r>
          </a:p>
          <a:p>
            <a:pPr algn="just">
              <a:defRPr/>
            </a:pPr>
            <a:r>
              <a:rPr lang="de-DE" altLang="de-DE" dirty="0">
                <a:effectLst>
                  <a:outerShdw blurRad="38100" dist="38100" dir="2700000" algn="tl">
                    <a:srgbClr val="C0C0C0"/>
                  </a:outerShdw>
                </a:effectLst>
              </a:rPr>
              <a:t>		</a:t>
            </a:r>
          </a:p>
          <a:p>
            <a:pPr algn="just">
              <a:defRPr/>
            </a:pPr>
            <a:r>
              <a:rPr lang="de-DE" altLang="de-DE" sz="2400" dirty="0">
                <a:effectLst>
                  <a:outerShdw blurRad="38100" dist="38100" dir="2700000" algn="tl">
                    <a:srgbClr val="C0C0C0"/>
                  </a:outerShdw>
                </a:effectLst>
              </a:rPr>
              <a:t>	          	Sackkarre</a:t>
            </a:r>
          </a:p>
          <a:p>
            <a:pPr algn="just">
              <a:defRPr/>
            </a:pPr>
            <a:endParaRPr lang="de-DE" altLang="de-DE"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Schlauchhaspel</a:t>
            </a:r>
          </a:p>
        </p:txBody>
      </p:sp>
      <p:sp>
        <p:nvSpPr>
          <p:cNvPr id="51222" name="Line 21"/>
          <p:cNvSpPr>
            <a:spLocks noChangeShapeType="1"/>
          </p:cNvSpPr>
          <p:nvPr/>
        </p:nvSpPr>
        <p:spPr bwMode="auto">
          <a:xfrm>
            <a:off x="7885113" y="3284538"/>
            <a:ext cx="0" cy="936625"/>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198" name="Text Box 22"/>
          <p:cNvSpPr txBox="1">
            <a:spLocks noChangeArrowheads="1"/>
          </p:cNvSpPr>
          <p:nvPr/>
        </p:nvSpPr>
        <p:spPr bwMode="auto">
          <a:xfrm>
            <a:off x="7956550" y="3573463"/>
            <a:ext cx="6477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endParaRPr lang="de-DE" altLang="de-DE" sz="2400">
              <a:solidFill>
                <a:srgbClr val="E0003C"/>
              </a:solidFill>
              <a:effectLst>
                <a:outerShdw blurRad="38100" dist="38100" dir="2700000" algn="tl">
                  <a:srgbClr val="C0C0C0"/>
                </a:outerShdw>
              </a:effectLst>
            </a:endParaRPr>
          </a:p>
        </p:txBody>
      </p:sp>
      <p:sp>
        <p:nvSpPr>
          <p:cNvPr id="51224" name="Line 23"/>
          <p:cNvSpPr>
            <a:spLocks noChangeShapeType="1"/>
          </p:cNvSpPr>
          <p:nvPr/>
        </p:nvSpPr>
        <p:spPr bwMode="auto">
          <a:xfrm flipV="1">
            <a:off x="7237413" y="4221163"/>
            <a:ext cx="647700" cy="28733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0" name="Line 24"/>
          <p:cNvSpPr>
            <a:spLocks noChangeShapeType="1"/>
          </p:cNvSpPr>
          <p:nvPr/>
        </p:nvSpPr>
        <p:spPr bwMode="auto">
          <a:xfrm>
            <a:off x="5076825" y="2852738"/>
            <a:ext cx="2160588" cy="1655762"/>
          </a:xfrm>
          <a:prstGeom prst="line">
            <a:avLst/>
          </a:prstGeom>
          <a:noFill/>
          <a:ln w="38100">
            <a:solidFill>
              <a:srgbClr val="80808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1" name="Line 25"/>
          <p:cNvSpPr>
            <a:spLocks noChangeShapeType="1"/>
          </p:cNvSpPr>
          <p:nvPr/>
        </p:nvSpPr>
        <p:spPr bwMode="auto">
          <a:xfrm>
            <a:off x="5076825" y="3573463"/>
            <a:ext cx="0" cy="2808287"/>
          </a:xfrm>
          <a:prstGeom prst="line">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2" name="Line 26"/>
          <p:cNvSpPr>
            <a:spLocks noChangeShapeType="1"/>
          </p:cNvSpPr>
          <p:nvPr/>
        </p:nvSpPr>
        <p:spPr bwMode="auto">
          <a:xfrm>
            <a:off x="7667625" y="4076700"/>
            <a:ext cx="0" cy="2303463"/>
          </a:xfrm>
          <a:prstGeom prst="line">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3" name="Line 27"/>
          <p:cNvSpPr>
            <a:spLocks noChangeShapeType="1"/>
          </p:cNvSpPr>
          <p:nvPr/>
        </p:nvSpPr>
        <p:spPr bwMode="auto">
          <a:xfrm>
            <a:off x="4932363" y="6237288"/>
            <a:ext cx="28797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4" name="Line 28"/>
          <p:cNvSpPr>
            <a:spLocks noChangeShapeType="1"/>
          </p:cNvSpPr>
          <p:nvPr/>
        </p:nvSpPr>
        <p:spPr bwMode="auto">
          <a:xfrm>
            <a:off x="7235825" y="6021388"/>
            <a:ext cx="0" cy="3603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05" name="Oval 29"/>
          <p:cNvSpPr>
            <a:spLocks noChangeArrowheads="1"/>
          </p:cNvSpPr>
          <p:nvPr/>
        </p:nvSpPr>
        <p:spPr bwMode="auto">
          <a:xfrm>
            <a:off x="5003800" y="6165850"/>
            <a:ext cx="142875" cy="144463"/>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6206" name="Oval 30"/>
          <p:cNvSpPr>
            <a:spLocks noChangeArrowheads="1"/>
          </p:cNvSpPr>
          <p:nvPr/>
        </p:nvSpPr>
        <p:spPr bwMode="auto">
          <a:xfrm>
            <a:off x="7164388" y="6165850"/>
            <a:ext cx="142875" cy="144463"/>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6207" name="Oval 31"/>
          <p:cNvSpPr>
            <a:spLocks noChangeArrowheads="1"/>
          </p:cNvSpPr>
          <p:nvPr/>
        </p:nvSpPr>
        <p:spPr bwMode="auto">
          <a:xfrm>
            <a:off x="7596188" y="6164263"/>
            <a:ext cx="142875" cy="144462"/>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06208" name="Text Box 32"/>
          <p:cNvSpPr txBox="1">
            <a:spLocks noChangeArrowheads="1"/>
          </p:cNvSpPr>
          <p:nvPr/>
        </p:nvSpPr>
        <p:spPr bwMode="auto">
          <a:xfrm>
            <a:off x="7235825" y="5805488"/>
            <a:ext cx="4318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chemeClr val="bg2"/>
                </a:solidFill>
                <a:effectLst>
                  <a:outerShdw blurRad="38100" dist="38100" dir="2700000" algn="tl">
                    <a:srgbClr val="C0C0C0"/>
                  </a:outerShdw>
                </a:effectLst>
              </a:rPr>
              <a:t>l</a:t>
            </a:r>
            <a:r>
              <a:rPr lang="de-DE" altLang="de-DE" sz="2400" baseline="-25000">
                <a:solidFill>
                  <a:schemeClr val="bg2"/>
                </a:solidFill>
                <a:effectLst>
                  <a:outerShdw blurRad="38100" dist="38100" dir="2700000" algn="tl">
                    <a:srgbClr val="C0C0C0"/>
                  </a:outerShdw>
                </a:effectLst>
              </a:rPr>
              <a:t>L</a:t>
            </a:r>
          </a:p>
        </p:txBody>
      </p:sp>
      <p:sp>
        <p:nvSpPr>
          <p:cNvPr id="306209" name="Text Box 33"/>
          <p:cNvSpPr txBox="1">
            <a:spLocks noChangeArrowheads="1"/>
          </p:cNvSpPr>
          <p:nvPr/>
        </p:nvSpPr>
        <p:spPr bwMode="auto">
          <a:xfrm>
            <a:off x="5076825" y="5805488"/>
            <a:ext cx="21590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chemeClr val="bg2"/>
                </a:solidFill>
                <a:effectLst>
                  <a:outerShdw blurRad="38100" dist="38100" dir="2700000" algn="tl">
                    <a:srgbClr val="C0C0C0"/>
                  </a:outerShdw>
                </a:effectLst>
              </a:rPr>
              <a:t>l</a:t>
            </a:r>
            <a:r>
              <a:rPr lang="de-DE" altLang="de-DE" sz="2400" baseline="-25000">
                <a:solidFill>
                  <a:schemeClr val="bg2"/>
                </a:solidFill>
                <a:effectLst>
                  <a:outerShdw blurRad="38100" dist="38100" dir="2700000" algn="tl">
                    <a:srgbClr val="C0C0C0"/>
                  </a:outerShdw>
                </a:effectLst>
              </a:rPr>
              <a:t>K</a:t>
            </a:r>
          </a:p>
        </p:txBody>
      </p:sp>
      <p:sp>
        <p:nvSpPr>
          <p:cNvPr id="306210" name="Line 34"/>
          <p:cNvSpPr>
            <a:spLocks noChangeShapeType="1"/>
          </p:cNvSpPr>
          <p:nvPr/>
        </p:nvSpPr>
        <p:spPr bwMode="auto">
          <a:xfrm flipV="1">
            <a:off x="7235825" y="3933825"/>
            <a:ext cx="431800" cy="574675"/>
          </a:xfrm>
          <a:prstGeom prst="line">
            <a:avLst/>
          </a:prstGeom>
          <a:noFill/>
          <a:ln w="3810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11" name="Line 35"/>
          <p:cNvSpPr>
            <a:spLocks noChangeShapeType="1"/>
          </p:cNvSpPr>
          <p:nvPr/>
        </p:nvSpPr>
        <p:spPr bwMode="auto">
          <a:xfrm>
            <a:off x="5076825" y="2852738"/>
            <a:ext cx="0" cy="574675"/>
          </a:xfrm>
          <a:prstGeom prst="line">
            <a:avLst/>
          </a:prstGeom>
          <a:noFill/>
          <a:ln w="38100">
            <a:solidFill>
              <a:schemeClr val="bg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12" name="Text Box 36"/>
          <p:cNvSpPr txBox="1">
            <a:spLocks noChangeArrowheads="1"/>
          </p:cNvSpPr>
          <p:nvPr/>
        </p:nvSpPr>
        <p:spPr bwMode="auto">
          <a:xfrm>
            <a:off x="4500563" y="2997200"/>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chemeClr val="bg2"/>
                </a:solidFill>
                <a:effectLst>
                  <a:outerShdw blurRad="38100" dist="38100" dir="2700000" algn="tl">
                    <a:srgbClr val="C0C0C0"/>
                  </a:outerShdw>
                </a:effectLst>
              </a:rPr>
              <a:t>F</a:t>
            </a:r>
            <a:r>
              <a:rPr lang="de-DE" altLang="de-DE" sz="2400" baseline="-25000">
                <a:solidFill>
                  <a:schemeClr val="bg2"/>
                </a:solidFill>
                <a:effectLst>
                  <a:outerShdw blurRad="38100" dist="38100" dir="2700000" algn="tl">
                    <a:srgbClr val="C0C0C0"/>
                  </a:outerShdw>
                </a:effectLst>
              </a:rPr>
              <a:t>K</a:t>
            </a:r>
          </a:p>
        </p:txBody>
      </p:sp>
      <p:sp>
        <p:nvSpPr>
          <p:cNvPr id="306213" name="Line 37"/>
          <p:cNvSpPr>
            <a:spLocks noChangeShapeType="1"/>
          </p:cNvSpPr>
          <p:nvPr/>
        </p:nvSpPr>
        <p:spPr bwMode="auto">
          <a:xfrm>
            <a:off x="7669213" y="2847975"/>
            <a:ext cx="1587" cy="1085850"/>
          </a:xfrm>
          <a:prstGeom prst="line">
            <a:avLst/>
          </a:prstGeom>
          <a:noFill/>
          <a:ln w="38100">
            <a:solidFill>
              <a:schemeClr val="bg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06214" name="Text Box 38"/>
          <p:cNvSpPr txBox="1">
            <a:spLocks noChangeArrowheads="1"/>
          </p:cNvSpPr>
          <p:nvPr/>
        </p:nvSpPr>
        <p:spPr bwMode="auto">
          <a:xfrm>
            <a:off x="7019925" y="2997200"/>
            <a:ext cx="7207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chemeClr val="bg2"/>
                </a:solidFill>
                <a:effectLst>
                  <a:outerShdw blurRad="38100" dist="38100" dir="2700000" algn="tl">
                    <a:srgbClr val="C0C0C0"/>
                  </a:outerShdw>
                </a:effectLst>
              </a:rPr>
              <a:t>F</a:t>
            </a:r>
            <a:r>
              <a:rPr lang="de-DE" altLang="de-DE" sz="2400" baseline="-25000">
                <a:solidFill>
                  <a:schemeClr val="bg2"/>
                </a:solidFill>
                <a:effectLst>
                  <a:outerShdw blurRad="38100" dist="38100" dir="2700000" algn="tl">
                    <a:srgbClr val="C0C0C0"/>
                  </a:outerShdw>
                </a:effectLst>
              </a:rPr>
              <a:t>L</a:t>
            </a:r>
            <a:endParaRPr lang="de-DE" altLang="de-DE" sz="2400">
              <a:solidFill>
                <a:schemeClr val="bg2"/>
              </a:solidFill>
              <a:effectLst>
                <a:outerShdw blurRad="38100" dist="38100" dir="2700000" algn="tl">
                  <a:srgbClr val="C0C0C0"/>
                </a:outerShdw>
              </a:effectLst>
            </a:endParaRPr>
          </a:p>
        </p:txBody>
      </p:sp>
      <p:pic>
        <p:nvPicPr>
          <p:cNvPr id="306216" name="Picture 40" descr="sackkar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5084763"/>
            <a:ext cx="6223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6217" name="Picture 41" descr="2816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4508500"/>
            <a:ext cx="10080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218" name="Text Box 42"/>
          <p:cNvSpPr txBox="1">
            <a:spLocks noChangeArrowheads="1"/>
          </p:cNvSpPr>
          <p:nvPr/>
        </p:nvSpPr>
        <p:spPr bwMode="auto">
          <a:xfrm>
            <a:off x="250825" y="4437063"/>
            <a:ext cx="35290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defRPr/>
            </a:pPr>
            <a:r>
              <a:rPr lang="de-DE" altLang="de-DE" sz="2400">
                <a:effectLst>
                  <a:outerShdw blurRad="38100" dist="38100" dir="2700000" algn="tl">
                    <a:srgbClr val="C0C0C0"/>
                  </a:outerShdw>
                </a:effectLst>
              </a:rPr>
              <a:t>	Multifunktions-</a:t>
            </a:r>
          </a:p>
          <a:p>
            <a:pPr algn="just">
              <a:defRPr/>
            </a:pPr>
            <a:r>
              <a:rPr lang="de-DE" altLang="de-DE" sz="2400">
                <a:effectLst>
                  <a:outerShdw blurRad="38100" dist="38100" dir="2700000" algn="tl">
                    <a:srgbClr val="C0C0C0"/>
                  </a:outerShdw>
                </a:effectLst>
              </a:rPr>
              <a:t>	werkzeug</a:t>
            </a:r>
          </a:p>
        </p:txBody>
      </p:sp>
      <p:pic>
        <p:nvPicPr>
          <p:cNvPr id="306220" name="Picture 44" descr="f3abb255e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5922963"/>
            <a:ext cx="712787"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0" y="836613"/>
            <a:ext cx="6692900" cy="431800"/>
          </a:xfrm>
        </p:spPr>
        <p:txBody>
          <a:bodyPr/>
          <a:lstStyle/>
          <a:p>
            <a:pPr>
              <a:defRPr/>
            </a:pPr>
            <a:r>
              <a:rPr lang="de-DE" altLang="de-DE" dirty="0" smtClean="0">
                <a:solidFill>
                  <a:schemeClr val="bg1">
                    <a:lumMod val="95000"/>
                  </a:schemeClr>
                </a:solidFill>
              </a:rPr>
              <a:t>Hebel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620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620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620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620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620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620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620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620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62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620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62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62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62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62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6210"/>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06196">
                                            <p:txEl>
                                              <p:pRg st="2" end="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6215"/>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06218">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06218">
                                            <p:txEl>
                                              <p:pRg st="1" end="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621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6196">
                                            <p:txEl>
                                              <p:pRg st="2" end="2"/>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306196">
                                            <p:txEl>
                                              <p:pRg st="7" end="7"/>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06216"/>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nodeType="clickEffect">
                                  <p:stCondLst>
                                    <p:cond delay="0"/>
                                  </p:stCondLst>
                                  <p:childTnLst>
                                    <p:set>
                                      <p:cBhvr>
                                        <p:cTn id="60" dur="1" fill="hold">
                                          <p:stCondLst>
                                            <p:cond delay="0"/>
                                          </p:stCondLst>
                                        </p:cTn>
                                        <p:tgtEl>
                                          <p:spTgt spid="306196">
                                            <p:txEl>
                                              <p:pRg st="9" end="9"/>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06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205" grpId="0" animBg="1"/>
      <p:bldP spid="306206" grpId="0" animBg="1"/>
      <p:bldP spid="306207" grpId="0" animBg="1"/>
      <p:bldP spid="306208" grpId="0"/>
      <p:bldP spid="306209" grpId="0"/>
      <p:bldP spid="306212" grpId="0"/>
      <p:bldP spid="306214" grpId="0"/>
      <p:bldP spid="306218"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92" name="Text Box 20"/>
          <p:cNvSpPr txBox="1">
            <a:spLocks noChangeArrowheads="1"/>
          </p:cNvSpPr>
          <p:nvPr/>
        </p:nvSpPr>
        <p:spPr bwMode="auto">
          <a:xfrm>
            <a:off x="179388" y="1341438"/>
            <a:ext cx="8785225" cy="537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solidFill>
                  <a:srgbClr val="E0003C"/>
                </a:solidFill>
                <a:effectLst>
                  <a:outerShdw blurRad="38100" dist="38100" dir="2700000" algn="tl">
                    <a:srgbClr val="C0C0C0"/>
                  </a:outerShdw>
                </a:effectLst>
              </a:rPr>
              <a:t>Lernziel (FwDV2)</a:t>
            </a:r>
          </a:p>
          <a:p>
            <a:pPr algn="just">
              <a:spcBef>
                <a:spcPct val="15000"/>
              </a:spcBef>
              <a:defRPr/>
            </a:pPr>
            <a:r>
              <a:rPr lang="de-DE" altLang="de-DE" sz="2400" dirty="0">
                <a:effectLst>
                  <a:outerShdw blurRad="38100" dist="38100" dir="2700000" algn="tl">
                    <a:srgbClr val="C0C0C0"/>
                  </a:outerShdw>
                </a:effectLst>
              </a:rPr>
              <a:t>Die Teilnehmer müssen die für den zweckmäßigen Einsatz feuerwehrtechnischer Ausrüstung für die Technische Hilfeleistung notwendigen physikalischen Grundlagen erklären und in der Praxis richtig anwenden können.</a:t>
            </a:r>
          </a:p>
          <a:p>
            <a:pPr>
              <a:defRPr/>
            </a:pPr>
            <a:endParaRPr lang="de-DE" altLang="de-DE" sz="2400" b="1" dirty="0">
              <a:solidFill>
                <a:srgbClr val="FF0000"/>
              </a:solidFill>
              <a:effectLst>
                <a:outerShdw blurRad="38100" dist="38100" dir="2700000" algn="tl">
                  <a:srgbClr val="C0C0C0"/>
                </a:outerShdw>
              </a:effectLst>
            </a:endParaRPr>
          </a:p>
          <a:p>
            <a:pPr>
              <a:defRPr/>
            </a:pPr>
            <a:r>
              <a:rPr lang="de-DE" altLang="de-DE" sz="2400" b="1" dirty="0">
                <a:solidFill>
                  <a:srgbClr val="E0003C"/>
                </a:solidFill>
                <a:effectLst>
                  <a:outerShdw blurRad="38100" dist="38100" dir="2700000" algn="tl">
                    <a:srgbClr val="C0C0C0"/>
                  </a:outerShdw>
                </a:effectLst>
              </a:rPr>
              <a:t>Inhalte</a:t>
            </a:r>
          </a:p>
          <a:p>
            <a:pPr>
              <a:spcBef>
                <a:spcPct val="15000"/>
              </a:spcBef>
              <a:buFontTx/>
              <a:buChar char="•"/>
              <a:defRPr/>
            </a:pPr>
            <a:r>
              <a:rPr lang="de-DE" altLang="de-DE" sz="2400" dirty="0">
                <a:effectLst>
                  <a:outerShdw blurRad="38100" dist="38100" dir="2700000" algn="tl">
                    <a:srgbClr val="C0C0C0"/>
                  </a:outerShdw>
                </a:effectLst>
              </a:rPr>
              <a:t> Grundlagen der Mechanik</a:t>
            </a:r>
          </a:p>
          <a:p>
            <a:pPr>
              <a:buFontTx/>
              <a:buChar char="•"/>
              <a:defRPr/>
            </a:pPr>
            <a:r>
              <a:rPr lang="de-DE" altLang="de-DE" sz="2400" dirty="0">
                <a:effectLst>
                  <a:outerShdw blurRad="38100" dist="38100" dir="2700000" algn="tl">
                    <a:srgbClr val="C0C0C0"/>
                  </a:outerShdw>
                </a:effectLst>
              </a:rPr>
              <a:t> Reibung, Reibungsarten</a:t>
            </a:r>
          </a:p>
          <a:p>
            <a:pPr>
              <a:buFontTx/>
              <a:buChar char="•"/>
              <a:defRPr/>
            </a:pPr>
            <a:r>
              <a:rPr lang="de-DE" altLang="de-DE" sz="2400" dirty="0">
                <a:effectLst>
                  <a:outerShdw blurRad="38100" dist="38100" dir="2700000" algn="tl">
                    <a:srgbClr val="C0C0C0"/>
                  </a:outerShdw>
                </a:effectLst>
              </a:rPr>
              <a:t> Schiefe Ebene</a:t>
            </a:r>
          </a:p>
          <a:p>
            <a:pPr>
              <a:buFontTx/>
              <a:buChar char="•"/>
              <a:defRPr/>
            </a:pPr>
            <a:r>
              <a:rPr lang="de-DE" altLang="de-DE" sz="2400" dirty="0">
                <a:effectLst>
                  <a:outerShdw blurRad="38100" dist="38100" dir="2700000" algn="tl">
                    <a:srgbClr val="C0C0C0"/>
                  </a:outerShdw>
                </a:effectLst>
              </a:rPr>
              <a:t> Hebel</a:t>
            </a:r>
          </a:p>
          <a:p>
            <a:pPr>
              <a:buFontTx/>
              <a:buChar char="•"/>
              <a:defRPr/>
            </a:pPr>
            <a:r>
              <a:rPr lang="de-DE" altLang="de-DE" sz="2400" dirty="0">
                <a:effectLst>
                  <a:outerShdw blurRad="38100" dist="38100" dir="2700000" algn="tl">
                    <a:srgbClr val="C0C0C0"/>
                  </a:outerShdw>
                </a:effectLst>
              </a:rPr>
              <a:t> Rollen</a:t>
            </a:r>
          </a:p>
          <a:p>
            <a:pPr>
              <a:buFontTx/>
              <a:buChar char="•"/>
              <a:defRPr/>
            </a:pPr>
            <a:r>
              <a:rPr lang="de-DE" altLang="de-DE" sz="2400" dirty="0">
                <a:effectLst>
                  <a:outerShdw blurRad="38100" dist="38100" dir="2700000" algn="tl">
                    <a:srgbClr val="C0C0C0"/>
                  </a:outerShdw>
                </a:effectLst>
              </a:rPr>
              <a:t> Anschlagen von Lasten, Festpunkte</a:t>
            </a:r>
          </a:p>
          <a:p>
            <a:pPr>
              <a:buFontTx/>
              <a:buChar char="•"/>
              <a:defRPr/>
            </a:pPr>
            <a:r>
              <a:rPr lang="de-DE" altLang="de-DE" sz="2400" dirty="0">
                <a:effectLst>
                  <a:outerShdw blurRad="38100" dist="38100" dir="2700000" algn="tl">
                    <a:srgbClr val="C0C0C0"/>
                  </a:outerShdw>
                </a:effectLst>
              </a:rPr>
              <a:t> Hydraulik, Pneumatik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9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9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69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69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92">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9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92">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9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934494">
            <a:off x="5549106" y="3988594"/>
            <a:ext cx="1560513"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4371" name="Rectangle 3"/>
          <p:cNvSpPr>
            <a:spLocks noChangeArrowheads="1"/>
          </p:cNvSpPr>
          <p:nvPr/>
        </p:nvSpPr>
        <p:spPr bwMode="auto">
          <a:xfrm>
            <a:off x="1317625" y="4040188"/>
            <a:ext cx="4476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sz="2000" b="1" smtClean="0">
                <a:solidFill>
                  <a:srgbClr val="0000FF"/>
                </a:solidFill>
                <a:effectLst>
                  <a:outerShdw blurRad="38100" dist="38100" dir="2700000" algn="tl">
                    <a:srgbClr val="C0C0C0"/>
                  </a:outerShdw>
                </a:effectLst>
                <a:latin typeface="Arial" panose="020B0604020202020204" pitchFamily="34" charset="0"/>
              </a:rPr>
              <a:t>F</a:t>
            </a:r>
            <a:r>
              <a:rPr lang="de-DE" altLang="de-DE" sz="1400" b="1" smtClean="0">
                <a:solidFill>
                  <a:srgbClr val="0000FF"/>
                </a:solidFill>
                <a:effectLst>
                  <a:outerShdw blurRad="38100" dist="38100" dir="2700000" algn="tl">
                    <a:srgbClr val="C0C0C0"/>
                  </a:outerShdw>
                </a:effectLst>
                <a:latin typeface="Arial" panose="020B0604020202020204" pitchFamily="34" charset="0"/>
              </a:rPr>
              <a:t>g</a:t>
            </a:r>
          </a:p>
        </p:txBody>
      </p:sp>
      <p:sp>
        <p:nvSpPr>
          <p:cNvPr id="314372" name="Rectangle 4"/>
          <p:cNvSpPr>
            <a:spLocks noChangeArrowheads="1"/>
          </p:cNvSpPr>
          <p:nvPr/>
        </p:nvSpPr>
        <p:spPr bwMode="auto">
          <a:xfrm>
            <a:off x="4124325" y="2024063"/>
            <a:ext cx="663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sz="2000" b="1" smtClean="0">
                <a:solidFill>
                  <a:srgbClr val="0000FF"/>
                </a:solidFill>
                <a:effectLst>
                  <a:outerShdw blurRad="38100" dist="38100" dir="2700000" algn="tl">
                    <a:srgbClr val="C0C0C0"/>
                  </a:outerShdw>
                </a:effectLst>
                <a:latin typeface="Arial" panose="020B0604020202020204" pitchFamily="34" charset="0"/>
              </a:rPr>
              <a:t>F</a:t>
            </a:r>
            <a:r>
              <a:rPr lang="de-DE" altLang="de-DE" sz="1400" b="1" smtClean="0">
                <a:solidFill>
                  <a:srgbClr val="0000FF"/>
                </a:solidFill>
                <a:effectLst>
                  <a:outerShdw blurRad="38100" dist="38100" dir="2700000" algn="tl">
                    <a:srgbClr val="C0C0C0"/>
                  </a:outerShdw>
                </a:effectLst>
                <a:latin typeface="Arial" panose="020B0604020202020204" pitchFamily="34" charset="0"/>
              </a:rPr>
              <a:t>Zug</a:t>
            </a:r>
          </a:p>
        </p:txBody>
      </p:sp>
      <p:sp>
        <p:nvSpPr>
          <p:cNvPr id="314373" name="Text Box 5"/>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a:t>
            </a:r>
            <a:endParaRPr lang="de-DE" altLang="de-DE" sz="1400" b="1" dirty="0">
              <a:solidFill>
                <a:srgbClr val="E0003C"/>
              </a:solidFill>
              <a:effectLst>
                <a:outerShdw blurRad="38100" dist="38100" dir="2700000" algn="tl">
                  <a:srgbClr val="C0C0C0"/>
                </a:outerShdw>
              </a:effectLst>
            </a:endParaRPr>
          </a:p>
        </p:txBody>
      </p:sp>
      <p:sp>
        <p:nvSpPr>
          <p:cNvPr id="53254" name="Line 6"/>
          <p:cNvSpPr>
            <a:spLocks noChangeShapeType="1"/>
          </p:cNvSpPr>
          <p:nvPr/>
        </p:nvSpPr>
        <p:spPr bwMode="auto">
          <a:xfrm>
            <a:off x="1835150" y="4227513"/>
            <a:ext cx="1152525" cy="0"/>
          </a:xfrm>
          <a:prstGeom prst="line">
            <a:avLst/>
          </a:prstGeom>
          <a:noFill/>
          <a:ln w="9525">
            <a:solidFill>
              <a:srgbClr val="000000"/>
            </a:solidFill>
            <a:round/>
            <a:headEnd type="arrow" w="lg" len="me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3255" name="Line 7"/>
          <p:cNvSpPr>
            <a:spLocks noChangeShapeType="1"/>
          </p:cNvSpPr>
          <p:nvPr/>
        </p:nvSpPr>
        <p:spPr bwMode="auto">
          <a:xfrm>
            <a:off x="2986088" y="3940175"/>
            <a:ext cx="0" cy="360363"/>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53256" name="Line 8"/>
          <p:cNvSpPr>
            <a:spLocks noChangeShapeType="1"/>
          </p:cNvSpPr>
          <p:nvPr/>
        </p:nvSpPr>
        <p:spPr bwMode="auto">
          <a:xfrm>
            <a:off x="1835150" y="4156075"/>
            <a:ext cx="0" cy="144463"/>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53257" name="Line 9"/>
          <p:cNvSpPr>
            <a:spLocks noChangeShapeType="1"/>
          </p:cNvSpPr>
          <p:nvPr/>
        </p:nvSpPr>
        <p:spPr bwMode="auto">
          <a:xfrm>
            <a:off x="3995738" y="2427288"/>
            <a:ext cx="0" cy="1362075"/>
          </a:xfrm>
          <a:prstGeom prst="line">
            <a:avLst/>
          </a:prstGeom>
          <a:noFill/>
          <a:ln w="9525">
            <a:solidFill>
              <a:schemeClr val="tx1"/>
            </a:solidFill>
            <a:round/>
            <a:headEnd type="arrow" w="lg" len="me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378" name="Text Box 10"/>
          <p:cNvSpPr txBox="1">
            <a:spLocks noChangeArrowheads="1"/>
          </p:cNvSpPr>
          <p:nvPr/>
        </p:nvSpPr>
        <p:spPr bwMode="auto">
          <a:xfrm rot="16200000">
            <a:off x="3162300" y="2955926"/>
            <a:ext cx="136207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effectLst>
                  <a:outerShdw blurRad="38100" dist="38100" dir="2700000" algn="tl">
                    <a:srgbClr val="C0C0C0"/>
                  </a:outerShdw>
                </a:effectLst>
              </a:rPr>
              <a:t>h = 2,50 m</a:t>
            </a:r>
          </a:p>
        </p:txBody>
      </p:sp>
      <p:sp>
        <p:nvSpPr>
          <p:cNvPr id="314379" name="Text Box 11"/>
          <p:cNvSpPr txBox="1">
            <a:spLocks noChangeArrowheads="1"/>
          </p:cNvSpPr>
          <p:nvPr/>
        </p:nvSpPr>
        <p:spPr bwMode="auto">
          <a:xfrm>
            <a:off x="1690688" y="3940175"/>
            <a:ext cx="14398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effectLst>
                  <a:outerShdw blurRad="38100" dist="38100" dir="2700000" algn="tl">
                    <a:srgbClr val="C0C0C0"/>
                  </a:outerShdw>
                </a:effectLst>
              </a:rPr>
              <a:t>l = 1,50 m</a:t>
            </a:r>
          </a:p>
        </p:txBody>
      </p:sp>
      <p:sp>
        <p:nvSpPr>
          <p:cNvPr id="314380" name="Text Box 12"/>
          <p:cNvSpPr txBox="1">
            <a:spLocks noChangeArrowheads="1"/>
          </p:cNvSpPr>
          <p:nvPr/>
        </p:nvSpPr>
        <p:spPr bwMode="auto">
          <a:xfrm>
            <a:off x="3490913" y="4011613"/>
            <a:ext cx="12954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solidFill>
                  <a:srgbClr val="0000FF"/>
                </a:solidFill>
                <a:effectLst>
                  <a:outerShdw blurRad="38100" dist="38100" dir="2700000" algn="tl">
                    <a:srgbClr val="C0C0C0"/>
                  </a:outerShdw>
                </a:effectLst>
              </a:rPr>
              <a:t>Drehpunkt</a:t>
            </a:r>
          </a:p>
        </p:txBody>
      </p:sp>
      <p:sp>
        <p:nvSpPr>
          <p:cNvPr id="314381" name="Text Box 13"/>
          <p:cNvSpPr txBox="1">
            <a:spLocks noChangeArrowheads="1"/>
          </p:cNvSpPr>
          <p:nvPr/>
        </p:nvSpPr>
        <p:spPr bwMode="auto">
          <a:xfrm>
            <a:off x="5003800" y="2276475"/>
            <a:ext cx="3455988" cy="15525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effectLst>
                  <a:outerShdw blurRad="38100" dist="38100" dir="2700000" algn="tl">
                    <a:srgbClr val="C0C0C0"/>
                  </a:outerShdw>
                </a:effectLst>
              </a:rPr>
              <a:t>HLF 20/16</a:t>
            </a:r>
          </a:p>
          <a:p>
            <a:pPr>
              <a:spcBef>
                <a:spcPct val="50000"/>
              </a:spcBef>
              <a:defRPr/>
            </a:pPr>
            <a:r>
              <a:rPr lang="de-DE" altLang="de-DE" sz="2400">
                <a:effectLst>
                  <a:outerShdw blurRad="38100" dist="38100" dir="2700000" algn="tl">
                    <a:srgbClr val="C0C0C0"/>
                  </a:outerShdw>
                </a:effectLst>
              </a:rPr>
              <a:t>m = 12.000 kg</a:t>
            </a:r>
          </a:p>
          <a:p>
            <a:pPr>
              <a:spcBef>
                <a:spcPct val="50000"/>
              </a:spcBef>
              <a:defRPr/>
            </a:pPr>
            <a:r>
              <a:rPr lang="de-DE" altLang="de-DE" sz="2400">
                <a:effectLst>
                  <a:outerShdw blurRad="38100" dist="38100" dir="2700000" algn="tl">
                    <a:srgbClr val="C0C0C0"/>
                  </a:outerShdw>
                </a:effectLst>
              </a:rPr>
              <a:t>Gesucht: Zugkraft F</a:t>
            </a:r>
            <a:r>
              <a:rPr lang="de-DE" altLang="de-DE" sz="2400" baseline="-25000">
                <a:effectLst>
                  <a:outerShdw blurRad="38100" dist="38100" dir="2700000" algn="tl">
                    <a:srgbClr val="C0C0C0"/>
                  </a:outerShdw>
                </a:effectLst>
              </a:rPr>
              <a:t>Zug</a:t>
            </a:r>
          </a:p>
        </p:txBody>
      </p:sp>
      <p:sp>
        <p:nvSpPr>
          <p:cNvPr id="53262" name="Line 14"/>
          <p:cNvSpPr>
            <a:spLocks noChangeShapeType="1"/>
          </p:cNvSpPr>
          <p:nvPr/>
        </p:nvSpPr>
        <p:spPr bwMode="auto">
          <a:xfrm>
            <a:off x="3346450" y="3789363"/>
            <a:ext cx="720725"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14383" name="Rectangle 15"/>
          <p:cNvSpPr>
            <a:spLocks noChangeArrowheads="1"/>
          </p:cNvSpPr>
          <p:nvPr/>
        </p:nvSpPr>
        <p:spPr bwMode="auto">
          <a:xfrm>
            <a:off x="5780088" y="5734050"/>
            <a:ext cx="4476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sz="2000" b="1" smtClean="0">
                <a:solidFill>
                  <a:srgbClr val="0000FF"/>
                </a:solidFill>
                <a:effectLst>
                  <a:outerShdw blurRad="38100" dist="38100" dir="2700000" algn="tl">
                    <a:srgbClr val="C0C0C0"/>
                  </a:outerShdw>
                </a:effectLst>
                <a:latin typeface="Arial" panose="020B0604020202020204" pitchFamily="34" charset="0"/>
              </a:rPr>
              <a:t>F</a:t>
            </a:r>
            <a:r>
              <a:rPr lang="de-DE" altLang="de-DE" sz="1400" b="1" smtClean="0">
                <a:solidFill>
                  <a:srgbClr val="0000FF"/>
                </a:solidFill>
                <a:effectLst>
                  <a:outerShdw blurRad="38100" dist="38100" dir="2700000" algn="tl">
                    <a:srgbClr val="C0C0C0"/>
                  </a:outerShdw>
                </a:effectLst>
                <a:latin typeface="Arial" panose="020B0604020202020204" pitchFamily="34" charset="0"/>
              </a:rPr>
              <a:t>g</a:t>
            </a:r>
          </a:p>
        </p:txBody>
      </p:sp>
      <p:sp>
        <p:nvSpPr>
          <p:cNvPr id="314384" name="Rectangle 16"/>
          <p:cNvSpPr>
            <a:spLocks noChangeArrowheads="1"/>
          </p:cNvSpPr>
          <p:nvPr/>
        </p:nvSpPr>
        <p:spPr bwMode="auto">
          <a:xfrm>
            <a:off x="8085138" y="4256088"/>
            <a:ext cx="663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sz="2000" b="1" smtClean="0">
                <a:solidFill>
                  <a:srgbClr val="0000FF"/>
                </a:solidFill>
                <a:effectLst>
                  <a:outerShdw blurRad="38100" dist="38100" dir="2700000" algn="tl">
                    <a:srgbClr val="C0C0C0"/>
                  </a:outerShdw>
                </a:effectLst>
                <a:latin typeface="Arial" panose="020B0604020202020204" pitchFamily="34" charset="0"/>
              </a:rPr>
              <a:t>F</a:t>
            </a:r>
            <a:r>
              <a:rPr lang="de-DE" altLang="de-DE" sz="1400" b="1" smtClean="0">
                <a:solidFill>
                  <a:srgbClr val="0000FF"/>
                </a:solidFill>
                <a:effectLst>
                  <a:outerShdw blurRad="38100" dist="38100" dir="2700000" algn="tl">
                    <a:srgbClr val="C0C0C0"/>
                  </a:outerShdw>
                </a:effectLst>
                <a:latin typeface="Arial" panose="020B0604020202020204" pitchFamily="34" charset="0"/>
              </a:rPr>
              <a:t>Zug</a:t>
            </a:r>
          </a:p>
        </p:txBody>
      </p:sp>
      <p:sp>
        <p:nvSpPr>
          <p:cNvPr id="314385" name="AutoShape 17"/>
          <p:cNvSpPr>
            <a:spLocks noChangeArrowheads="1"/>
          </p:cNvSpPr>
          <p:nvPr/>
        </p:nvSpPr>
        <p:spPr bwMode="auto">
          <a:xfrm flipH="1">
            <a:off x="6877050" y="5884863"/>
            <a:ext cx="287338" cy="215900"/>
          </a:xfrm>
          <a:prstGeom prst="rtTriangle">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4386" name="Rectangle 18"/>
          <p:cNvSpPr>
            <a:spLocks noChangeArrowheads="1"/>
          </p:cNvSpPr>
          <p:nvPr/>
        </p:nvSpPr>
        <p:spPr bwMode="auto">
          <a:xfrm>
            <a:off x="4787900" y="6100763"/>
            <a:ext cx="3671888" cy="142875"/>
          </a:xfrm>
          <a:prstGeom prst="rect">
            <a:avLst/>
          </a:prstGeom>
          <a:gradFill rotWithShape="1">
            <a:gsLst>
              <a:gs pos="0">
                <a:schemeClr val="tx1"/>
              </a:gs>
              <a:gs pos="100000">
                <a:srgbClr val="EAEAEA"/>
              </a:gs>
            </a:gsLst>
            <a:lin ang="5400000" scaled="1"/>
          </a:gradFill>
          <a:ln>
            <a:noFill/>
          </a:ln>
          <a:effectLst/>
          <a:extLst>
            <a:ext uri="{91240B29-F687-4F45-9708-019B960494DF}">
              <a14:hiddenLine xmlns:a14="http://schemas.microsoft.com/office/drawing/2010/main" w="28575">
                <a:solidFill>
                  <a:srgbClr val="FF0000"/>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4387" name="Line 19"/>
          <p:cNvSpPr>
            <a:spLocks noChangeShapeType="1"/>
          </p:cNvSpPr>
          <p:nvPr/>
        </p:nvSpPr>
        <p:spPr bwMode="auto">
          <a:xfrm>
            <a:off x="6300788" y="6453188"/>
            <a:ext cx="647700" cy="6350"/>
          </a:xfrm>
          <a:prstGeom prst="line">
            <a:avLst/>
          </a:prstGeom>
          <a:noFill/>
          <a:ln w="9525">
            <a:solidFill>
              <a:srgbClr val="000000"/>
            </a:solidFill>
            <a:round/>
            <a:headEnd type="arrow" w="lg" len="me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388" name="Line 20"/>
          <p:cNvSpPr>
            <a:spLocks noChangeShapeType="1"/>
          </p:cNvSpPr>
          <p:nvPr/>
        </p:nvSpPr>
        <p:spPr bwMode="auto">
          <a:xfrm>
            <a:off x="6300788" y="6381750"/>
            <a:ext cx="0" cy="136525"/>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389" name="Line 21"/>
          <p:cNvSpPr>
            <a:spLocks noChangeShapeType="1"/>
          </p:cNvSpPr>
          <p:nvPr/>
        </p:nvSpPr>
        <p:spPr bwMode="auto">
          <a:xfrm>
            <a:off x="7956550" y="4659313"/>
            <a:ext cx="0" cy="1362075"/>
          </a:xfrm>
          <a:prstGeom prst="line">
            <a:avLst/>
          </a:prstGeom>
          <a:noFill/>
          <a:ln w="9525">
            <a:solidFill>
              <a:schemeClr val="tx1"/>
            </a:solidFill>
            <a:round/>
            <a:headEnd type="arrow" w="lg" len="me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390" name="Text Box 22"/>
          <p:cNvSpPr txBox="1">
            <a:spLocks noChangeArrowheads="1"/>
          </p:cNvSpPr>
          <p:nvPr/>
        </p:nvSpPr>
        <p:spPr bwMode="auto">
          <a:xfrm rot="16200000">
            <a:off x="7123112" y="5187951"/>
            <a:ext cx="136207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effectLst>
                  <a:outerShdw blurRad="38100" dist="38100" dir="2700000" algn="tl">
                    <a:srgbClr val="C0C0C0"/>
                  </a:outerShdw>
                </a:effectLst>
              </a:rPr>
              <a:t>h = 2,40 m</a:t>
            </a:r>
          </a:p>
        </p:txBody>
      </p:sp>
      <p:sp>
        <p:nvSpPr>
          <p:cNvPr id="314391" name="Text Box 23"/>
          <p:cNvSpPr txBox="1">
            <a:spLocks noChangeArrowheads="1"/>
          </p:cNvSpPr>
          <p:nvPr/>
        </p:nvSpPr>
        <p:spPr bwMode="auto">
          <a:xfrm>
            <a:off x="6011863" y="6453188"/>
            <a:ext cx="1152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effectLst>
                  <a:outerShdw blurRad="38100" dist="38100" dir="2700000" algn="tl">
                    <a:srgbClr val="C0C0C0"/>
                  </a:outerShdw>
                </a:effectLst>
              </a:rPr>
              <a:t> l = 1,00 m</a:t>
            </a:r>
          </a:p>
        </p:txBody>
      </p:sp>
      <p:sp>
        <p:nvSpPr>
          <p:cNvPr id="314392" name="Text Box 24"/>
          <p:cNvSpPr txBox="1">
            <a:spLocks noChangeArrowheads="1"/>
          </p:cNvSpPr>
          <p:nvPr/>
        </p:nvSpPr>
        <p:spPr bwMode="auto">
          <a:xfrm>
            <a:off x="7451725" y="6243638"/>
            <a:ext cx="12954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b="1">
                <a:solidFill>
                  <a:srgbClr val="0000FF"/>
                </a:solidFill>
                <a:effectLst>
                  <a:outerShdw blurRad="38100" dist="38100" dir="2700000" algn="tl">
                    <a:srgbClr val="C0C0C0"/>
                  </a:outerShdw>
                </a:effectLst>
              </a:rPr>
              <a:t>Drehpunkt</a:t>
            </a:r>
          </a:p>
        </p:txBody>
      </p:sp>
      <p:sp>
        <p:nvSpPr>
          <p:cNvPr id="314393" name="Line 25"/>
          <p:cNvSpPr>
            <a:spLocks noChangeShapeType="1"/>
          </p:cNvSpPr>
          <p:nvPr/>
        </p:nvSpPr>
        <p:spPr bwMode="auto">
          <a:xfrm>
            <a:off x="7307263" y="6021388"/>
            <a:ext cx="720725"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14394" name="Text Box 26"/>
          <p:cNvSpPr txBox="1">
            <a:spLocks noChangeArrowheads="1"/>
          </p:cNvSpPr>
          <p:nvPr/>
        </p:nvSpPr>
        <p:spPr bwMode="auto">
          <a:xfrm>
            <a:off x="323850" y="2108200"/>
            <a:ext cx="5762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effectLst>
                  <a:outerShdw blurRad="38100" dist="38100" dir="2700000" algn="tl">
                    <a:srgbClr val="C0C0C0"/>
                  </a:outerShdw>
                </a:effectLst>
              </a:rPr>
              <a:t>A)</a:t>
            </a:r>
          </a:p>
        </p:txBody>
      </p:sp>
      <p:sp>
        <p:nvSpPr>
          <p:cNvPr id="314395" name="Text Box 27"/>
          <p:cNvSpPr txBox="1">
            <a:spLocks noChangeArrowheads="1"/>
          </p:cNvSpPr>
          <p:nvPr/>
        </p:nvSpPr>
        <p:spPr bwMode="auto">
          <a:xfrm>
            <a:off x="4356100" y="4149725"/>
            <a:ext cx="5762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effectLst>
                  <a:outerShdw blurRad="38100" dist="38100" dir="2700000" algn="tl">
                    <a:srgbClr val="C0C0C0"/>
                  </a:outerShdw>
                </a:effectLst>
              </a:rPr>
              <a:t>B)</a:t>
            </a:r>
          </a:p>
        </p:txBody>
      </p:sp>
      <p:pic>
        <p:nvPicPr>
          <p:cNvPr id="53276"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438" y="2349500"/>
            <a:ext cx="2027237"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77" name="Rectangle 30"/>
          <p:cNvSpPr>
            <a:spLocks noChangeArrowheads="1"/>
          </p:cNvSpPr>
          <p:nvPr/>
        </p:nvSpPr>
        <p:spPr bwMode="auto">
          <a:xfrm>
            <a:off x="827088" y="3868738"/>
            <a:ext cx="3671887" cy="142875"/>
          </a:xfrm>
          <a:prstGeom prst="rect">
            <a:avLst/>
          </a:prstGeom>
          <a:gradFill rotWithShape="1">
            <a:gsLst>
              <a:gs pos="0">
                <a:schemeClr val="tx1"/>
              </a:gs>
              <a:gs pos="100000">
                <a:srgbClr val="EAEAEA"/>
              </a:gs>
            </a:gsLst>
            <a:lin ang="5400000" scaled="1"/>
          </a:gradFill>
          <a:ln>
            <a:noFill/>
          </a:ln>
          <a:effectLst/>
          <a:extLst>
            <a:ext uri="{91240B29-F687-4F45-9708-019B960494DF}">
              <a14:hiddenLine xmlns:a14="http://schemas.microsoft.com/office/drawing/2010/main" w="28575">
                <a:solidFill>
                  <a:srgbClr val="FF0000"/>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3278" name="Line 31"/>
          <p:cNvSpPr>
            <a:spLocks noChangeShapeType="1"/>
          </p:cNvSpPr>
          <p:nvPr/>
        </p:nvSpPr>
        <p:spPr bwMode="auto">
          <a:xfrm flipH="1">
            <a:off x="1835150" y="3068638"/>
            <a:ext cx="0" cy="1008062"/>
          </a:xfrm>
          <a:prstGeom prst="line">
            <a:avLst/>
          </a:prstGeom>
          <a:noFill/>
          <a:ln w="38100">
            <a:solidFill>
              <a:srgbClr val="0000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4400" name="AutoShape 32"/>
          <p:cNvSpPr>
            <a:spLocks noChangeArrowheads="1"/>
          </p:cNvSpPr>
          <p:nvPr/>
        </p:nvSpPr>
        <p:spPr bwMode="auto">
          <a:xfrm flipH="1">
            <a:off x="2916238" y="3652838"/>
            <a:ext cx="287337" cy="215900"/>
          </a:xfrm>
          <a:prstGeom prst="rtTriangle">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4401" name="Line 33"/>
          <p:cNvSpPr>
            <a:spLocks noChangeShapeType="1"/>
          </p:cNvSpPr>
          <p:nvPr/>
        </p:nvSpPr>
        <p:spPr bwMode="auto">
          <a:xfrm>
            <a:off x="3048000" y="3851275"/>
            <a:ext cx="515938" cy="298450"/>
          </a:xfrm>
          <a:prstGeom prst="line">
            <a:avLst/>
          </a:prstGeom>
          <a:noFill/>
          <a:ln w="28575">
            <a:solidFill>
              <a:srgbClr val="0000FF"/>
            </a:solidFill>
            <a:round/>
            <a:headEnd type="triangl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402" name="Oval 34"/>
          <p:cNvSpPr>
            <a:spLocks noChangeArrowheads="1"/>
          </p:cNvSpPr>
          <p:nvPr/>
        </p:nvSpPr>
        <p:spPr bwMode="auto">
          <a:xfrm>
            <a:off x="2954338" y="3768725"/>
            <a:ext cx="71437" cy="73025"/>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3282" name="Line 35"/>
          <p:cNvSpPr>
            <a:spLocks noChangeShapeType="1"/>
          </p:cNvSpPr>
          <p:nvPr/>
        </p:nvSpPr>
        <p:spPr bwMode="auto">
          <a:xfrm flipV="1">
            <a:off x="2771775" y="2420938"/>
            <a:ext cx="1511300" cy="0"/>
          </a:xfrm>
          <a:prstGeom prst="line">
            <a:avLst/>
          </a:prstGeom>
          <a:noFill/>
          <a:ln w="38100">
            <a:solidFill>
              <a:srgbClr val="0000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4404" name="Line 36"/>
          <p:cNvSpPr>
            <a:spLocks noChangeShapeType="1"/>
          </p:cNvSpPr>
          <p:nvPr/>
        </p:nvSpPr>
        <p:spPr bwMode="auto">
          <a:xfrm flipH="1">
            <a:off x="6300788" y="5013325"/>
            <a:ext cx="0" cy="1295400"/>
          </a:xfrm>
          <a:prstGeom prst="line">
            <a:avLst/>
          </a:prstGeom>
          <a:noFill/>
          <a:ln w="38100">
            <a:solidFill>
              <a:srgbClr val="0000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4405" name="Line 37"/>
          <p:cNvSpPr>
            <a:spLocks noChangeShapeType="1"/>
          </p:cNvSpPr>
          <p:nvPr/>
        </p:nvSpPr>
        <p:spPr bwMode="auto">
          <a:xfrm flipV="1">
            <a:off x="7380288" y="4652963"/>
            <a:ext cx="1511300" cy="0"/>
          </a:xfrm>
          <a:prstGeom prst="line">
            <a:avLst/>
          </a:prstGeom>
          <a:noFill/>
          <a:ln w="38100">
            <a:solidFill>
              <a:srgbClr val="0000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4406" name="Oval 38"/>
          <p:cNvSpPr>
            <a:spLocks noChangeArrowheads="1"/>
          </p:cNvSpPr>
          <p:nvPr/>
        </p:nvSpPr>
        <p:spPr bwMode="auto">
          <a:xfrm>
            <a:off x="6937375" y="6011863"/>
            <a:ext cx="71438" cy="73025"/>
          </a:xfrm>
          <a:prstGeom prst="ellipse">
            <a:avLst/>
          </a:prstGeom>
          <a:solidFill>
            <a:srgbClr val="0000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4407" name="Line 39"/>
          <p:cNvSpPr>
            <a:spLocks noChangeShapeType="1"/>
          </p:cNvSpPr>
          <p:nvPr/>
        </p:nvSpPr>
        <p:spPr bwMode="auto">
          <a:xfrm>
            <a:off x="7031038" y="6083300"/>
            <a:ext cx="493712" cy="298450"/>
          </a:xfrm>
          <a:prstGeom prst="line">
            <a:avLst/>
          </a:prstGeom>
          <a:noFill/>
          <a:ln w="28575">
            <a:solidFill>
              <a:srgbClr val="0000FF"/>
            </a:solidFill>
            <a:round/>
            <a:headEnd type="triangl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4408" name="Line 40"/>
          <p:cNvSpPr>
            <a:spLocks noChangeShapeType="1"/>
          </p:cNvSpPr>
          <p:nvPr/>
        </p:nvSpPr>
        <p:spPr bwMode="auto">
          <a:xfrm>
            <a:off x="6946900" y="6172200"/>
            <a:ext cx="0" cy="360363"/>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 name="Titel 1"/>
          <p:cNvSpPr>
            <a:spLocks noGrp="1"/>
          </p:cNvSpPr>
          <p:nvPr>
            <p:ph type="title"/>
          </p:nvPr>
        </p:nvSpPr>
        <p:spPr>
          <a:xfrm>
            <a:off x="0" y="836613"/>
            <a:ext cx="6692900" cy="431800"/>
          </a:xfrm>
        </p:spPr>
        <p:txBody>
          <a:bodyPr/>
          <a:lstStyle/>
          <a:p>
            <a:pPr>
              <a:defRPr/>
            </a:pPr>
            <a:r>
              <a:rPr lang="de-DE" altLang="de-DE" dirty="0" smtClean="0">
                <a:solidFill>
                  <a:schemeClr val="bg1">
                    <a:lumMod val="95000"/>
                  </a:schemeClr>
                </a:solidFill>
              </a:rPr>
              <a:t>Hebel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4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440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44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43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438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440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438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438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440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438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440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440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1438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440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438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1438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439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1439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1439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1439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1439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14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80" grpId="0"/>
      <p:bldP spid="314383" grpId="0"/>
      <p:bldP spid="314384" grpId="0"/>
      <p:bldP spid="314385" grpId="0" animBg="1"/>
      <p:bldP spid="314386" grpId="0" animBg="1"/>
      <p:bldP spid="314390" grpId="0"/>
      <p:bldP spid="314391" grpId="0"/>
      <p:bldP spid="314392" grpId="0"/>
      <p:bldP spid="314395" grpId="0"/>
      <p:bldP spid="314400" grpId="0" animBg="1"/>
      <p:bldP spid="314402" grpId="0" animBg="1"/>
      <p:bldP spid="31440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Text Box 2"/>
          <p:cNvSpPr txBox="1">
            <a:spLocks noChangeArrowheads="1"/>
          </p:cNvSpPr>
          <p:nvPr/>
        </p:nvSpPr>
        <p:spPr bwMode="auto">
          <a:xfrm>
            <a:off x="323850" y="1335088"/>
            <a:ext cx="8569325" cy="175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t>Rollen</a:t>
            </a:r>
          </a:p>
          <a:p>
            <a:pPr algn="just">
              <a:spcBef>
                <a:spcPct val="50000"/>
              </a:spcBef>
              <a:defRPr/>
            </a:pPr>
            <a:r>
              <a:rPr lang="de-DE" altLang="de-DE" sz="2400" dirty="0">
                <a:effectLst>
                  <a:outerShdw blurRad="38100" dist="38100" dir="2700000" algn="tl">
                    <a:srgbClr val="C0C0C0"/>
                  </a:outerShdw>
                </a:effectLst>
              </a:rPr>
              <a:t>Rollen werden zur Änderung der Richtung einer Zugkraft </a:t>
            </a:r>
            <a:r>
              <a:rPr lang="de-DE" altLang="de-DE" sz="2400" u="sng" dirty="0">
                <a:effectLst>
                  <a:outerShdw blurRad="38100" dist="38100" dir="2700000" algn="tl">
                    <a:srgbClr val="C0C0C0"/>
                  </a:outerShdw>
                </a:effectLst>
              </a:rPr>
              <a:t>ohne</a:t>
            </a:r>
            <a:r>
              <a:rPr lang="de-DE" altLang="de-DE" sz="2400" dirty="0">
                <a:effectLst>
                  <a:outerShdw blurRad="38100" dist="38100" dir="2700000" algn="tl">
                    <a:srgbClr val="C0C0C0"/>
                  </a:outerShdw>
                </a:effectLst>
              </a:rPr>
              <a:t> Änderung des Betrag der Kraft oder als Ausgleichselement in Seilsystemen verwendet. </a:t>
            </a:r>
          </a:p>
        </p:txBody>
      </p:sp>
      <p:sp>
        <p:nvSpPr>
          <p:cNvPr id="316419" name="Text Box 3"/>
          <p:cNvSpPr txBox="1">
            <a:spLocks noChangeArrowheads="1"/>
          </p:cNvSpPr>
          <p:nvPr/>
        </p:nvSpPr>
        <p:spPr bwMode="auto">
          <a:xfrm>
            <a:off x="323850" y="3284538"/>
            <a:ext cx="8569325" cy="267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eaLnBrk="0" hangingPunct="0">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lgn="just">
              <a:spcBef>
                <a:spcPct val="50000"/>
              </a:spcBef>
              <a:defRPr/>
            </a:pPr>
            <a:r>
              <a:rPr lang="de-DE" altLang="de-DE" dirty="0" smtClean="0">
                <a:effectLst>
                  <a:outerShdw blurRad="38100" dist="38100" dir="2700000" algn="tl">
                    <a:srgbClr val="C0C0C0"/>
                  </a:outerShdw>
                </a:effectLst>
                <a:latin typeface="Arial" panose="020B0604020202020204" pitchFamily="34" charset="0"/>
              </a:rPr>
              <a:t>Man unterscheidet:</a:t>
            </a:r>
          </a:p>
          <a:p>
            <a:pPr algn="just">
              <a:buFontTx/>
              <a:buChar char="•"/>
              <a:defRPr/>
            </a:pPr>
            <a:r>
              <a:rPr lang="de-DE" altLang="de-DE" dirty="0" smtClean="0">
                <a:effectLst>
                  <a:outerShdw blurRad="38100" dist="38100" dir="2700000" algn="tl">
                    <a:srgbClr val="C0C0C0"/>
                  </a:outerShdw>
                </a:effectLst>
                <a:latin typeface="Arial" panose="020B0604020202020204" pitchFamily="34" charset="0"/>
              </a:rPr>
              <a:t>feste Rolle</a:t>
            </a:r>
          </a:p>
          <a:p>
            <a:pPr algn="just">
              <a:buFontTx/>
              <a:buChar char="•"/>
              <a:defRPr/>
            </a:pPr>
            <a:r>
              <a:rPr lang="de-DE" altLang="de-DE" dirty="0" smtClean="0">
                <a:effectLst>
                  <a:outerShdw blurRad="38100" dist="38100" dir="2700000" algn="tl">
                    <a:srgbClr val="C0C0C0"/>
                  </a:outerShdw>
                </a:effectLst>
                <a:latin typeface="Arial" panose="020B0604020202020204" pitchFamily="34" charset="0"/>
              </a:rPr>
              <a:t>lose Rolle</a:t>
            </a:r>
          </a:p>
          <a:p>
            <a:pPr>
              <a:defRPr/>
            </a:pPr>
            <a:endParaRPr lang="de-DE" altLang="de-DE" dirty="0" smtClean="0">
              <a:effectLst>
                <a:outerShdw blurRad="38100" dist="38100" dir="2700000" algn="tl">
                  <a:srgbClr val="C0C0C0"/>
                </a:outerShdw>
              </a:effectLst>
              <a:latin typeface="Arial" panose="020B0604020202020204" pitchFamily="34" charset="0"/>
            </a:endParaRPr>
          </a:p>
          <a:p>
            <a:pPr>
              <a:defRPr/>
            </a:pPr>
            <a:r>
              <a:rPr lang="de-DE" altLang="de-DE" dirty="0" smtClean="0">
                <a:effectLst>
                  <a:outerShdw blurRad="38100" dist="38100" dir="2700000" algn="tl">
                    <a:srgbClr val="C0C0C0"/>
                  </a:outerShdw>
                </a:effectLst>
                <a:latin typeface="Arial" panose="020B0604020202020204" pitchFamily="34" charset="0"/>
              </a:rPr>
              <a:t>Sonderfälle:</a:t>
            </a:r>
          </a:p>
          <a:p>
            <a:pPr>
              <a:buFontTx/>
              <a:buChar char="•"/>
              <a:defRPr/>
            </a:pPr>
            <a:r>
              <a:rPr lang="de-DE" altLang="de-DE" dirty="0" smtClean="0">
                <a:effectLst>
                  <a:outerShdw blurRad="38100" dist="38100" dir="2700000" algn="tl">
                    <a:srgbClr val="C0C0C0"/>
                  </a:outerShdw>
                </a:effectLst>
                <a:latin typeface="Arial" panose="020B0604020202020204" pitchFamily="34" charset="0"/>
              </a:rPr>
              <a:t>Flaschenzug</a:t>
            </a:r>
          </a:p>
          <a:p>
            <a:pPr>
              <a:buFontTx/>
              <a:buChar char="•"/>
              <a:defRPr/>
            </a:pPr>
            <a:r>
              <a:rPr lang="de-DE" altLang="de-DE" dirty="0" smtClean="0">
                <a:effectLst>
                  <a:outerShdw blurRad="38100" dist="38100" dir="2700000" algn="tl">
                    <a:srgbClr val="C0C0C0"/>
                  </a:outerShdw>
                </a:effectLst>
                <a:latin typeface="Arial" panose="020B0604020202020204" pitchFamily="34" charset="0"/>
              </a:rPr>
              <a:t>Faktorenflaschenzug</a:t>
            </a:r>
          </a:p>
        </p:txBody>
      </p:sp>
      <p:sp>
        <p:nvSpPr>
          <p:cNvPr id="55300"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64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64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641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641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641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64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Oval 2"/>
          <p:cNvSpPr>
            <a:spLocks noChangeArrowheads="1"/>
          </p:cNvSpPr>
          <p:nvPr/>
        </p:nvSpPr>
        <p:spPr bwMode="auto">
          <a:xfrm>
            <a:off x="1331913" y="3500438"/>
            <a:ext cx="1728787" cy="1800225"/>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7347" name="Rectangle 3"/>
          <p:cNvSpPr>
            <a:spLocks noChangeArrowheads="1"/>
          </p:cNvSpPr>
          <p:nvPr/>
        </p:nvSpPr>
        <p:spPr bwMode="auto">
          <a:xfrm>
            <a:off x="755650" y="4365625"/>
            <a:ext cx="2879725" cy="10080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68" name="Text Box 4"/>
          <p:cNvSpPr txBox="1">
            <a:spLocks noChangeArrowheads="1"/>
          </p:cNvSpPr>
          <p:nvPr/>
        </p:nvSpPr>
        <p:spPr bwMode="auto">
          <a:xfrm>
            <a:off x="1331913" y="5805488"/>
            <a:ext cx="86518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r</a:t>
            </a:r>
            <a:endParaRPr lang="de-DE" altLang="de-DE" sz="2400" baseline="-25000">
              <a:solidFill>
                <a:srgbClr val="E0003C"/>
              </a:solidFill>
              <a:effectLst>
                <a:outerShdw blurRad="38100" dist="38100" dir="2700000" algn="tl">
                  <a:srgbClr val="C0C0C0"/>
                </a:outerShdw>
              </a:effectLst>
            </a:endParaRPr>
          </a:p>
        </p:txBody>
      </p:sp>
      <p:sp>
        <p:nvSpPr>
          <p:cNvPr id="318469" name="Text Box 5"/>
          <p:cNvSpPr txBox="1">
            <a:spLocks noChangeArrowheads="1"/>
          </p:cNvSpPr>
          <p:nvPr/>
        </p:nvSpPr>
        <p:spPr bwMode="auto">
          <a:xfrm>
            <a:off x="2197100" y="5805488"/>
            <a:ext cx="9350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r</a:t>
            </a:r>
            <a:endParaRPr lang="de-DE" altLang="de-DE" sz="2400" baseline="-25000">
              <a:solidFill>
                <a:srgbClr val="E0003C"/>
              </a:solidFill>
              <a:effectLst>
                <a:outerShdw blurRad="38100" dist="38100" dir="2700000" algn="tl">
                  <a:srgbClr val="C0C0C0"/>
                </a:outerShdw>
              </a:effectLst>
            </a:endParaRPr>
          </a:p>
        </p:txBody>
      </p:sp>
      <p:sp>
        <p:nvSpPr>
          <p:cNvPr id="57350" name="Line 6"/>
          <p:cNvSpPr>
            <a:spLocks noChangeShapeType="1"/>
          </p:cNvSpPr>
          <p:nvPr/>
        </p:nvSpPr>
        <p:spPr bwMode="auto">
          <a:xfrm>
            <a:off x="3060700" y="4365625"/>
            <a:ext cx="0" cy="15843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57351" name="Line 7"/>
          <p:cNvSpPr>
            <a:spLocks noChangeShapeType="1"/>
          </p:cNvSpPr>
          <p:nvPr/>
        </p:nvSpPr>
        <p:spPr bwMode="auto">
          <a:xfrm>
            <a:off x="1331913" y="4365625"/>
            <a:ext cx="0" cy="15843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57352" name="Oval 8"/>
          <p:cNvSpPr>
            <a:spLocks noChangeArrowheads="1"/>
          </p:cNvSpPr>
          <p:nvPr/>
        </p:nvSpPr>
        <p:spPr bwMode="auto">
          <a:xfrm>
            <a:off x="1333500" y="3500438"/>
            <a:ext cx="1728788" cy="1800225"/>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73" name="Text Box 9"/>
          <p:cNvSpPr txBox="1">
            <a:spLocks noChangeArrowheads="1"/>
          </p:cNvSpPr>
          <p:nvPr/>
        </p:nvSpPr>
        <p:spPr bwMode="auto">
          <a:xfrm>
            <a:off x="323850" y="1330325"/>
            <a:ext cx="8569325" cy="204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Feste Rolle</a:t>
            </a:r>
            <a:endParaRPr lang="de-DE" altLang="de-DE" sz="1400" b="1" dirty="0">
              <a:effectLst>
                <a:outerShdw blurRad="38100" dist="38100" dir="2700000" algn="tl">
                  <a:srgbClr val="C0C0C0"/>
                </a:outerShdw>
              </a:effectLst>
            </a:endParaRPr>
          </a:p>
          <a:p>
            <a:pPr algn="just">
              <a:spcBef>
                <a:spcPct val="30000"/>
              </a:spcBef>
              <a:defRPr/>
            </a:pPr>
            <a:r>
              <a:rPr lang="de-DE" altLang="de-DE" sz="2400" dirty="0"/>
              <a:t>Eine feste Rolle verändert ihre Position während der Benutzung nicht; sie lenkt die Kräfte um. Die Zugkraft F</a:t>
            </a:r>
            <a:r>
              <a:rPr lang="de-DE" altLang="de-DE" sz="2400" baseline="-25000" dirty="0"/>
              <a:t>Z</a:t>
            </a:r>
            <a:r>
              <a:rPr lang="de-DE" altLang="de-DE" sz="2400" dirty="0"/>
              <a:t> bleibt dabei unverändert, nur die Zugrichtung wird beeinflusst.</a:t>
            </a:r>
            <a:r>
              <a:rPr lang="de-DE" altLang="de-DE" sz="2400" dirty="0">
                <a:latin typeface="Times New Roman" panose="02020603050405020304" pitchFamily="18" charset="0"/>
              </a:rPr>
              <a:t> </a:t>
            </a:r>
          </a:p>
          <a:p>
            <a:pPr algn="r">
              <a:defRPr/>
            </a:pPr>
            <a:r>
              <a:rPr lang="de-DE" altLang="de-DE" sz="2400" dirty="0">
                <a:latin typeface="Times New Roman" panose="02020603050405020304" pitchFamily="18" charset="0"/>
              </a:rPr>
              <a:t>			       </a:t>
            </a:r>
            <a:r>
              <a:rPr lang="de-DE" altLang="de-DE" sz="2400" dirty="0"/>
              <a:t>Der </a:t>
            </a:r>
            <a:r>
              <a:rPr lang="de-DE" altLang="de-DE" sz="2400" dirty="0" err="1"/>
              <a:t>Kraftweg</a:t>
            </a:r>
            <a:r>
              <a:rPr lang="de-DE" altLang="de-DE" sz="2400" dirty="0"/>
              <a:t> ist gleich dem </a:t>
            </a:r>
            <a:r>
              <a:rPr lang="de-DE" altLang="de-DE" sz="2400" dirty="0" err="1"/>
              <a:t>Lastweg</a:t>
            </a:r>
            <a:r>
              <a:rPr lang="de-DE" altLang="de-DE" sz="2400" dirty="0"/>
              <a:t>.</a:t>
            </a:r>
          </a:p>
        </p:txBody>
      </p:sp>
      <p:sp>
        <p:nvSpPr>
          <p:cNvPr id="57354" name="Rectangle 10"/>
          <p:cNvSpPr>
            <a:spLocks noChangeArrowheads="1"/>
          </p:cNvSpPr>
          <p:nvPr/>
        </p:nvSpPr>
        <p:spPr bwMode="auto">
          <a:xfrm>
            <a:off x="2125663" y="3141663"/>
            <a:ext cx="142875" cy="1296987"/>
          </a:xfrm>
          <a:prstGeom prst="rect">
            <a:avLst/>
          </a:prstGeom>
          <a:solidFill>
            <a:srgbClr val="C0C0C0"/>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7355" name="Oval 11"/>
          <p:cNvSpPr>
            <a:spLocks noChangeArrowheads="1"/>
          </p:cNvSpPr>
          <p:nvPr/>
        </p:nvSpPr>
        <p:spPr bwMode="auto">
          <a:xfrm>
            <a:off x="2125663" y="4294188"/>
            <a:ext cx="144462" cy="142875"/>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7356" name="Line 12"/>
          <p:cNvSpPr>
            <a:spLocks noChangeShapeType="1"/>
          </p:cNvSpPr>
          <p:nvPr/>
        </p:nvSpPr>
        <p:spPr bwMode="auto">
          <a:xfrm>
            <a:off x="1187450" y="4365625"/>
            <a:ext cx="2016125" cy="0"/>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7357" name="Line 13"/>
          <p:cNvSpPr>
            <a:spLocks noChangeShapeType="1"/>
          </p:cNvSpPr>
          <p:nvPr/>
        </p:nvSpPr>
        <p:spPr bwMode="auto">
          <a:xfrm flipV="1">
            <a:off x="2195513" y="3357563"/>
            <a:ext cx="1587" cy="2376487"/>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78" name="Line 14"/>
          <p:cNvSpPr>
            <a:spLocks noChangeShapeType="1"/>
          </p:cNvSpPr>
          <p:nvPr/>
        </p:nvSpPr>
        <p:spPr bwMode="auto">
          <a:xfrm>
            <a:off x="3060700" y="6021388"/>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79" name="Line 15"/>
          <p:cNvSpPr>
            <a:spLocks noChangeShapeType="1"/>
          </p:cNvSpPr>
          <p:nvPr/>
        </p:nvSpPr>
        <p:spPr bwMode="auto">
          <a:xfrm>
            <a:off x="1331913" y="6021388"/>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80" name="Line 16"/>
          <p:cNvSpPr>
            <a:spLocks noChangeShapeType="1"/>
          </p:cNvSpPr>
          <p:nvPr/>
        </p:nvSpPr>
        <p:spPr bwMode="auto">
          <a:xfrm>
            <a:off x="1187450" y="6237288"/>
            <a:ext cx="2017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81" name="Line 17"/>
          <p:cNvSpPr>
            <a:spLocks noChangeShapeType="1"/>
          </p:cNvSpPr>
          <p:nvPr/>
        </p:nvSpPr>
        <p:spPr bwMode="auto">
          <a:xfrm>
            <a:off x="2197100" y="6021388"/>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82" name="Oval 18"/>
          <p:cNvSpPr>
            <a:spLocks noChangeArrowheads="1"/>
          </p:cNvSpPr>
          <p:nvPr/>
        </p:nvSpPr>
        <p:spPr bwMode="auto">
          <a:xfrm>
            <a:off x="1260475" y="616585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83" name="Oval 19"/>
          <p:cNvSpPr>
            <a:spLocks noChangeArrowheads="1"/>
          </p:cNvSpPr>
          <p:nvPr/>
        </p:nvSpPr>
        <p:spPr bwMode="auto">
          <a:xfrm>
            <a:off x="2124075" y="616585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84" name="Oval 20"/>
          <p:cNvSpPr>
            <a:spLocks noChangeArrowheads="1"/>
          </p:cNvSpPr>
          <p:nvPr/>
        </p:nvSpPr>
        <p:spPr bwMode="auto">
          <a:xfrm>
            <a:off x="2989263" y="616426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85" name="Text Box 21"/>
          <p:cNvSpPr txBox="1">
            <a:spLocks noChangeArrowheads="1"/>
          </p:cNvSpPr>
          <p:nvPr/>
        </p:nvSpPr>
        <p:spPr bwMode="auto">
          <a:xfrm>
            <a:off x="2197100" y="6308725"/>
            <a:ext cx="865188"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Kraftarm</a:t>
            </a:r>
            <a:endParaRPr lang="de-DE" altLang="de-DE" sz="1400" baseline="-25000">
              <a:solidFill>
                <a:srgbClr val="E0003C"/>
              </a:solidFill>
              <a:effectLst>
                <a:outerShdw blurRad="38100" dist="38100" dir="2700000" algn="tl">
                  <a:srgbClr val="C0C0C0"/>
                </a:outerShdw>
              </a:effectLst>
            </a:endParaRPr>
          </a:p>
        </p:txBody>
      </p:sp>
      <p:sp>
        <p:nvSpPr>
          <p:cNvPr id="318486" name="Text Box 22"/>
          <p:cNvSpPr txBox="1">
            <a:spLocks noChangeArrowheads="1"/>
          </p:cNvSpPr>
          <p:nvPr/>
        </p:nvSpPr>
        <p:spPr bwMode="auto">
          <a:xfrm>
            <a:off x="1331913" y="6308725"/>
            <a:ext cx="8636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Lastarm</a:t>
            </a:r>
            <a:endParaRPr lang="de-DE" altLang="de-DE" sz="1400" baseline="-25000">
              <a:solidFill>
                <a:srgbClr val="E0003C"/>
              </a:solidFill>
              <a:effectLst>
                <a:outerShdw blurRad="38100" dist="38100" dir="2700000" algn="tl">
                  <a:srgbClr val="C0C0C0"/>
                </a:outerShdw>
              </a:effectLst>
            </a:endParaRPr>
          </a:p>
        </p:txBody>
      </p:sp>
      <p:sp>
        <p:nvSpPr>
          <p:cNvPr id="318487" name="Text Box 23"/>
          <p:cNvSpPr txBox="1">
            <a:spLocks noChangeArrowheads="1"/>
          </p:cNvSpPr>
          <p:nvPr/>
        </p:nvSpPr>
        <p:spPr bwMode="auto">
          <a:xfrm>
            <a:off x="3205163" y="3500438"/>
            <a:ext cx="10795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spcBef>
                <a:spcPct val="50000"/>
              </a:spcBef>
            </a:pPr>
            <a:r>
              <a:rPr lang="de-DE" altLang="de-DE" sz="1400" b="1">
                <a:solidFill>
                  <a:srgbClr val="0000FF"/>
                </a:solidFill>
              </a:rPr>
              <a:t>Drehpunkt</a:t>
            </a:r>
            <a:endParaRPr lang="de-DE" altLang="de-DE" sz="1400" b="1" baseline="-25000">
              <a:solidFill>
                <a:srgbClr val="0000FF"/>
              </a:solidFill>
            </a:endParaRPr>
          </a:p>
        </p:txBody>
      </p:sp>
      <p:sp>
        <p:nvSpPr>
          <p:cNvPr id="318488" name="Line 24"/>
          <p:cNvSpPr>
            <a:spLocks noChangeShapeType="1"/>
          </p:cNvSpPr>
          <p:nvPr/>
        </p:nvSpPr>
        <p:spPr bwMode="auto">
          <a:xfrm flipH="1">
            <a:off x="2339975" y="3716338"/>
            <a:ext cx="936625" cy="576262"/>
          </a:xfrm>
          <a:prstGeom prst="line">
            <a:avLst/>
          </a:prstGeom>
          <a:noFill/>
          <a:ln w="9525">
            <a:solidFill>
              <a:srgbClr val="0000FF"/>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18489" name="Text Box 25"/>
          <p:cNvSpPr txBox="1">
            <a:spLocks noChangeArrowheads="1"/>
          </p:cNvSpPr>
          <p:nvPr/>
        </p:nvSpPr>
        <p:spPr bwMode="auto">
          <a:xfrm>
            <a:off x="3132138" y="5157788"/>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p>
        </p:txBody>
      </p:sp>
      <p:sp>
        <p:nvSpPr>
          <p:cNvPr id="318490" name="Text Box 26"/>
          <p:cNvSpPr txBox="1">
            <a:spLocks noChangeArrowheads="1"/>
          </p:cNvSpPr>
          <p:nvPr/>
        </p:nvSpPr>
        <p:spPr bwMode="auto">
          <a:xfrm>
            <a:off x="755650" y="5157788"/>
            <a:ext cx="5032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p:txBody>
      </p:sp>
      <p:sp>
        <p:nvSpPr>
          <p:cNvPr id="318491" name="Text Box 27"/>
          <p:cNvSpPr txBox="1">
            <a:spLocks noChangeArrowheads="1"/>
          </p:cNvSpPr>
          <p:nvPr/>
        </p:nvSpPr>
        <p:spPr bwMode="auto">
          <a:xfrm>
            <a:off x="3744913" y="4005263"/>
            <a:ext cx="5219700"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Zugkraft x Kraftarm = Last x Lastarm</a:t>
            </a:r>
          </a:p>
          <a:p>
            <a:pPr algn="ctr">
              <a:spcBef>
                <a:spcPct val="50000"/>
              </a:spcBef>
              <a:defRPr/>
            </a:pPr>
            <a:r>
              <a:rPr lang="de-DE" altLang="de-DE" sz="2400">
                <a:solidFill>
                  <a:srgbClr val="E0003C"/>
                </a:solidFill>
                <a:effectLst>
                  <a:outerShdw blurRad="38100" dist="38100" dir="2700000" algn="tl">
                    <a:srgbClr val="C0C0C0"/>
                  </a:outerShdw>
                </a:effectLst>
              </a:rPr>
              <a:t>      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x r</a:t>
            </a:r>
            <a:r>
              <a:rPr lang="de-DE" altLang="de-DE" sz="2400" baseline="-25000">
                <a:solidFill>
                  <a:srgbClr val="E0003C"/>
                </a:solidFill>
                <a:effectLst>
                  <a:outerShdw blurRad="38100" dist="38100" dir="2700000" algn="tl">
                    <a:srgbClr val="C0C0C0"/>
                  </a:outerShdw>
                </a:effectLst>
              </a:rPr>
              <a:t> </a:t>
            </a:r>
            <a:r>
              <a:rPr lang="de-DE" altLang="de-DE" sz="2400">
                <a:solidFill>
                  <a:srgbClr val="E0003C"/>
                </a:solidFill>
                <a:effectLst>
                  <a:outerShdw blurRad="38100" dist="38100" dir="2700000" algn="tl">
                    <a:srgbClr val="C0C0C0"/>
                  </a:outerShdw>
                </a:effectLst>
              </a:rPr>
              <a:t> = F</a:t>
            </a:r>
            <a:r>
              <a:rPr lang="de-DE" altLang="de-DE" sz="2400" baseline="-25000">
                <a:solidFill>
                  <a:srgbClr val="E0003C"/>
                </a:solidFill>
                <a:effectLst>
                  <a:outerShdw blurRad="38100" dist="38100" dir="2700000" algn="tl">
                    <a:srgbClr val="C0C0C0"/>
                  </a:outerShdw>
                </a:effectLst>
              </a:rPr>
              <a:t>L</a:t>
            </a:r>
            <a:r>
              <a:rPr lang="de-DE" altLang="de-DE" sz="2400">
                <a:solidFill>
                  <a:srgbClr val="E0003C"/>
                </a:solidFill>
                <a:effectLst>
                  <a:outerShdw blurRad="38100" dist="38100" dir="2700000" algn="tl">
                    <a:srgbClr val="C0C0C0"/>
                  </a:outerShdw>
                </a:effectLst>
              </a:rPr>
              <a:t> x r</a:t>
            </a:r>
          </a:p>
        </p:txBody>
      </p:sp>
      <p:sp>
        <p:nvSpPr>
          <p:cNvPr id="318492" name="Line 28"/>
          <p:cNvSpPr>
            <a:spLocks noChangeShapeType="1"/>
          </p:cNvSpPr>
          <p:nvPr/>
        </p:nvSpPr>
        <p:spPr bwMode="auto">
          <a:xfrm flipH="1">
            <a:off x="7380288" y="4652963"/>
            <a:ext cx="215900" cy="287337"/>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18493" name="Line 29"/>
          <p:cNvSpPr>
            <a:spLocks noChangeShapeType="1"/>
          </p:cNvSpPr>
          <p:nvPr/>
        </p:nvSpPr>
        <p:spPr bwMode="auto">
          <a:xfrm flipH="1">
            <a:off x="6300788" y="4654550"/>
            <a:ext cx="215900" cy="287338"/>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7374" name="Rectangle 30"/>
          <p:cNvSpPr>
            <a:spLocks noChangeArrowheads="1"/>
          </p:cNvSpPr>
          <p:nvPr/>
        </p:nvSpPr>
        <p:spPr bwMode="auto">
          <a:xfrm>
            <a:off x="1258888" y="2997200"/>
            <a:ext cx="1873250" cy="144463"/>
          </a:xfrm>
          <a:prstGeom prst="rect">
            <a:avLst/>
          </a:prstGeom>
          <a:gradFill rotWithShape="1">
            <a:gsLst>
              <a:gs pos="0">
                <a:srgbClr val="EAEAEA"/>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95" name="Rectangle 31"/>
          <p:cNvSpPr>
            <a:spLocks noChangeArrowheads="1"/>
          </p:cNvSpPr>
          <p:nvPr/>
        </p:nvSpPr>
        <p:spPr bwMode="auto">
          <a:xfrm>
            <a:off x="5794375" y="5157788"/>
            <a:ext cx="1655763" cy="576262"/>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18496" name="Text Box 32"/>
          <p:cNvSpPr txBox="1">
            <a:spLocks noChangeArrowheads="1"/>
          </p:cNvSpPr>
          <p:nvPr/>
        </p:nvSpPr>
        <p:spPr bwMode="auto">
          <a:xfrm>
            <a:off x="5794375" y="5157788"/>
            <a:ext cx="165735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Z</a:t>
            </a:r>
            <a:r>
              <a:rPr lang="de-DE" altLang="de-DE" sz="2400" b="1">
                <a:solidFill>
                  <a:srgbClr val="E0003C"/>
                </a:solidFill>
                <a:effectLst>
                  <a:outerShdw blurRad="38100" dist="38100" dir="2700000" algn="tl">
                    <a:srgbClr val="C0C0C0"/>
                  </a:outerShdw>
                </a:effectLst>
              </a:rPr>
              <a:t> = F</a:t>
            </a:r>
            <a:r>
              <a:rPr lang="de-DE" altLang="de-DE" sz="2400" b="1" baseline="-25000">
                <a:solidFill>
                  <a:srgbClr val="E0003C"/>
                </a:solidFill>
                <a:effectLst>
                  <a:outerShdw blurRad="38100" dist="38100" dir="2700000" algn="tl">
                    <a:srgbClr val="C0C0C0"/>
                  </a:outerShdw>
                </a:effectLst>
              </a:rPr>
              <a:t>L</a:t>
            </a:r>
          </a:p>
        </p:txBody>
      </p:sp>
      <p:sp>
        <p:nvSpPr>
          <p:cNvPr id="57377" name="Titel 2"/>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84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848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1847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84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848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846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847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848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848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848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848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848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8469"/>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18491">
                                            <p:txEl>
                                              <p:pRg st="0" end="0"/>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318491">
                                            <p:txEl>
                                              <p:pRg st="1" end="1"/>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31849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1849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849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84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8" grpId="0"/>
      <p:bldP spid="318469" grpId="0"/>
      <p:bldP spid="318482" grpId="0" animBg="1"/>
      <p:bldP spid="318483" grpId="0" animBg="1"/>
      <p:bldP spid="318484" grpId="0" animBg="1"/>
      <p:bldP spid="318485" grpId="0"/>
      <p:bldP spid="318486" grpId="0"/>
      <p:bldP spid="318487" grpId="0"/>
      <p:bldP spid="318495" grpId="0" animBg="1"/>
      <p:bldP spid="31849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Oval 2"/>
          <p:cNvSpPr>
            <a:spLocks noChangeArrowheads="1"/>
          </p:cNvSpPr>
          <p:nvPr/>
        </p:nvSpPr>
        <p:spPr bwMode="auto">
          <a:xfrm>
            <a:off x="1331913" y="4003675"/>
            <a:ext cx="1728787" cy="1800225"/>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9395" name="Rectangle 3"/>
          <p:cNvSpPr>
            <a:spLocks noChangeArrowheads="1"/>
          </p:cNvSpPr>
          <p:nvPr/>
        </p:nvSpPr>
        <p:spPr bwMode="auto">
          <a:xfrm>
            <a:off x="827088" y="3932238"/>
            <a:ext cx="2736850" cy="9350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9396" name="Line 4"/>
          <p:cNvSpPr>
            <a:spLocks noChangeShapeType="1"/>
          </p:cNvSpPr>
          <p:nvPr/>
        </p:nvSpPr>
        <p:spPr bwMode="auto">
          <a:xfrm flipH="1" flipV="1">
            <a:off x="3059113" y="3643313"/>
            <a:ext cx="1587" cy="1223962"/>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9397" name="Line 5"/>
          <p:cNvSpPr>
            <a:spLocks noChangeShapeType="1"/>
          </p:cNvSpPr>
          <p:nvPr/>
        </p:nvSpPr>
        <p:spPr bwMode="auto">
          <a:xfrm>
            <a:off x="1331913" y="3500438"/>
            <a:ext cx="0" cy="1368425"/>
          </a:xfrm>
          <a:prstGeom prst="line">
            <a:avLst/>
          </a:prstGeom>
          <a:noFill/>
          <a:ln w="38100">
            <a:solidFill>
              <a:srgbClr val="E0003C"/>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9398" name="Oval 6"/>
          <p:cNvSpPr>
            <a:spLocks noChangeArrowheads="1"/>
          </p:cNvSpPr>
          <p:nvPr/>
        </p:nvSpPr>
        <p:spPr bwMode="auto">
          <a:xfrm>
            <a:off x="1331913" y="4005263"/>
            <a:ext cx="1728787" cy="1800225"/>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19" name="Text Box 7"/>
          <p:cNvSpPr txBox="1">
            <a:spLocks noChangeArrowheads="1"/>
          </p:cNvSpPr>
          <p:nvPr/>
        </p:nvSpPr>
        <p:spPr bwMode="auto">
          <a:xfrm>
            <a:off x="323850" y="1341438"/>
            <a:ext cx="8569325" cy="204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Lose Rolle</a:t>
            </a:r>
            <a:endParaRPr lang="de-DE" altLang="de-DE" sz="1400" b="1" dirty="0">
              <a:effectLst>
                <a:outerShdw blurRad="38100" dist="38100" dir="2700000" algn="tl">
                  <a:srgbClr val="C0C0C0"/>
                </a:outerShdw>
              </a:effectLst>
            </a:endParaRPr>
          </a:p>
          <a:p>
            <a:pPr algn="just">
              <a:spcBef>
                <a:spcPct val="30000"/>
              </a:spcBef>
              <a:defRPr/>
            </a:pPr>
            <a:r>
              <a:rPr lang="de-DE" altLang="de-DE" sz="2400" dirty="0"/>
              <a:t>Eine lose Rolle verändert ihre Position. Sie verteilt die Last auf zwei Seilstränge, halbiert somit die Last. Die </a:t>
            </a:r>
            <a:r>
              <a:rPr lang="de-DE" altLang="de-DE" sz="2400" dirty="0" err="1"/>
              <a:t>aufzu</a:t>
            </a:r>
            <a:r>
              <a:rPr lang="de-DE" altLang="de-DE" sz="2400" dirty="0"/>
              <a:t>-wendende Zugkraft F</a:t>
            </a:r>
            <a:r>
              <a:rPr lang="de-DE" altLang="de-DE" sz="2400" baseline="-25000" dirty="0"/>
              <a:t>Z</a:t>
            </a:r>
            <a:r>
              <a:rPr lang="de-DE" altLang="de-DE" sz="2400" dirty="0"/>
              <a:t> ist ½ der Last. Der </a:t>
            </a:r>
            <a:r>
              <a:rPr lang="de-DE" altLang="de-DE" sz="2400" dirty="0" err="1"/>
              <a:t>Kraftweg</a:t>
            </a:r>
            <a:r>
              <a:rPr lang="de-DE" altLang="de-DE" sz="2400" dirty="0"/>
              <a:t> ist doppelt so lang wie der </a:t>
            </a:r>
            <a:r>
              <a:rPr lang="de-DE" altLang="de-DE" sz="2400" dirty="0" err="1"/>
              <a:t>Lastweg</a:t>
            </a:r>
            <a:r>
              <a:rPr lang="de-DE" altLang="de-DE" sz="2400" dirty="0"/>
              <a:t>.</a:t>
            </a:r>
            <a:endParaRPr lang="de-DE" altLang="de-DE" sz="2400" i="1" dirty="0"/>
          </a:p>
        </p:txBody>
      </p:sp>
      <p:sp>
        <p:nvSpPr>
          <p:cNvPr id="59400" name="Rectangle 8"/>
          <p:cNvSpPr>
            <a:spLocks noChangeArrowheads="1"/>
          </p:cNvSpPr>
          <p:nvPr/>
        </p:nvSpPr>
        <p:spPr bwMode="auto">
          <a:xfrm>
            <a:off x="395288" y="3355975"/>
            <a:ext cx="1873250" cy="144463"/>
          </a:xfrm>
          <a:prstGeom prst="rect">
            <a:avLst/>
          </a:prstGeom>
          <a:gradFill rotWithShape="1">
            <a:gsLst>
              <a:gs pos="0">
                <a:srgbClr val="EAEAEA"/>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9401" name="Oval 9"/>
          <p:cNvSpPr>
            <a:spLocks noChangeArrowheads="1"/>
          </p:cNvSpPr>
          <p:nvPr/>
        </p:nvSpPr>
        <p:spPr bwMode="auto">
          <a:xfrm>
            <a:off x="2125663" y="4795838"/>
            <a:ext cx="144462" cy="142875"/>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59402" name="Line 10"/>
          <p:cNvSpPr>
            <a:spLocks noChangeShapeType="1"/>
          </p:cNvSpPr>
          <p:nvPr/>
        </p:nvSpPr>
        <p:spPr bwMode="auto">
          <a:xfrm>
            <a:off x="1187450" y="4867275"/>
            <a:ext cx="2016125" cy="0"/>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9403" name="Line 11"/>
          <p:cNvSpPr>
            <a:spLocks noChangeShapeType="1"/>
          </p:cNvSpPr>
          <p:nvPr/>
        </p:nvSpPr>
        <p:spPr bwMode="auto">
          <a:xfrm flipV="1">
            <a:off x="2197100" y="3859213"/>
            <a:ext cx="0" cy="2232025"/>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24" name="Line 12"/>
          <p:cNvSpPr>
            <a:spLocks noChangeShapeType="1"/>
          </p:cNvSpPr>
          <p:nvPr/>
        </p:nvSpPr>
        <p:spPr bwMode="auto">
          <a:xfrm>
            <a:off x="3060700" y="3932238"/>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25" name="Line 13"/>
          <p:cNvSpPr>
            <a:spLocks noChangeShapeType="1"/>
          </p:cNvSpPr>
          <p:nvPr/>
        </p:nvSpPr>
        <p:spPr bwMode="auto">
          <a:xfrm>
            <a:off x="1331913" y="3932238"/>
            <a:ext cx="0"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26" name="Line 14"/>
          <p:cNvSpPr>
            <a:spLocks noChangeShapeType="1"/>
          </p:cNvSpPr>
          <p:nvPr/>
        </p:nvSpPr>
        <p:spPr bwMode="auto">
          <a:xfrm>
            <a:off x="1187450" y="4148138"/>
            <a:ext cx="2017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27" name="Oval 15"/>
          <p:cNvSpPr>
            <a:spLocks noChangeArrowheads="1"/>
          </p:cNvSpPr>
          <p:nvPr/>
        </p:nvSpPr>
        <p:spPr bwMode="auto">
          <a:xfrm>
            <a:off x="1260475" y="4076700"/>
            <a:ext cx="142875" cy="14446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28" name="Oval 16"/>
          <p:cNvSpPr>
            <a:spLocks noChangeArrowheads="1"/>
          </p:cNvSpPr>
          <p:nvPr/>
        </p:nvSpPr>
        <p:spPr bwMode="auto">
          <a:xfrm>
            <a:off x="2989263" y="407511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29" name="Text Box 17"/>
          <p:cNvSpPr txBox="1">
            <a:spLocks noChangeArrowheads="1"/>
          </p:cNvSpPr>
          <p:nvPr/>
        </p:nvSpPr>
        <p:spPr bwMode="auto">
          <a:xfrm>
            <a:off x="1763713" y="4148138"/>
            <a:ext cx="865187"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Kraftarm</a:t>
            </a:r>
            <a:endParaRPr lang="de-DE" altLang="de-DE" sz="1400" baseline="-25000">
              <a:solidFill>
                <a:srgbClr val="E0003C"/>
              </a:solidFill>
              <a:effectLst>
                <a:outerShdw blurRad="38100" dist="38100" dir="2700000" algn="tl">
                  <a:srgbClr val="C0C0C0"/>
                </a:outerShdw>
              </a:effectLst>
            </a:endParaRPr>
          </a:p>
        </p:txBody>
      </p:sp>
      <p:sp>
        <p:nvSpPr>
          <p:cNvPr id="320530" name="Text Box 18"/>
          <p:cNvSpPr txBox="1">
            <a:spLocks noChangeArrowheads="1"/>
          </p:cNvSpPr>
          <p:nvPr/>
        </p:nvSpPr>
        <p:spPr bwMode="auto">
          <a:xfrm>
            <a:off x="179388" y="4364038"/>
            <a:ext cx="10795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spcBef>
                <a:spcPct val="50000"/>
              </a:spcBef>
            </a:pPr>
            <a:r>
              <a:rPr lang="de-DE" altLang="de-DE" sz="1400" b="1">
                <a:solidFill>
                  <a:srgbClr val="0000FF"/>
                </a:solidFill>
              </a:rPr>
              <a:t>Drehpunkt</a:t>
            </a:r>
            <a:endParaRPr lang="de-DE" altLang="de-DE" sz="1400" b="1" baseline="-25000">
              <a:solidFill>
                <a:srgbClr val="0000FF"/>
              </a:solidFill>
            </a:endParaRPr>
          </a:p>
        </p:txBody>
      </p:sp>
      <p:sp>
        <p:nvSpPr>
          <p:cNvPr id="320531" name="Line 19"/>
          <p:cNvSpPr>
            <a:spLocks noChangeShapeType="1"/>
          </p:cNvSpPr>
          <p:nvPr/>
        </p:nvSpPr>
        <p:spPr bwMode="auto">
          <a:xfrm>
            <a:off x="755650" y="4651375"/>
            <a:ext cx="576263" cy="217488"/>
          </a:xfrm>
          <a:prstGeom prst="line">
            <a:avLst/>
          </a:prstGeom>
          <a:noFill/>
          <a:ln w="9525">
            <a:solidFill>
              <a:srgbClr val="0000FF"/>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32" name="Text Box 20"/>
          <p:cNvSpPr txBox="1">
            <a:spLocks noChangeArrowheads="1"/>
          </p:cNvSpPr>
          <p:nvPr/>
        </p:nvSpPr>
        <p:spPr bwMode="auto">
          <a:xfrm>
            <a:off x="3132138" y="3571875"/>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p>
        </p:txBody>
      </p:sp>
      <p:sp>
        <p:nvSpPr>
          <p:cNvPr id="320533" name="Text Box 21"/>
          <p:cNvSpPr txBox="1">
            <a:spLocks noChangeArrowheads="1"/>
          </p:cNvSpPr>
          <p:nvPr/>
        </p:nvSpPr>
        <p:spPr bwMode="auto">
          <a:xfrm>
            <a:off x="2268538" y="5851525"/>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p:txBody>
      </p:sp>
      <p:sp>
        <p:nvSpPr>
          <p:cNvPr id="320534" name="Text Box 22"/>
          <p:cNvSpPr txBox="1">
            <a:spLocks noChangeArrowheads="1"/>
          </p:cNvSpPr>
          <p:nvPr/>
        </p:nvSpPr>
        <p:spPr bwMode="auto">
          <a:xfrm>
            <a:off x="3744913" y="4005263"/>
            <a:ext cx="52197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Zugkraft x Kraftarm = Last x Lastarm</a:t>
            </a:r>
          </a:p>
          <a:p>
            <a:pPr algn="ctr">
              <a:spcBef>
                <a:spcPct val="50000"/>
              </a:spcBef>
              <a:defRPr/>
            </a:pPr>
            <a:r>
              <a:rPr lang="de-DE" altLang="de-DE" sz="2400">
                <a:solidFill>
                  <a:srgbClr val="E0003C"/>
                </a:solidFill>
                <a:effectLst>
                  <a:outerShdw blurRad="38100" dist="38100" dir="2700000" algn="tl">
                    <a:srgbClr val="C0C0C0"/>
                  </a:outerShdw>
                </a:effectLst>
              </a:rPr>
              <a:t>    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x 2 r  = F</a:t>
            </a:r>
            <a:r>
              <a:rPr lang="de-DE" altLang="de-DE" sz="2400" baseline="-25000">
                <a:solidFill>
                  <a:srgbClr val="E0003C"/>
                </a:solidFill>
                <a:effectLst>
                  <a:outerShdw blurRad="38100" dist="38100" dir="2700000" algn="tl">
                    <a:srgbClr val="C0C0C0"/>
                  </a:outerShdw>
                </a:effectLst>
              </a:rPr>
              <a:t>L</a:t>
            </a:r>
            <a:r>
              <a:rPr lang="de-DE" altLang="de-DE" sz="2400">
                <a:solidFill>
                  <a:srgbClr val="E0003C"/>
                </a:solidFill>
                <a:effectLst>
                  <a:outerShdw blurRad="38100" dist="38100" dir="2700000" algn="tl">
                    <a:srgbClr val="C0C0C0"/>
                  </a:outerShdw>
                </a:effectLst>
              </a:rPr>
              <a:t> x r</a:t>
            </a:r>
          </a:p>
          <a:p>
            <a:pPr algn="ctr">
              <a:spcBef>
                <a:spcPct val="50000"/>
              </a:spcBef>
              <a:defRPr/>
            </a:pPr>
            <a:r>
              <a:rPr lang="de-DE" altLang="de-DE" sz="2400">
                <a:solidFill>
                  <a:srgbClr val="E0003C"/>
                </a:solidFill>
                <a:effectLst>
                  <a:outerShdw blurRad="38100" dist="38100" dir="2700000" algn="tl">
                    <a:srgbClr val="C0C0C0"/>
                  </a:outerShdw>
                </a:effectLst>
              </a:rPr>
              <a:t> 2 x 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 F</a:t>
            </a:r>
            <a:r>
              <a:rPr lang="de-DE" altLang="de-DE" sz="2400" baseline="-25000">
                <a:solidFill>
                  <a:srgbClr val="E0003C"/>
                </a:solidFill>
                <a:effectLst>
                  <a:outerShdw blurRad="38100" dist="38100" dir="2700000" algn="tl">
                    <a:srgbClr val="C0C0C0"/>
                  </a:outerShdw>
                </a:effectLst>
              </a:rPr>
              <a:t>L</a:t>
            </a:r>
            <a:endParaRPr lang="de-DE" altLang="de-DE" sz="2400">
              <a:solidFill>
                <a:srgbClr val="E0003C"/>
              </a:solidFill>
              <a:effectLst>
                <a:outerShdw blurRad="38100" dist="38100" dir="2700000" algn="tl">
                  <a:srgbClr val="C0C0C0"/>
                </a:outerShdw>
              </a:effectLst>
            </a:endParaRPr>
          </a:p>
        </p:txBody>
      </p:sp>
      <p:sp>
        <p:nvSpPr>
          <p:cNvPr id="320535" name="Line 23"/>
          <p:cNvSpPr>
            <a:spLocks noChangeShapeType="1"/>
          </p:cNvSpPr>
          <p:nvPr/>
        </p:nvSpPr>
        <p:spPr bwMode="auto">
          <a:xfrm flipH="1">
            <a:off x="7451725" y="4652963"/>
            <a:ext cx="215900" cy="287337"/>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36" name="Line 24"/>
          <p:cNvSpPr>
            <a:spLocks noChangeShapeType="1"/>
          </p:cNvSpPr>
          <p:nvPr/>
        </p:nvSpPr>
        <p:spPr bwMode="auto">
          <a:xfrm flipH="1">
            <a:off x="6300788" y="4654550"/>
            <a:ext cx="215900" cy="287338"/>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59417" name="Line 25"/>
          <p:cNvSpPr>
            <a:spLocks noChangeShapeType="1"/>
          </p:cNvSpPr>
          <p:nvPr/>
        </p:nvSpPr>
        <p:spPr bwMode="auto">
          <a:xfrm>
            <a:off x="2195513" y="4867275"/>
            <a:ext cx="0" cy="13684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38" name="Text Box 26"/>
          <p:cNvSpPr txBox="1">
            <a:spLocks noChangeArrowheads="1"/>
          </p:cNvSpPr>
          <p:nvPr/>
        </p:nvSpPr>
        <p:spPr bwMode="auto">
          <a:xfrm>
            <a:off x="1331913" y="6165850"/>
            <a:ext cx="86518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r</a:t>
            </a:r>
            <a:endParaRPr lang="de-DE" altLang="de-DE" sz="2400" baseline="-25000">
              <a:solidFill>
                <a:srgbClr val="E0003C"/>
              </a:solidFill>
              <a:effectLst>
                <a:outerShdw blurRad="38100" dist="38100" dir="2700000" algn="tl">
                  <a:srgbClr val="C0C0C0"/>
                </a:outerShdw>
              </a:effectLst>
            </a:endParaRPr>
          </a:p>
        </p:txBody>
      </p:sp>
      <p:sp>
        <p:nvSpPr>
          <p:cNvPr id="320539" name="Line 27"/>
          <p:cNvSpPr>
            <a:spLocks noChangeShapeType="1"/>
          </p:cNvSpPr>
          <p:nvPr/>
        </p:nvSpPr>
        <p:spPr bwMode="auto">
          <a:xfrm>
            <a:off x="1331913" y="5300663"/>
            <a:ext cx="0" cy="1441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40" name="Line 28"/>
          <p:cNvSpPr>
            <a:spLocks noChangeShapeType="1"/>
          </p:cNvSpPr>
          <p:nvPr/>
        </p:nvSpPr>
        <p:spPr bwMode="auto">
          <a:xfrm>
            <a:off x="2197100" y="6381750"/>
            <a:ext cx="0" cy="360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0541" name="Oval 29"/>
          <p:cNvSpPr>
            <a:spLocks noChangeArrowheads="1"/>
          </p:cNvSpPr>
          <p:nvPr/>
        </p:nvSpPr>
        <p:spPr bwMode="auto">
          <a:xfrm>
            <a:off x="1260475" y="652621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42" name="Oval 30"/>
          <p:cNvSpPr>
            <a:spLocks noChangeArrowheads="1"/>
          </p:cNvSpPr>
          <p:nvPr/>
        </p:nvSpPr>
        <p:spPr bwMode="auto">
          <a:xfrm>
            <a:off x="2124075" y="6526213"/>
            <a:ext cx="142875" cy="14446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43" name="Text Box 31"/>
          <p:cNvSpPr txBox="1">
            <a:spLocks noChangeArrowheads="1"/>
          </p:cNvSpPr>
          <p:nvPr/>
        </p:nvSpPr>
        <p:spPr bwMode="auto">
          <a:xfrm>
            <a:off x="1331913" y="6003925"/>
            <a:ext cx="86360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400">
                <a:solidFill>
                  <a:srgbClr val="E0003C"/>
                </a:solidFill>
                <a:effectLst>
                  <a:outerShdw blurRad="38100" dist="38100" dir="2700000" algn="tl">
                    <a:srgbClr val="C0C0C0"/>
                  </a:outerShdw>
                </a:effectLst>
              </a:rPr>
              <a:t>Lastarm</a:t>
            </a:r>
            <a:endParaRPr lang="de-DE" altLang="de-DE" sz="1400" baseline="-25000">
              <a:solidFill>
                <a:srgbClr val="E0003C"/>
              </a:solidFill>
              <a:effectLst>
                <a:outerShdw blurRad="38100" dist="38100" dir="2700000" algn="tl">
                  <a:srgbClr val="C0C0C0"/>
                </a:outerShdw>
              </a:effectLst>
            </a:endParaRPr>
          </a:p>
        </p:txBody>
      </p:sp>
      <p:sp>
        <p:nvSpPr>
          <p:cNvPr id="320544" name="Line 32"/>
          <p:cNvSpPr>
            <a:spLocks noChangeShapeType="1"/>
          </p:cNvSpPr>
          <p:nvPr/>
        </p:nvSpPr>
        <p:spPr bwMode="auto">
          <a:xfrm>
            <a:off x="1187450" y="6597650"/>
            <a:ext cx="1152525"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20545" name="Text Box 33"/>
          <p:cNvSpPr txBox="1">
            <a:spLocks noChangeArrowheads="1"/>
          </p:cNvSpPr>
          <p:nvPr/>
        </p:nvSpPr>
        <p:spPr bwMode="auto">
          <a:xfrm>
            <a:off x="1331913" y="3716338"/>
            <a:ext cx="17272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2 r</a:t>
            </a:r>
            <a:endParaRPr lang="de-DE" altLang="de-DE" sz="2400" baseline="-25000">
              <a:solidFill>
                <a:srgbClr val="E0003C"/>
              </a:solidFill>
              <a:effectLst>
                <a:outerShdw blurRad="38100" dist="38100" dir="2700000" algn="tl">
                  <a:srgbClr val="C0C0C0"/>
                </a:outerShdw>
              </a:effectLst>
            </a:endParaRPr>
          </a:p>
        </p:txBody>
      </p:sp>
      <p:sp>
        <p:nvSpPr>
          <p:cNvPr id="320546" name="Rectangle 34"/>
          <p:cNvSpPr>
            <a:spLocks noChangeArrowheads="1"/>
          </p:cNvSpPr>
          <p:nvPr/>
        </p:nvSpPr>
        <p:spPr bwMode="auto">
          <a:xfrm>
            <a:off x="5580063" y="5589588"/>
            <a:ext cx="1655762" cy="107950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0547" name="Text Box 35"/>
          <p:cNvSpPr txBox="1">
            <a:spLocks noChangeArrowheads="1"/>
          </p:cNvSpPr>
          <p:nvPr/>
        </p:nvSpPr>
        <p:spPr bwMode="auto">
          <a:xfrm>
            <a:off x="6443663" y="5661025"/>
            <a:ext cx="646112" cy="931863"/>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3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L </a:t>
            </a:r>
          </a:p>
          <a:p>
            <a:pPr algn="ctr">
              <a:spcBef>
                <a:spcPct val="30000"/>
              </a:spcBef>
              <a:defRPr/>
            </a:pPr>
            <a:r>
              <a:rPr lang="de-DE" altLang="de-DE" sz="2400" b="1">
                <a:solidFill>
                  <a:srgbClr val="E0003C"/>
                </a:solidFill>
                <a:effectLst>
                  <a:outerShdw blurRad="38100" dist="38100" dir="2700000" algn="tl">
                    <a:srgbClr val="C0C0C0"/>
                  </a:outerShdw>
                </a:effectLst>
              </a:rPr>
              <a:t>2</a:t>
            </a:r>
          </a:p>
        </p:txBody>
      </p:sp>
      <p:sp>
        <p:nvSpPr>
          <p:cNvPr id="320548" name="Line 36"/>
          <p:cNvSpPr>
            <a:spLocks noChangeShapeType="1"/>
          </p:cNvSpPr>
          <p:nvPr/>
        </p:nvSpPr>
        <p:spPr bwMode="auto">
          <a:xfrm>
            <a:off x="6513513" y="6164263"/>
            <a:ext cx="504825" cy="0"/>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20549" name="Text Box 37"/>
          <p:cNvSpPr txBox="1">
            <a:spLocks noChangeArrowheads="1"/>
          </p:cNvSpPr>
          <p:nvPr/>
        </p:nvSpPr>
        <p:spPr bwMode="auto">
          <a:xfrm>
            <a:off x="5508625" y="5876925"/>
            <a:ext cx="10080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Z</a:t>
            </a:r>
            <a:r>
              <a:rPr lang="de-DE" altLang="de-DE" sz="2400" b="1">
                <a:solidFill>
                  <a:srgbClr val="E0003C"/>
                </a:solidFill>
                <a:effectLst>
                  <a:outerShdw blurRad="38100" dist="38100" dir="2700000" algn="tl">
                    <a:srgbClr val="C0C0C0"/>
                  </a:outerShdw>
                </a:effectLst>
              </a:rPr>
              <a:t> =</a:t>
            </a:r>
          </a:p>
        </p:txBody>
      </p:sp>
      <p:sp>
        <p:nvSpPr>
          <p:cNvPr id="59430"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05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053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05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05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05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05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05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05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054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205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05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05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05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05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05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0545"/>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320534">
                                            <p:txEl>
                                              <p:pRg st="0" end="0"/>
                                            </p:txEl>
                                          </p:spTgt>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0"/>
                                          </p:stCondLst>
                                        </p:cTn>
                                        <p:tgtEl>
                                          <p:spTgt spid="320534">
                                            <p:txEl>
                                              <p:pRg st="1" end="1"/>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0"/>
                                          </p:stCondLst>
                                        </p:cTn>
                                        <p:tgtEl>
                                          <p:spTgt spid="32053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20535"/>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0"/>
                                          </p:stCondLst>
                                        </p:cTn>
                                        <p:tgtEl>
                                          <p:spTgt spid="320534">
                                            <p:txEl>
                                              <p:pRg st="2" end="2"/>
                                            </p:txEl>
                                          </p:spTgt>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2054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2054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2054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205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27" grpId="0" animBg="1"/>
      <p:bldP spid="320528" grpId="0" animBg="1"/>
      <p:bldP spid="320529" grpId="0"/>
      <p:bldP spid="320530" grpId="0"/>
      <p:bldP spid="320538" grpId="0"/>
      <p:bldP spid="320541" grpId="0" animBg="1"/>
      <p:bldP spid="320542" grpId="0" animBg="1"/>
      <p:bldP spid="320543" grpId="0"/>
      <p:bldP spid="320545" grpId="0"/>
      <p:bldP spid="320546" grpId="0" animBg="1"/>
      <p:bldP spid="320547" grpId="0"/>
      <p:bldP spid="3205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ChangeArrowheads="1"/>
          </p:cNvSpPr>
          <p:nvPr/>
        </p:nvSpPr>
        <p:spPr bwMode="auto">
          <a:xfrm>
            <a:off x="828675" y="5084763"/>
            <a:ext cx="1655763" cy="107950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43" name="Oval 3"/>
          <p:cNvSpPr>
            <a:spLocks noChangeArrowheads="1"/>
          </p:cNvSpPr>
          <p:nvPr/>
        </p:nvSpPr>
        <p:spPr bwMode="auto">
          <a:xfrm>
            <a:off x="3421063" y="2725738"/>
            <a:ext cx="1728787" cy="1800225"/>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44" name="Rectangle 4"/>
          <p:cNvSpPr>
            <a:spLocks noChangeArrowheads="1"/>
          </p:cNvSpPr>
          <p:nvPr/>
        </p:nvSpPr>
        <p:spPr bwMode="auto">
          <a:xfrm>
            <a:off x="2844800" y="3590925"/>
            <a:ext cx="2520950" cy="10080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45" name="Line 5"/>
          <p:cNvSpPr>
            <a:spLocks noChangeShapeType="1"/>
          </p:cNvSpPr>
          <p:nvPr/>
        </p:nvSpPr>
        <p:spPr bwMode="auto">
          <a:xfrm>
            <a:off x="5149850" y="3606800"/>
            <a:ext cx="0" cy="1584325"/>
          </a:xfrm>
          <a:prstGeom prst="line">
            <a:avLst/>
          </a:prstGeom>
          <a:noFill/>
          <a:ln w="38100">
            <a:solidFill>
              <a:srgbClr val="FF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1446" name="Oval 6"/>
          <p:cNvSpPr>
            <a:spLocks noChangeArrowheads="1"/>
          </p:cNvSpPr>
          <p:nvPr/>
        </p:nvSpPr>
        <p:spPr bwMode="auto">
          <a:xfrm>
            <a:off x="5149850" y="4397375"/>
            <a:ext cx="1728788" cy="1800225"/>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47" name="Rectangle 7"/>
          <p:cNvSpPr>
            <a:spLocks noChangeArrowheads="1"/>
          </p:cNvSpPr>
          <p:nvPr/>
        </p:nvSpPr>
        <p:spPr bwMode="auto">
          <a:xfrm>
            <a:off x="4645025" y="4256088"/>
            <a:ext cx="2736850" cy="9350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48" name="Line 8"/>
          <p:cNvSpPr>
            <a:spLocks noChangeShapeType="1"/>
          </p:cNvSpPr>
          <p:nvPr/>
        </p:nvSpPr>
        <p:spPr bwMode="auto">
          <a:xfrm flipH="1" flipV="1">
            <a:off x="6877050" y="2382838"/>
            <a:ext cx="1588" cy="2878137"/>
          </a:xfrm>
          <a:prstGeom prst="line">
            <a:avLst/>
          </a:prstGeom>
          <a:noFill/>
          <a:ln w="38100">
            <a:solidFill>
              <a:srgbClr val="E0003C"/>
            </a:solidFill>
            <a:round/>
            <a:headEnd type="none"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1449" name="Line 9"/>
          <p:cNvSpPr>
            <a:spLocks noChangeShapeType="1"/>
          </p:cNvSpPr>
          <p:nvPr/>
        </p:nvSpPr>
        <p:spPr bwMode="auto">
          <a:xfrm>
            <a:off x="5149850" y="3678238"/>
            <a:ext cx="0" cy="1584325"/>
          </a:xfrm>
          <a:prstGeom prst="line">
            <a:avLst/>
          </a:prstGeom>
          <a:noFill/>
          <a:ln w="38100">
            <a:solidFill>
              <a:srgbClr val="E0003C"/>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1450" name="Oval 10"/>
          <p:cNvSpPr>
            <a:spLocks noChangeArrowheads="1"/>
          </p:cNvSpPr>
          <p:nvPr/>
        </p:nvSpPr>
        <p:spPr bwMode="auto">
          <a:xfrm>
            <a:off x="5149850" y="4392613"/>
            <a:ext cx="1728788" cy="1800225"/>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2571" name="Text Box 11"/>
          <p:cNvSpPr txBox="1">
            <a:spLocks noChangeArrowheads="1"/>
          </p:cNvSpPr>
          <p:nvPr/>
        </p:nvSpPr>
        <p:spPr bwMode="auto">
          <a:xfrm>
            <a:off x="323850" y="1341438"/>
            <a:ext cx="8569325"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Flaschenzug</a:t>
            </a:r>
            <a:r>
              <a:rPr lang="de-DE" altLang="de-DE" sz="2400" b="1" dirty="0">
                <a:solidFill>
                  <a:srgbClr val="E0003C"/>
                </a:solidFill>
                <a:effectLst>
                  <a:outerShdw blurRad="38100" dist="38100" dir="2700000" algn="tl">
                    <a:srgbClr val="C0C0C0"/>
                  </a:outerShdw>
                </a:effectLst>
              </a:rPr>
              <a:t>  </a:t>
            </a:r>
            <a:endParaRPr lang="de-DE" altLang="de-DE" sz="1400" b="1" dirty="0">
              <a:solidFill>
                <a:srgbClr val="E0003C"/>
              </a:solidFill>
              <a:effectLst>
                <a:outerShdw blurRad="38100" dist="38100" dir="2700000" algn="tl">
                  <a:srgbClr val="C0C0C0"/>
                </a:outerShdw>
              </a:effectLst>
            </a:endParaRPr>
          </a:p>
          <a:p>
            <a:pPr algn="just">
              <a:spcBef>
                <a:spcPct val="30000"/>
              </a:spcBef>
              <a:defRPr/>
            </a:pPr>
            <a:r>
              <a:rPr lang="de-DE" altLang="de-DE" sz="2400" dirty="0"/>
              <a:t>Eine Kombination aus losen und festen Rollen.</a:t>
            </a:r>
            <a:endParaRPr lang="de-DE" altLang="de-DE" sz="2400" i="1" dirty="0"/>
          </a:p>
        </p:txBody>
      </p:sp>
      <p:sp>
        <p:nvSpPr>
          <p:cNvPr id="61452" name="Oval 12"/>
          <p:cNvSpPr>
            <a:spLocks noChangeArrowheads="1"/>
          </p:cNvSpPr>
          <p:nvPr/>
        </p:nvSpPr>
        <p:spPr bwMode="auto">
          <a:xfrm>
            <a:off x="5943600" y="5189538"/>
            <a:ext cx="144463" cy="142875"/>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53" name="Line 13"/>
          <p:cNvSpPr>
            <a:spLocks noChangeShapeType="1"/>
          </p:cNvSpPr>
          <p:nvPr/>
        </p:nvSpPr>
        <p:spPr bwMode="auto">
          <a:xfrm>
            <a:off x="5005388" y="5260975"/>
            <a:ext cx="2016125" cy="0"/>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1454" name="Line 14"/>
          <p:cNvSpPr>
            <a:spLocks noChangeShapeType="1"/>
          </p:cNvSpPr>
          <p:nvPr/>
        </p:nvSpPr>
        <p:spPr bwMode="auto">
          <a:xfrm flipV="1">
            <a:off x="6015038" y="4252913"/>
            <a:ext cx="0" cy="2232025"/>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2575" name="Text Box 15"/>
          <p:cNvSpPr txBox="1">
            <a:spLocks noChangeArrowheads="1"/>
          </p:cNvSpPr>
          <p:nvPr/>
        </p:nvSpPr>
        <p:spPr bwMode="auto">
          <a:xfrm>
            <a:off x="6877050" y="3870325"/>
            <a:ext cx="10080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r>
              <a:rPr lang="de-DE" altLang="de-DE" sz="2400">
                <a:solidFill>
                  <a:srgbClr val="E0003C"/>
                </a:solidFill>
                <a:effectLst>
                  <a:outerShdw blurRad="38100" dist="38100" dir="2700000" algn="tl">
                    <a:srgbClr val="C0C0C0"/>
                  </a:outerShdw>
                </a:effectLst>
              </a:rPr>
              <a:t> / 2</a:t>
            </a:r>
            <a:endParaRPr lang="de-DE" altLang="de-DE" sz="2400" baseline="-25000">
              <a:solidFill>
                <a:srgbClr val="E0003C"/>
              </a:solidFill>
              <a:effectLst>
                <a:outerShdw blurRad="38100" dist="38100" dir="2700000" algn="tl">
                  <a:srgbClr val="C0C0C0"/>
                </a:outerShdw>
              </a:effectLst>
            </a:endParaRPr>
          </a:p>
        </p:txBody>
      </p:sp>
      <p:sp>
        <p:nvSpPr>
          <p:cNvPr id="322576" name="Text Box 16"/>
          <p:cNvSpPr txBox="1">
            <a:spLocks noChangeArrowheads="1"/>
          </p:cNvSpPr>
          <p:nvPr/>
        </p:nvSpPr>
        <p:spPr bwMode="auto">
          <a:xfrm>
            <a:off x="6157913" y="6318250"/>
            <a:ext cx="503237"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p:txBody>
      </p:sp>
      <p:sp>
        <p:nvSpPr>
          <p:cNvPr id="61457" name="Line 17"/>
          <p:cNvSpPr>
            <a:spLocks noChangeShapeType="1"/>
          </p:cNvSpPr>
          <p:nvPr/>
        </p:nvSpPr>
        <p:spPr bwMode="auto">
          <a:xfrm>
            <a:off x="6011863" y="5262563"/>
            <a:ext cx="0" cy="13684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1458" name="Line 18"/>
          <p:cNvSpPr>
            <a:spLocks noChangeShapeType="1"/>
          </p:cNvSpPr>
          <p:nvPr/>
        </p:nvSpPr>
        <p:spPr bwMode="auto">
          <a:xfrm>
            <a:off x="3421063" y="3590925"/>
            <a:ext cx="0" cy="15843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1459" name="Oval 19"/>
          <p:cNvSpPr>
            <a:spLocks noChangeArrowheads="1"/>
          </p:cNvSpPr>
          <p:nvPr/>
        </p:nvSpPr>
        <p:spPr bwMode="auto">
          <a:xfrm>
            <a:off x="3421063" y="2730500"/>
            <a:ext cx="1728787" cy="1800225"/>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60" name="Rectangle 20"/>
          <p:cNvSpPr>
            <a:spLocks noChangeArrowheads="1"/>
          </p:cNvSpPr>
          <p:nvPr/>
        </p:nvSpPr>
        <p:spPr bwMode="auto">
          <a:xfrm>
            <a:off x="4214813" y="2366963"/>
            <a:ext cx="142875" cy="1296987"/>
          </a:xfrm>
          <a:prstGeom prst="rect">
            <a:avLst/>
          </a:prstGeom>
          <a:solidFill>
            <a:srgbClr val="C0C0C0"/>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61" name="Oval 21"/>
          <p:cNvSpPr>
            <a:spLocks noChangeArrowheads="1"/>
          </p:cNvSpPr>
          <p:nvPr/>
        </p:nvSpPr>
        <p:spPr bwMode="auto">
          <a:xfrm>
            <a:off x="4214813" y="3519488"/>
            <a:ext cx="144462" cy="142875"/>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1462" name="Line 22"/>
          <p:cNvSpPr>
            <a:spLocks noChangeShapeType="1"/>
          </p:cNvSpPr>
          <p:nvPr/>
        </p:nvSpPr>
        <p:spPr bwMode="auto">
          <a:xfrm>
            <a:off x="3276600" y="3590925"/>
            <a:ext cx="2016125" cy="0"/>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1463" name="Line 23"/>
          <p:cNvSpPr>
            <a:spLocks noChangeShapeType="1"/>
          </p:cNvSpPr>
          <p:nvPr/>
        </p:nvSpPr>
        <p:spPr bwMode="auto">
          <a:xfrm flipV="1">
            <a:off x="4284663" y="2582863"/>
            <a:ext cx="1587" cy="2376487"/>
          </a:xfrm>
          <a:prstGeom prst="line">
            <a:avLst/>
          </a:prstGeom>
          <a:noFill/>
          <a:ln w="3175">
            <a:solidFill>
              <a:schemeClr val="tx1"/>
            </a:solidFill>
            <a:prstDash val="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1464" name="Rectangle 24"/>
          <p:cNvSpPr>
            <a:spLocks noChangeArrowheads="1"/>
          </p:cNvSpPr>
          <p:nvPr/>
        </p:nvSpPr>
        <p:spPr bwMode="auto">
          <a:xfrm>
            <a:off x="3348038" y="2238375"/>
            <a:ext cx="4465637" cy="144463"/>
          </a:xfrm>
          <a:prstGeom prst="rect">
            <a:avLst/>
          </a:prstGeom>
          <a:gradFill rotWithShape="1">
            <a:gsLst>
              <a:gs pos="0">
                <a:srgbClr val="EAEAEA"/>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2585" name="Text Box 25"/>
          <p:cNvSpPr txBox="1">
            <a:spLocks noChangeArrowheads="1"/>
          </p:cNvSpPr>
          <p:nvPr/>
        </p:nvSpPr>
        <p:spPr bwMode="auto">
          <a:xfrm>
            <a:off x="5076825" y="3822700"/>
            <a:ext cx="10080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r>
              <a:rPr lang="de-DE" altLang="de-DE" sz="2400">
                <a:solidFill>
                  <a:srgbClr val="E0003C"/>
                </a:solidFill>
                <a:effectLst>
                  <a:outerShdw blurRad="38100" dist="38100" dir="2700000" algn="tl">
                    <a:srgbClr val="C0C0C0"/>
                  </a:outerShdw>
                </a:effectLst>
              </a:rPr>
              <a:t> / 2</a:t>
            </a:r>
            <a:endParaRPr lang="de-DE" altLang="de-DE" sz="2400" baseline="-25000">
              <a:solidFill>
                <a:srgbClr val="E0003C"/>
              </a:solidFill>
              <a:effectLst>
                <a:outerShdw blurRad="38100" dist="38100" dir="2700000" algn="tl">
                  <a:srgbClr val="C0C0C0"/>
                </a:outerShdw>
              </a:effectLst>
            </a:endParaRPr>
          </a:p>
        </p:txBody>
      </p:sp>
      <p:sp>
        <p:nvSpPr>
          <p:cNvPr id="322586" name="Text Box 26"/>
          <p:cNvSpPr txBox="1">
            <a:spLocks noChangeArrowheads="1"/>
          </p:cNvSpPr>
          <p:nvPr/>
        </p:nvSpPr>
        <p:spPr bwMode="auto">
          <a:xfrm>
            <a:off x="2484438" y="4254500"/>
            <a:ext cx="10080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r>
              <a:rPr lang="de-DE" altLang="de-DE" sz="2400">
                <a:solidFill>
                  <a:srgbClr val="E0003C"/>
                </a:solidFill>
                <a:effectLst>
                  <a:outerShdw blurRad="38100" dist="38100" dir="2700000" algn="tl">
                    <a:srgbClr val="C0C0C0"/>
                  </a:outerShdw>
                </a:effectLst>
              </a:rPr>
              <a:t> / 2</a:t>
            </a:r>
            <a:endParaRPr lang="de-DE" altLang="de-DE" sz="2400" baseline="-25000">
              <a:solidFill>
                <a:srgbClr val="E0003C"/>
              </a:solidFill>
              <a:effectLst>
                <a:outerShdw blurRad="38100" dist="38100" dir="2700000" algn="tl">
                  <a:srgbClr val="C0C0C0"/>
                </a:outerShdw>
              </a:effectLst>
            </a:endParaRPr>
          </a:p>
        </p:txBody>
      </p:sp>
      <p:sp>
        <p:nvSpPr>
          <p:cNvPr id="322587" name="Text Box 27"/>
          <p:cNvSpPr txBox="1">
            <a:spLocks noChangeArrowheads="1"/>
          </p:cNvSpPr>
          <p:nvPr/>
        </p:nvSpPr>
        <p:spPr bwMode="auto">
          <a:xfrm>
            <a:off x="1549400" y="2743200"/>
            <a:ext cx="1223963" cy="82232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0000FF"/>
                </a:solidFill>
                <a:effectLst>
                  <a:outerShdw blurRad="38100" dist="38100" dir="2700000" algn="tl">
                    <a:srgbClr val="C0C0C0"/>
                  </a:outerShdw>
                </a:effectLst>
              </a:rPr>
              <a:t>feste Rolle</a:t>
            </a:r>
          </a:p>
        </p:txBody>
      </p:sp>
      <p:sp>
        <p:nvSpPr>
          <p:cNvPr id="322588" name="Line 28"/>
          <p:cNvSpPr>
            <a:spLocks noChangeShapeType="1"/>
          </p:cNvSpPr>
          <p:nvPr/>
        </p:nvSpPr>
        <p:spPr bwMode="auto">
          <a:xfrm>
            <a:off x="2628900" y="3175000"/>
            <a:ext cx="1223963" cy="287338"/>
          </a:xfrm>
          <a:prstGeom prst="line">
            <a:avLst/>
          </a:prstGeom>
          <a:noFill/>
          <a:ln w="28575">
            <a:solidFill>
              <a:srgbClr val="0000FF"/>
            </a:solidFill>
            <a:round/>
            <a:headEnd type="none" w="lg" len="lg"/>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2589" name="Text Box 29"/>
          <p:cNvSpPr txBox="1">
            <a:spLocks noChangeArrowheads="1"/>
          </p:cNvSpPr>
          <p:nvPr/>
        </p:nvSpPr>
        <p:spPr bwMode="auto">
          <a:xfrm>
            <a:off x="7524750" y="5046663"/>
            <a:ext cx="1223963" cy="82232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0000FF"/>
                </a:solidFill>
                <a:effectLst>
                  <a:outerShdw blurRad="38100" dist="38100" dir="2700000" algn="tl">
                    <a:srgbClr val="C0C0C0"/>
                  </a:outerShdw>
                </a:effectLst>
              </a:rPr>
              <a:t>lose Rolle</a:t>
            </a:r>
          </a:p>
        </p:txBody>
      </p:sp>
      <p:sp>
        <p:nvSpPr>
          <p:cNvPr id="322590" name="Line 30"/>
          <p:cNvSpPr>
            <a:spLocks noChangeShapeType="1"/>
          </p:cNvSpPr>
          <p:nvPr/>
        </p:nvSpPr>
        <p:spPr bwMode="auto">
          <a:xfrm flipH="1" flipV="1">
            <a:off x="6589713" y="5335588"/>
            <a:ext cx="1152525" cy="71437"/>
          </a:xfrm>
          <a:prstGeom prst="line">
            <a:avLst/>
          </a:prstGeom>
          <a:noFill/>
          <a:ln w="28575">
            <a:solidFill>
              <a:srgbClr val="0000FF"/>
            </a:solidFill>
            <a:round/>
            <a:headEnd type="none" w="lg" len="lg"/>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2591" name="Text Box 31"/>
          <p:cNvSpPr txBox="1">
            <a:spLocks noChangeArrowheads="1"/>
          </p:cNvSpPr>
          <p:nvPr/>
        </p:nvSpPr>
        <p:spPr bwMode="auto">
          <a:xfrm>
            <a:off x="2916238" y="5262563"/>
            <a:ext cx="10080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p>
        </p:txBody>
      </p:sp>
      <p:sp>
        <p:nvSpPr>
          <p:cNvPr id="322592" name="Text Box 32"/>
          <p:cNvSpPr txBox="1">
            <a:spLocks noChangeArrowheads="1"/>
          </p:cNvSpPr>
          <p:nvPr/>
        </p:nvSpPr>
        <p:spPr bwMode="auto">
          <a:xfrm>
            <a:off x="1692275" y="5156200"/>
            <a:ext cx="646113" cy="931863"/>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3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L </a:t>
            </a:r>
          </a:p>
          <a:p>
            <a:pPr algn="ctr">
              <a:spcBef>
                <a:spcPct val="30000"/>
              </a:spcBef>
              <a:defRPr/>
            </a:pPr>
            <a:r>
              <a:rPr lang="de-DE" altLang="de-DE" sz="2400" b="1">
                <a:solidFill>
                  <a:srgbClr val="E0003C"/>
                </a:solidFill>
                <a:effectLst>
                  <a:outerShdw blurRad="38100" dist="38100" dir="2700000" algn="tl">
                    <a:srgbClr val="C0C0C0"/>
                  </a:outerShdw>
                </a:effectLst>
              </a:rPr>
              <a:t>2</a:t>
            </a:r>
          </a:p>
        </p:txBody>
      </p:sp>
      <p:sp>
        <p:nvSpPr>
          <p:cNvPr id="322593" name="Line 33"/>
          <p:cNvSpPr>
            <a:spLocks noChangeShapeType="1"/>
          </p:cNvSpPr>
          <p:nvPr/>
        </p:nvSpPr>
        <p:spPr bwMode="auto">
          <a:xfrm>
            <a:off x="1762125" y="5659438"/>
            <a:ext cx="504825" cy="0"/>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22594" name="Text Box 34"/>
          <p:cNvSpPr txBox="1">
            <a:spLocks noChangeArrowheads="1"/>
          </p:cNvSpPr>
          <p:nvPr/>
        </p:nvSpPr>
        <p:spPr bwMode="auto">
          <a:xfrm>
            <a:off x="757238" y="5372100"/>
            <a:ext cx="10080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Z</a:t>
            </a:r>
            <a:r>
              <a:rPr lang="de-DE" altLang="de-DE" sz="2400" b="1">
                <a:solidFill>
                  <a:srgbClr val="E0003C"/>
                </a:solidFill>
                <a:effectLst>
                  <a:outerShdw blurRad="38100" dist="38100" dir="2700000" algn="tl">
                    <a:srgbClr val="C0C0C0"/>
                  </a:outerShdw>
                </a:effectLst>
              </a:rPr>
              <a:t> =</a:t>
            </a:r>
          </a:p>
        </p:txBody>
      </p:sp>
      <p:sp>
        <p:nvSpPr>
          <p:cNvPr id="61475"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5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259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257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258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258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258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258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256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25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259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25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2" grpId="0" animBg="1"/>
      <p:bldP spid="322575" grpId="0"/>
      <p:bldP spid="322585" grpId="0"/>
      <p:bldP spid="322586" grpId="0"/>
      <p:bldP spid="322587" grpId="0"/>
      <p:bldP spid="322589" grpId="0"/>
      <p:bldP spid="322592" grpId="0"/>
      <p:bldP spid="32259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ChangeArrowheads="1"/>
          </p:cNvSpPr>
          <p:nvPr/>
        </p:nvSpPr>
        <p:spPr bwMode="auto">
          <a:xfrm>
            <a:off x="6294438" y="4221163"/>
            <a:ext cx="1655762" cy="107950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24611" name="Text Box 3"/>
          <p:cNvSpPr txBox="1">
            <a:spLocks noChangeArrowheads="1"/>
          </p:cNvSpPr>
          <p:nvPr/>
        </p:nvSpPr>
        <p:spPr bwMode="auto">
          <a:xfrm>
            <a:off x="323850" y="1341438"/>
            <a:ext cx="8569325"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Faktorenflaschenzug</a:t>
            </a:r>
            <a:r>
              <a:rPr lang="de-DE" altLang="de-DE" sz="2400" b="1" dirty="0">
                <a:solidFill>
                  <a:srgbClr val="E0003C"/>
                </a:solidFill>
                <a:effectLst>
                  <a:outerShdw blurRad="38100" dist="38100" dir="2700000" algn="tl">
                    <a:srgbClr val="C0C0C0"/>
                  </a:outerShdw>
                </a:effectLst>
              </a:rPr>
              <a:t>  </a:t>
            </a:r>
            <a:endParaRPr lang="de-DE" altLang="de-DE" sz="1400" b="1" dirty="0">
              <a:solidFill>
                <a:srgbClr val="E0003C"/>
              </a:solidFill>
              <a:effectLst>
                <a:outerShdw blurRad="38100" dist="38100" dir="2700000" algn="tl">
                  <a:srgbClr val="C0C0C0"/>
                </a:outerShdw>
              </a:effectLst>
            </a:endParaRPr>
          </a:p>
          <a:p>
            <a:pPr algn="just">
              <a:spcBef>
                <a:spcPct val="30000"/>
              </a:spcBef>
              <a:defRPr/>
            </a:pPr>
            <a:r>
              <a:rPr lang="de-DE" altLang="de-DE" sz="2400" dirty="0"/>
              <a:t>Eine Kombination aus </a:t>
            </a:r>
            <a:r>
              <a:rPr lang="de-DE" altLang="de-DE" sz="2400" u="sng" dirty="0"/>
              <a:t>mehreren</a:t>
            </a:r>
            <a:r>
              <a:rPr lang="de-DE" altLang="de-DE" sz="2400" dirty="0"/>
              <a:t> losen und festen Rollen.</a:t>
            </a:r>
            <a:endParaRPr lang="de-DE" altLang="de-DE" sz="2400" i="1" dirty="0"/>
          </a:p>
        </p:txBody>
      </p:sp>
      <p:sp>
        <p:nvSpPr>
          <p:cNvPr id="324612" name="Text Box 4"/>
          <p:cNvSpPr txBox="1">
            <a:spLocks noChangeArrowheads="1"/>
          </p:cNvSpPr>
          <p:nvPr/>
        </p:nvSpPr>
        <p:spPr bwMode="auto">
          <a:xfrm>
            <a:off x="7231063" y="4364038"/>
            <a:ext cx="646112" cy="931862"/>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3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L </a:t>
            </a:r>
          </a:p>
          <a:p>
            <a:pPr algn="ctr">
              <a:spcBef>
                <a:spcPct val="30000"/>
              </a:spcBef>
              <a:defRPr/>
            </a:pPr>
            <a:r>
              <a:rPr lang="de-DE" altLang="de-DE" sz="2400" b="1">
                <a:solidFill>
                  <a:srgbClr val="E0003C"/>
                </a:solidFill>
                <a:effectLst>
                  <a:outerShdw blurRad="38100" dist="38100" dir="2700000" algn="tl">
                    <a:srgbClr val="C0C0C0"/>
                  </a:outerShdw>
                </a:effectLst>
              </a:rPr>
              <a:t>n</a:t>
            </a:r>
          </a:p>
        </p:txBody>
      </p:sp>
      <p:sp>
        <p:nvSpPr>
          <p:cNvPr id="324613" name="Line 5"/>
          <p:cNvSpPr>
            <a:spLocks noChangeShapeType="1"/>
          </p:cNvSpPr>
          <p:nvPr/>
        </p:nvSpPr>
        <p:spPr bwMode="auto">
          <a:xfrm>
            <a:off x="7300913" y="4867275"/>
            <a:ext cx="504825" cy="0"/>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24614" name="Text Box 6"/>
          <p:cNvSpPr txBox="1">
            <a:spLocks noChangeArrowheads="1"/>
          </p:cNvSpPr>
          <p:nvPr/>
        </p:nvSpPr>
        <p:spPr bwMode="auto">
          <a:xfrm>
            <a:off x="6296025" y="4579938"/>
            <a:ext cx="10080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b="1">
                <a:solidFill>
                  <a:srgbClr val="E0003C"/>
                </a:solidFill>
                <a:effectLst>
                  <a:outerShdw blurRad="38100" dist="38100" dir="2700000" algn="tl">
                    <a:srgbClr val="C0C0C0"/>
                  </a:outerShdw>
                </a:effectLst>
              </a:rPr>
              <a:t>F</a:t>
            </a:r>
            <a:r>
              <a:rPr lang="de-DE" altLang="de-DE" sz="2400" b="1" baseline="-25000">
                <a:solidFill>
                  <a:srgbClr val="E0003C"/>
                </a:solidFill>
                <a:effectLst>
                  <a:outerShdw blurRad="38100" dist="38100" dir="2700000" algn="tl">
                    <a:srgbClr val="C0C0C0"/>
                  </a:outerShdw>
                </a:effectLst>
              </a:rPr>
              <a:t>Z</a:t>
            </a:r>
            <a:r>
              <a:rPr lang="de-DE" altLang="de-DE" sz="2400" b="1">
                <a:solidFill>
                  <a:srgbClr val="E0003C"/>
                </a:solidFill>
                <a:effectLst>
                  <a:outerShdw blurRad="38100" dist="38100" dir="2700000" algn="tl">
                    <a:srgbClr val="C0C0C0"/>
                  </a:outerShdw>
                </a:effectLst>
              </a:rPr>
              <a:t> =</a:t>
            </a:r>
          </a:p>
        </p:txBody>
      </p:sp>
      <p:sp>
        <p:nvSpPr>
          <p:cNvPr id="324615" name="Text Box 7"/>
          <p:cNvSpPr txBox="1">
            <a:spLocks noChangeArrowheads="1"/>
          </p:cNvSpPr>
          <p:nvPr/>
        </p:nvSpPr>
        <p:spPr bwMode="auto">
          <a:xfrm>
            <a:off x="5111750" y="5445125"/>
            <a:ext cx="4032250" cy="7016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defRPr/>
            </a:pPr>
            <a:r>
              <a:rPr lang="de-DE" altLang="de-DE" sz="2000">
                <a:effectLst>
                  <a:outerShdw blurRad="38100" dist="38100" dir="2700000" algn="tl">
                    <a:srgbClr val="C0C0C0"/>
                  </a:outerShdw>
                </a:effectLst>
              </a:rPr>
              <a:t>n = Anzahl der Seilverbindungen </a:t>
            </a:r>
          </a:p>
          <a:p>
            <a:pPr algn="ctr">
              <a:defRPr/>
            </a:pPr>
            <a:r>
              <a:rPr lang="de-DE" altLang="de-DE" sz="2000">
                <a:effectLst>
                  <a:outerShdw blurRad="38100" dist="38100" dir="2700000" algn="tl">
                    <a:srgbClr val="C0C0C0"/>
                  </a:outerShdw>
                </a:effectLst>
              </a:rPr>
              <a:t>an der Last</a:t>
            </a:r>
          </a:p>
        </p:txBody>
      </p:sp>
      <p:sp>
        <p:nvSpPr>
          <p:cNvPr id="63496" name="Oval 11"/>
          <p:cNvSpPr>
            <a:spLocks noChangeArrowheads="1"/>
          </p:cNvSpPr>
          <p:nvPr/>
        </p:nvSpPr>
        <p:spPr bwMode="auto">
          <a:xfrm>
            <a:off x="3960813" y="4314825"/>
            <a:ext cx="863600" cy="812800"/>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497" name="Oval 12"/>
          <p:cNvSpPr>
            <a:spLocks noChangeArrowheads="1"/>
          </p:cNvSpPr>
          <p:nvPr/>
        </p:nvSpPr>
        <p:spPr bwMode="auto">
          <a:xfrm>
            <a:off x="2519363" y="4314825"/>
            <a:ext cx="863600" cy="812800"/>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498" name="Oval 16"/>
          <p:cNvSpPr>
            <a:spLocks noChangeArrowheads="1"/>
          </p:cNvSpPr>
          <p:nvPr/>
        </p:nvSpPr>
        <p:spPr bwMode="auto">
          <a:xfrm>
            <a:off x="3238500" y="2827338"/>
            <a:ext cx="863600" cy="812800"/>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499" name="Oval 17"/>
          <p:cNvSpPr>
            <a:spLocks noChangeArrowheads="1"/>
          </p:cNvSpPr>
          <p:nvPr/>
        </p:nvSpPr>
        <p:spPr bwMode="auto">
          <a:xfrm>
            <a:off x="1798638" y="2827338"/>
            <a:ext cx="863600" cy="812800"/>
          </a:xfrm>
          <a:prstGeom prst="ellipse">
            <a:avLst/>
          </a:prstGeom>
          <a:noFill/>
          <a:ln w="38100">
            <a:solidFill>
              <a:srgbClr val="E0003C"/>
            </a:solidFill>
            <a:round/>
            <a:headEnd type="none" w="lg" len="lg"/>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00" name="Rectangle 18"/>
          <p:cNvSpPr>
            <a:spLocks noChangeArrowheads="1"/>
          </p:cNvSpPr>
          <p:nvPr/>
        </p:nvSpPr>
        <p:spPr bwMode="auto">
          <a:xfrm>
            <a:off x="1366838" y="3368675"/>
            <a:ext cx="3889375" cy="12176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01" name="Line 25"/>
          <p:cNvSpPr>
            <a:spLocks noChangeShapeType="1"/>
          </p:cNvSpPr>
          <p:nvPr/>
        </p:nvSpPr>
        <p:spPr bwMode="auto">
          <a:xfrm flipH="1">
            <a:off x="3959225" y="3300413"/>
            <a:ext cx="142875" cy="1420812"/>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3502" name="Line 26"/>
          <p:cNvSpPr>
            <a:spLocks noChangeShapeType="1"/>
          </p:cNvSpPr>
          <p:nvPr/>
        </p:nvSpPr>
        <p:spPr bwMode="auto">
          <a:xfrm>
            <a:off x="3238500" y="3300413"/>
            <a:ext cx="144463" cy="1420812"/>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3503" name="Line 27"/>
          <p:cNvSpPr>
            <a:spLocks noChangeShapeType="1"/>
          </p:cNvSpPr>
          <p:nvPr/>
        </p:nvSpPr>
        <p:spPr bwMode="auto">
          <a:xfrm flipH="1">
            <a:off x="2519363" y="3300413"/>
            <a:ext cx="142875" cy="1420812"/>
          </a:xfrm>
          <a:prstGeom prst="line">
            <a:avLst/>
          </a:prstGeom>
          <a:noFill/>
          <a:ln w="3810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4638" name="Text Box 30"/>
          <p:cNvSpPr txBox="1">
            <a:spLocks noChangeArrowheads="1"/>
          </p:cNvSpPr>
          <p:nvPr/>
        </p:nvSpPr>
        <p:spPr bwMode="auto">
          <a:xfrm>
            <a:off x="3743325" y="5589588"/>
            <a:ext cx="503238"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FF0000"/>
                </a:solidFill>
                <a:effectLst>
                  <a:outerShdw blurRad="38100" dist="38100" dir="2700000" algn="tl">
                    <a:srgbClr val="C0C0C0"/>
                  </a:outerShdw>
                </a:effectLst>
              </a:rPr>
              <a:t>F</a:t>
            </a:r>
            <a:r>
              <a:rPr lang="de-DE" altLang="de-DE" sz="2400" baseline="-25000">
                <a:solidFill>
                  <a:srgbClr val="FF0000"/>
                </a:solidFill>
                <a:effectLst>
                  <a:outerShdw blurRad="38100" dist="38100" dir="2700000" algn="tl">
                    <a:srgbClr val="C0C0C0"/>
                  </a:outerShdw>
                </a:effectLst>
              </a:rPr>
              <a:t>L</a:t>
            </a:r>
          </a:p>
        </p:txBody>
      </p:sp>
      <p:sp>
        <p:nvSpPr>
          <p:cNvPr id="63505" name="Line 31"/>
          <p:cNvSpPr>
            <a:spLocks noChangeShapeType="1"/>
          </p:cNvSpPr>
          <p:nvPr/>
        </p:nvSpPr>
        <p:spPr bwMode="auto">
          <a:xfrm>
            <a:off x="3671888" y="5410200"/>
            <a:ext cx="0" cy="744538"/>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3506" name="Oval 36"/>
          <p:cNvSpPr>
            <a:spLocks noChangeArrowheads="1"/>
          </p:cNvSpPr>
          <p:nvPr/>
        </p:nvSpPr>
        <p:spPr bwMode="auto">
          <a:xfrm>
            <a:off x="3959225" y="4311650"/>
            <a:ext cx="863600" cy="812800"/>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07" name="Oval 38"/>
          <p:cNvSpPr>
            <a:spLocks noChangeArrowheads="1"/>
          </p:cNvSpPr>
          <p:nvPr/>
        </p:nvSpPr>
        <p:spPr bwMode="auto">
          <a:xfrm>
            <a:off x="2519363" y="4311650"/>
            <a:ext cx="863600" cy="812800"/>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08" name="Oval 39"/>
          <p:cNvSpPr>
            <a:spLocks noChangeArrowheads="1"/>
          </p:cNvSpPr>
          <p:nvPr/>
        </p:nvSpPr>
        <p:spPr bwMode="auto">
          <a:xfrm>
            <a:off x="3240088" y="2830513"/>
            <a:ext cx="863600" cy="812800"/>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09" name="Line 40"/>
          <p:cNvSpPr>
            <a:spLocks noChangeShapeType="1"/>
          </p:cNvSpPr>
          <p:nvPr/>
        </p:nvSpPr>
        <p:spPr bwMode="auto">
          <a:xfrm>
            <a:off x="3670300" y="2555875"/>
            <a:ext cx="0" cy="677863"/>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3510" name="Line 41"/>
          <p:cNvSpPr>
            <a:spLocks noChangeShapeType="1"/>
          </p:cNvSpPr>
          <p:nvPr/>
        </p:nvSpPr>
        <p:spPr bwMode="auto">
          <a:xfrm flipH="1">
            <a:off x="1798638" y="3232150"/>
            <a:ext cx="0" cy="2435225"/>
          </a:xfrm>
          <a:prstGeom prst="line">
            <a:avLst/>
          </a:prstGeom>
          <a:noFill/>
          <a:ln w="3810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3511" name="Oval 42"/>
          <p:cNvSpPr>
            <a:spLocks noChangeArrowheads="1"/>
          </p:cNvSpPr>
          <p:nvPr/>
        </p:nvSpPr>
        <p:spPr bwMode="auto">
          <a:xfrm>
            <a:off x="1800225" y="2830513"/>
            <a:ext cx="863600" cy="812800"/>
          </a:xfrm>
          <a:prstGeom prst="ellipse">
            <a:avLst/>
          </a:prstGeom>
          <a:solidFill>
            <a:srgbClr val="C0C0C0"/>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12" name="Line 43"/>
          <p:cNvSpPr>
            <a:spLocks noChangeShapeType="1"/>
          </p:cNvSpPr>
          <p:nvPr/>
        </p:nvSpPr>
        <p:spPr bwMode="auto">
          <a:xfrm>
            <a:off x="2230438" y="2555875"/>
            <a:ext cx="0" cy="677863"/>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3513" name="Oval 44"/>
          <p:cNvSpPr>
            <a:spLocks noChangeArrowheads="1"/>
          </p:cNvSpPr>
          <p:nvPr/>
        </p:nvSpPr>
        <p:spPr bwMode="auto">
          <a:xfrm>
            <a:off x="2159000" y="3165475"/>
            <a:ext cx="144463" cy="134938"/>
          </a:xfrm>
          <a:prstGeom prst="ellipse">
            <a:avLst/>
          </a:prstGeom>
          <a:noFill/>
          <a:ln w="9525">
            <a:solidFill>
              <a:schemeClr val="tx1"/>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14" name="Oval 45"/>
          <p:cNvSpPr>
            <a:spLocks noChangeArrowheads="1"/>
          </p:cNvSpPr>
          <p:nvPr/>
        </p:nvSpPr>
        <p:spPr bwMode="auto">
          <a:xfrm>
            <a:off x="3598863" y="3165475"/>
            <a:ext cx="144462" cy="134938"/>
          </a:xfrm>
          <a:prstGeom prst="ellipse">
            <a:avLst/>
          </a:prstGeom>
          <a:noFill/>
          <a:ln w="9525">
            <a:solidFill>
              <a:schemeClr val="tx1"/>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15" name="Oval 52"/>
          <p:cNvSpPr>
            <a:spLocks noChangeArrowheads="1"/>
          </p:cNvSpPr>
          <p:nvPr/>
        </p:nvSpPr>
        <p:spPr bwMode="auto">
          <a:xfrm>
            <a:off x="2879725" y="4652963"/>
            <a:ext cx="144463" cy="134937"/>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16" name="Oval 53"/>
          <p:cNvSpPr>
            <a:spLocks noChangeArrowheads="1"/>
          </p:cNvSpPr>
          <p:nvPr/>
        </p:nvSpPr>
        <p:spPr bwMode="auto">
          <a:xfrm>
            <a:off x="4321175" y="4652963"/>
            <a:ext cx="144463" cy="134937"/>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17" name="Line 60"/>
          <p:cNvSpPr>
            <a:spLocks noChangeShapeType="1"/>
          </p:cNvSpPr>
          <p:nvPr/>
        </p:nvSpPr>
        <p:spPr bwMode="auto">
          <a:xfrm>
            <a:off x="4392613" y="4721225"/>
            <a:ext cx="0" cy="676275"/>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3518" name="Line 61"/>
          <p:cNvSpPr>
            <a:spLocks noChangeShapeType="1"/>
          </p:cNvSpPr>
          <p:nvPr/>
        </p:nvSpPr>
        <p:spPr bwMode="auto">
          <a:xfrm>
            <a:off x="2951163" y="4721225"/>
            <a:ext cx="0" cy="676275"/>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3519" name="Line 62"/>
          <p:cNvSpPr>
            <a:spLocks noChangeShapeType="1"/>
          </p:cNvSpPr>
          <p:nvPr/>
        </p:nvSpPr>
        <p:spPr bwMode="auto">
          <a:xfrm flipV="1">
            <a:off x="2951163" y="5395913"/>
            <a:ext cx="1439862" cy="0"/>
          </a:xfrm>
          <a:prstGeom prst="line">
            <a:avLst/>
          </a:prstGeom>
          <a:noFill/>
          <a:ln w="38100">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24671" name="Text Box 63"/>
          <p:cNvSpPr txBox="1">
            <a:spLocks noChangeArrowheads="1"/>
          </p:cNvSpPr>
          <p:nvPr/>
        </p:nvSpPr>
        <p:spPr bwMode="auto">
          <a:xfrm>
            <a:off x="1511300" y="5737225"/>
            <a:ext cx="503238" cy="455613"/>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FF0000"/>
                </a:solidFill>
                <a:effectLst>
                  <a:outerShdw blurRad="38100" dist="38100" dir="2700000" algn="tl">
                    <a:srgbClr val="C0C0C0"/>
                  </a:outerShdw>
                </a:effectLst>
              </a:rPr>
              <a:t>F</a:t>
            </a:r>
            <a:r>
              <a:rPr lang="de-DE" altLang="de-DE" sz="2400" baseline="-25000">
                <a:solidFill>
                  <a:srgbClr val="FF0000"/>
                </a:solidFill>
                <a:effectLst>
                  <a:outerShdw blurRad="38100" dist="38100" dir="2700000" algn="tl">
                    <a:srgbClr val="C0C0C0"/>
                  </a:outerShdw>
                </a:effectLst>
              </a:rPr>
              <a:t>Z</a:t>
            </a:r>
          </a:p>
        </p:txBody>
      </p:sp>
      <p:sp>
        <p:nvSpPr>
          <p:cNvPr id="63521" name="Text Box 64"/>
          <p:cNvSpPr txBox="1">
            <a:spLocks noChangeArrowheads="1"/>
          </p:cNvSpPr>
          <p:nvPr/>
        </p:nvSpPr>
        <p:spPr bwMode="auto">
          <a:xfrm>
            <a:off x="2301875" y="3841750"/>
            <a:ext cx="2889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400" b="1">
                <a:solidFill>
                  <a:srgbClr val="0000FF"/>
                </a:solidFill>
              </a:rPr>
              <a:t>1</a:t>
            </a:r>
          </a:p>
        </p:txBody>
      </p:sp>
      <p:sp>
        <p:nvSpPr>
          <p:cNvPr id="63522" name="Text Box 65"/>
          <p:cNvSpPr txBox="1">
            <a:spLocks noChangeArrowheads="1"/>
          </p:cNvSpPr>
          <p:nvPr/>
        </p:nvSpPr>
        <p:spPr bwMode="auto">
          <a:xfrm>
            <a:off x="3309938" y="3841750"/>
            <a:ext cx="2889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400" b="1">
                <a:solidFill>
                  <a:srgbClr val="0000FF"/>
                </a:solidFill>
              </a:rPr>
              <a:t>2</a:t>
            </a:r>
          </a:p>
        </p:txBody>
      </p:sp>
      <p:sp>
        <p:nvSpPr>
          <p:cNvPr id="63523" name="Text Box 66"/>
          <p:cNvSpPr txBox="1">
            <a:spLocks noChangeArrowheads="1"/>
          </p:cNvSpPr>
          <p:nvPr/>
        </p:nvSpPr>
        <p:spPr bwMode="auto">
          <a:xfrm>
            <a:off x="3743325" y="3841750"/>
            <a:ext cx="2889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400" b="1">
                <a:solidFill>
                  <a:srgbClr val="0000FF"/>
                </a:solidFill>
              </a:rPr>
              <a:t>3</a:t>
            </a:r>
          </a:p>
        </p:txBody>
      </p:sp>
      <p:sp>
        <p:nvSpPr>
          <p:cNvPr id="63524" name="Text Box 67"/>
          <p:cNvSpPr txBox="1">
            <a:spLocks noChangeArrowheads="1"/>
          </p:cNvSpPr>
          <p:nvPr/>
        </p:nvSpPr>
        <p:spPr bwMode="auto">
          <a:xfrm>
            <a:off x="4810125" y="3841750"/>
            <a:ext cx="2889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400" b="1">
                <a:solidFill>
                  <a:srgbClr val="0000FF"/>
                </a:solidFill>
              </a:rPr>
              <a:t>4</a:t>
            </a:r>
          </a:p>
        </p:txBody>
      </p:sp>
      <p:sp>
        <p:nvSpPr>
          <p:cNvPr id="63525" name="Line 77"/>
          <p:cNvSpPr>
            <a:spLocks noChangeShapeType="1"/>
          </p:cNvSpPr>
          <p:nvPr/>
        </p:nvSpPr>
        <p:spPr bwMode="auto">
          <a:xfrm flipH="1" flipV="1">
            <a:off x="4822825" y="2555875"/>
            <a:ext cx="0" cy="2097088"/>
          </a:xfrm>
          <a:prstGeom prst="line">
            <a:avLst/>
          </a:prstGeom>
          <a:noFill/>
          <a:ln w="38100">
            <a:solidFill>
              <a:srgbClr val="E0003C"/>
            </a:solidFill>
            <a:round/>
            <a:headEnd type="none"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3526" name="Rectangle 74"/>
          <p:cNvSpPr>
            <a:spLocks noChangeArrowheads="1"/>
          </p:cNvSpPr>
          <p:nvPr/>
        </p:nvSpPr>
        <p:spPr bwMode="auto">
          <a:xfrm>
            <a:off x="827088" y="2420938"/>
            <a:ext cx="4176712" cy="144462"/>
          </a:xfrm>
          <a:prstGeom prst="rect">
            <a:avLst/>
          </a:prstGeom>
          <a:gradFill rotWithShape="1">
            <a:gsLst>
              <a:gs pos="0">
                <a:srgbClr val="EAEAEA"/>
              </a:gs>
              <a:gs pos="100000">
                <a:schemeClr val="tx1"/>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3527"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46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46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46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46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4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animBg="1"/>
      <p:bldP spid="324612" grpId="0"/>
      <p:bldP spid="324614" grpId="0"/>
      <p:bldP spid="3246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11188" y="1989138"/>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0755" name="Rectangle 3"/>
          <p:cNvSpPr>
            <a:spLocks noChangeArrowheads="1"/>
          </p:cNvSpPr>
          <p:nvPr/>
        </p:nvSpPr>
        <p:spPr bwMode="auto">
          <a:xfrm>
            <a:off x="611188" y="2708275"/>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65540" name="Line 4"/>
          <p:cNvSpPr>
            <a:spLocks noChangeShapeType="1"/>
          </p:cNvSpPr>
          <p:nvPr/>
        </p:nvSpPr>
        <p:spPr bwMode="auto">
          <a:xfrm>
            <a:off x="611188" y="270827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5541" name="Line 5"/>
          <p:cNvSpPr>
            <a:spLocks noChangeShapeType="1"/>
          </p:cNvSpPr>
          <p:nvPr/>
        </p:nvSpPr>
        <p:spPr bwMode="auto">
          <a:xfrm>
            <a:off x="611188" y="501332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5542" name="Line 6"/>
          <p:cNvSpPr>
            <a:spLocks noChangeShapeType="1"/>
          </p:cNvSpPr>
          <p:nvPr/>
        </p:nvSpPr>
        <p:spPr bwMode="auto">
          <a:xfrm>
            <a:off x="611188" y="3860800"/>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5543" name="Oval 7"/>
          <p:cNvSpPr>
            <a:spLocks noChangeArrowheads="1"/>
          </p:cNvSpPr>
          <p:nvPr/>
        </p:nvSpPr>
        <p:spPr bwMode="auto">
          <a:xfrm>
            <a:off x="68770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4" name="Oval 8"/>
          <p:cNvSpPr>
            <a:spLocks noChangeArrowheads="1"/>
          </p:cNvSpPr>
          <p:nvPr/>
        </p:nvSpPr>
        <p:spPr bwMode="auto">
          <a:xfrm>
            <a:off x="414020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5" name="Oval 9"/>
          <p:cNvSpPr>
            <a:spLocks noChangeArrowheads="1"/>
          </p:cNvSpPr>
          <p:nvPr/>
        </p:nvSpPr>
        <p:spPr bwMode="auto">
          <a:xfrm>
            <a:off x="14033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6" name="Oval 10"/>
          <p:cNvSpPr>
            <a:spLocks noChangeArrowheads="1"/>
          </p:cNvSpPr>
          <p:nvPr/>
        </p:nvSpPr>
        <p:spPr bwMode="auto">
          <a:xfrm>
            <a:off x="414020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7" name="Oval 11"/>
          <p:cNvSpPr>
            <a:spLocks noChangeArrowheads="1"/>
          </p:cNvSpPr>
          <p:nvPr/>
        </p:nvSpPr>
        <p:spPr bwMode="auto">
          <a:xfrm>
            <a:off x="68770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8" name="Oval 12"/>
          <p:cNvSpPr>
            <a:spLocks noChangeArrowheads="1"/>
          </p:cNvSpPr>
          <p:nvPr/>
        </p:nvSpPr>
        <p:spPr bwMode="auto">
          <a:xfrm>
            <a:off x="14033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5549" name="Freeform 13"/>
          <p:cNvSpPr>
            <a:spLocks/>
          </p:cNvSpPr>
          <p:nvPr/>
        </p:nvSpPr>
        <p:spPr bwMode="auto">
          <a:xfrm>
            <a:off x="747713" y="46132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0" name="Freeform 14"/>
          <p:cNvSpPr>
            <a:spLocks/>
          </p:cNvSpPr>
          <p:nvPr/>
        </p:nvSpPr>
        <p:spPr bwMode="auto">
          <a:xfrm rot="5400000">
            <a:off x="3471863" y="4641850"/>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1" name="Freeform 15"/>
          <p:cNvSpPr>
            <a:spLocks/>
          </p:cNvSpPr>
          <p:nvPr/>
        </p:nvSpPr>
        <p:spPr bwMode="auto">
          <a:xfrm rot="10800000">
            <a:off x="6156325" y="4652963"/>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2" name="Rectangle 16"/>
          <p:cNvSpPr>
            <a:spLocks noChangeArrowheads="1"/>
          </p:cNvSpPr>
          <p:nvPr/>
        </p:nvSpPr>
        <p:spPr bwMode="auto">
          <a:xfrm rot="2021404">
            <a:off x="5262563" y="5473700"/>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0769" name="Text Box 17"/>
          <p:cNvSpPr txBox="1">
            <a:spLocks noChangeArrowheads="1"/>
          </p:cNvSpPr>
          <p:nvPr/>
        </p:nvSpPr>
        <p:spPr bwMode="auto">
          <a:xfrm rot="2025856">
            <a:off x="5087938" y="5619750"/>
            <a:ext cx="1927225"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000">
                <a:solidFill>
                  <a:schemeClr val="bg1"/>
                </a:solidFill>
                <a:effectLst>
                  <a:outerShdw blurRad="38100" dist="38100" dir="2700000" algn="tl">
                    <a:srgbClr val="C0C0C0"/>
                  </a:outerShdw>
                </a:effectLst>
              </a:rPr>
              <a:t>6.000 kg</a:t>
            </a:r>
          </a:p>
        </p:txBody>
      </p:sp>
      <p:pic>
        <p:nvPicPr>
          <p:cNvPr id="65554"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4125913"/>
            <a:ext cx="2147888"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55" name="Freeform 19"/>
          <p:cNvSpPr>
            <a:spLocks/>
          </p:cNvSpPr>
          <p:nvPr/>
        </p:nvSpPr>
        <p:spPr bwMode="auto">
          <a:xfrm rot="-5400000">
            <a:off x="6167438" y="1617663"/>
            <a:ext cx="1665287"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6" name="Freeform 20"/>
          <p:cNvSpPr>
            <a:spLocks/>
          </p:cNvSpPr>
          <p:nvPr/>
        </p:nvSpPr>
        <p:spPr bwMode="auto">
          <a:xfrm rot="5400000">
            <a:off x="3432175" y="1617663"/>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7" name="Freeform 21"/>
          <p:cNvSpPr>
            <a:spLocks/>
          </p:cNvSpPr>
          <p:nvPr/>
        </p:nvSpPr>
        <p:spPr bwMode="auto">
          <a:xfrm rot="10800000">
            <a:off x="611188" y="16287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5558" name="Rectangle 22"/>
          <p:cNvSpPr>
            <a:spLocks noChangeArrowheads="1"/>
          </p:cNvSpPr>
          <p:nvPr/>
        </p:nvSpPr>
        <p:spPr bwMode="auto">
          <a:xfrm>
            <a:off x="323850" y="1628775"/>
            <a:ext cx="8496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0775" name="Text Box 23"/>
          <p:cNvSpPr txBox="1">
            <a:spLocks noChangeArrowheads="1"/>
          </p:cNvSpPr>
          <p:nvPr/>
        </p:nvSpPr>
        <p:spPr bwMode="auto">
          <a:xfrm>
            <a:off x="4356100" y="2852738"/>
            <a:ext cx="4968875" cy="19177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RW mit MaZE 50 kN</a:t>
            </a:r>
          </a:p>
          <a:p>
            <a:pPr>
              <a:spcBef>
                <a:spcPct val="50000"/>
              </a:spcBef>
              <a:defRPr/>
            </a:pPr>
            <a:r>
              <a:rPr lang="de-DE" altLang="de-DE" sz="2400">
                <a:solidFill>
                  <a:srgbClr val="E0003C"/>
                </a:solidFill>
                <a:effectLst>
                  <a:outerShdw blurRad="38100" dist="38100" dir="2700000" algn="tl">
                    <a:srgbClr val="C0C0C0"/>
                  </a:outerShdw>
                </a:effectLst>
              </a:rPr>
              <a:t>m = 14.000 kg</a:t>
            </a:r>
          </a:p>
          <a:p>
            <a:pPr>
              <a:spcBef>
                <a:spcPct val="50000"/>
              </a:spcBef>
              <a:defRPr/>
            </a:pPr>
            <a:r>
              <a:rPr lang="de-DE" altLang="de-DE" sz="2400">
                <a:solidFill>
                  <a:srgbClr val="E0003C"/>
                </a:solidFill>
                <a:effectLst>
                  <a:outerShdw blurRad="38100" dist="38100" dir="2700000" algn="tl">
                    <a:srgbClr val="C0C0C0"/>
                  </a:outerShdw>
                </a:effectLst>
              </a:rPr>
              <a:t>Wie das Fahrzeug aus dem Graben ziehen ?</a:t>
            </a:r>
            <a:endParaRPr lang="de-DE" altLang="de-DE" sz="2400" baseline="-25000">
              <a:solidFill>
                <a:srgbClr val="E0003C"/>
              </a:solidFill>
              <a:effectLst>
                <a:outerShdw blurRad="38100" dist="38100" dir="2700000" algn="tl">
                  <a:srgbClr val="C0C0C0"/>
                </a:outerShdw>
              </a:effectLst>
            </a:endParaRPr>
          </a:p>
        </p:txBody>
      </p:sp>
      <p:sp>
        <p:nvSpPr>
          <p:cNvPr id="330776" name="Text Box 24"/>
          <p:cNvSpPr txBox="1">
            <a:spLocks noChangeArrowheads="1"/>
          </p:cNvSpPr>
          <p:nvPr/>
        </p:nvSpPr>
        <p:spPr bwMode="auto">
          <a:xfrm>
            <a:off x="6416675" y="6272213"/>
            <a:ext cx="2303463" cy="366712"/>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a:solidFill>
                  <a:srgbClr val="E0003C"/>
                </a:solidFill>
                <a:effectLst>
                  <a:outerShdw blurRad="38100" dist="38100" dir="2700000" algn="tl">
                    <a:srgbClr val="C0C0C0"/>
                  </a:outerShdw>
                </a:effectLst>
                <a:sym typeface="Symbol" panose="05050102010706020507" pitchFamily="18" charset="2"/>
              </a:rPr>
              <a:t>Haftreibung:  = 1</a:t>
            </a:r>
          </a:p>
        </p:txBody>
      </p:sp>
      <p:sp>
        <p:nvSpPr>
          <p:cNvPr id="330777" name="Text Box 25"/>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a:t>
            </a:r>
            <a:endParaRPr lang="de-DE" altLang="de-DE" sz="1400" b="1" dirty="0">
              <a:solidFill>
                <a:srgbClr val="E0003C"/>
              </a:solidFill>
              <a:effectLst>
                <a:outerShdw blurRad="38100" dist="38100" dir="2700000" algn="tl">
                  <a:srgbClr val="C0C0C0"/>
                </a:outerShdw>
              </a:effectLst>
            </a:endParaRPr>
          </a:p>
        </p:txBody>
      </p:sp>
      <p:sp>
        <p:nvSpPr>
          <p:cNvPr id="65562"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11188" y="2005013"/>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2803" name="Rectangle 3"/>
          <p:cNvSpPr>
            <a:spLocks noChangeArrowheads="1"/>
          </p:cNvSpPr>
          <p:nvPr/>
        </p:nvSpPr>
        <p:spPr bwMode="auto">
          <a:xfrm>
            <a:off x="611188" y="2724150"/>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67588" name="Line 4"/>
          <p:cNvSpPr>
            <a:spLocks noChangeShapeType="1"/>
          </p:cNvSpPr>
          <p:nvPr/>
        </p:nvSpPr>
        <p:spPr bwMode="auto">
          <a:xfrm>
            <a:off x="611188" y="2724150"/>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7589" name="Line 5"/>
          <p:cNvSpPr>
            <a:spLocks noChangeShapeType="1"/>
          </p:cNvSpPr>
          <p:nvPr/>
        </p:nvSpPr>
        <p:spPr bwMode="auto">
          <a:xfrm>
            <a:off x="611188" y="5029200"/>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7590" name="Line 6"/>
          <p:cNvSpPr>
            <a:spLocks noChangeShapeType="1"/>
          </p:cNvSpPr>
          <p:nvPr/>
        </p:nvSpPr>
        <p:spPr bwMode="auto">
          <a:xfrm>
            <a:off x="611188" y="3876675"/>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7591" name="Oval 7"/>
          <p:cNvSpPr>
            <a:spLocks noChangeArrowheads="1"/>
          </p:cNvSpPr>
          <p:nvPr/>
        </p:nvSpPr>
        <p:spPr bwMode="auto">
          <a:xfrm>
            <a:off x="6877050" y="5316538"/>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2" name="Oval 8"/>
          <p:cNvSpPr>
            <a:spLocks noChangeArrowheads="1"/>
          </p:cNvSpPr>
          <p:nvPr/>
        </p:nvSpPr>
        <p:spPr bwMode="auto">
          <a:xfrm>
            <a:off x="4140200" y="5316538"/>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3" name="Oval 9"/>
          <p:cNvSpPr>
            <a:spLocks noChangeArrowheads="1"/>
          </p:cNvSpPr>
          <p:nvPr/>
        </p:nvSpPr>
        <p:spPr bwMode="auto">
          <a:xfrm>
            <a:off x="1403350" y="5316538"/>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4" name="Oval 10"/>
          <p:cNvSpPr>
            <a:spLocks noChangeArrowheads="1"/>
          </p:cNvSpPr>
          <p:nvPr/>
        </p:nvSpPr>
        <p:spPr bwMode="auto">
          <a:xfrm>
            <a:off x="4140200" y="2292350"/>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5" name="Oval 11"/>
          <p:cNvSpPr>
            <a:spLocks noChangeArrowheads="1"/>
          </p:cNvSpPr>
          <p:nvPr/>
        </p:nvSpPr>
        <p:spPr bwMode="auto">
          <a:xfrm>
            <a:off x="6877050" y="2292350"/>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6" name="Oval 12"/>
          <p:cNvSpPr>
            <a:spLocks noChangeArrowheads="1"/>
          </p:cNvSpPr>
          <p:nvPr/>
        </p:nvSpPr>
        <p:spPr bwMode="auto">
          <a:xfrm>
            <a:off x="1403350" y="2292350"/>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597" name="Freeform 13"/>
          <p:cNvSpPr>
            <a:spLocks/>
          </p:cNvSpPr>
          <p:nvPr/>
        </p:nvSpPr>
        <p:spPr bwMode="auto">
          <a:xfrm>
            <a:off x="747713" y="4629150"/>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598" name="Freeform 14"/>
          <p:cNvSpPr>
            <a:spLocks/>
          </p:cNvSpPr>
          <p:nvPr/>
        </p:nvSpPr>
        <p:spPr bwMode="auto">
          <a:xfrm rot="5400000">
            <a:off x="3471863" y="4657725"/>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599" name="Freeform 15"/>
          <p:cNvSpPr>
            <a:spLocks/>
          </p:cNvSpPr>
          <p:nvPr/>
        </p:nvSpPr>
        <p:spPr bwMode="auto">
          <a:xfrm rot="10800000">
            <a:off x="6156325" y="4668838"/>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600" name="Freeform 16"/>
          <p:cNvSpPr>
            <a:spLocks/>
          </p:cNvSpPr>
          <p:nvPr/>
        </p:nvSpPr>
        <p:spPr bwMode="auto">
          <a:xfrm rot="-5400000">
            <a:off x="6167438" y="1633538"/>
            <a:ext cx="1665287"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601" name="Freeform 17"/>
          <p:cNvSpPr>
            <a:spLocks/>
          </p:cNvSpPr>
          <p:nvPr/>
        </p:nvSpPr>
        <p:spPr bwMode="auto">
          <a:xfrm rot="5400000">
            <a:off x="3432175" y="1633538"/>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602" name="Freeform 18"/>
          <p:cNvSpPr>
            <a:spLocks/>
          </p:cNvSpPr>
          <p:nvPr/>
        </p:nvSpPr>
        <p:spPr bwMode="auto">
          <a:xfrm rot="10800000">
            <a:off x="611188" y="1644650"/>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67603" name="Rectangle 19"/>
          <p:cNvSpPr>
            <a:spLocks noChangeArrowheads="1"/>
          </p:cNvSpPr>
          <p:nvPr/>
        </p:nvSpPr>
        <p:spPr bwMode="auto">
          <a:xfrm>
            <a:off x="323850" y="1644650"/>
            <a:ext cx="8496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67604" name="Rectangle 20"/>
          <p:cNvSpPr>
            <a:spLocks noChangeArrowheads="1"/>
          </p:cNvSpPr>
          <p:nvPr/>
        </p:nvSpPr>
        <p:spPr bwMode="auto">
          <a:xfrm rot="2021404">
            <a:off x="5262563" y="5489575"/>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2821" name="Text Box 21"/>
          <p:cNvSpPr txBox="1">
            <a:spLocks noChangeArrowheads="1"/>
          </p:cNvSpPr>
          <p:nvPr/>
        </p:nvSpPr>
        <p:spPr bwMode="auto">
          <a:xfrm rot="2025856">
            <a:off x="5307013" y="5746750"/>
            <a:ext cx="1784350"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000">
                <a:solidFill>
                  <a:schemeClr val="bg1"/>
                </a:solidFill>
                <a:effectLst>
                  <a:outerShdw blurRad="38100" dist="38100" dir="2700000" algn="tl">
                    <a:srgbClr val="C0C0C0"/>
                  </a:outerShdw>
                </a:effectLst>
              </a:rPr>
              <a:t>F</a:t>
            </a:r>
            <a:r>
              <a:rPr lang="de-DE" altLang="de-DE" sz="2000" baseline="-25000">
                <a:solidFill>
                  <a:schemeClr val="bg1"/>
                </a:solidFill>
                <a:effectLst>
                  <a:outerShdw blurRad="38100" dist="38100" dir="2700000" algn="tl">
                    <a:srgbClr val="C0C0C0"/>
                  </a:outerShdw>
                </a:effectLst>
              </a:rPr>
              <a:t>L</a:t>
            </a:r>
            <a:r>
              <a:rPr lang="de-DE" altLang="de-DE" sz="2000">
                <a:solidFill>
                  <a:schemeClr val="bg1"/>
                </a:solidFill>
                <a:effectLst>
                  <a:outerShdw blurRad="38100" dist="38100" dir="2700000" algn="tl">
                    <a:srgbClr val="C0C0C0"/>
                  </a:outerShdw>
                </a:effectLst>
              </a:rPr>
              <a:t> = 60 kN</a:t>
            </a:r>
          </a:p>
        </p:txBody>
      </p:sp>
      <p:sp>
        <p:nvSpPr>
          <p:cNvPr id="332822" name="Line 22"/>
          <p:cNvSpPr>
            <a:spLocks noChangeShapeType="1"/>
          </p:cNvSpPr>
          <p:nvPr/>
        </p:nvSpPr>
        <p:spPr bwMode="auto">
          <a:xfrm flipH="1" flipV="1">
            <a:off x="3059113" y="4740275"/>
            <a:ext cx="2017712" cy="576263"/>
          </a:xfrm>
          <a:prstGeom prst="line">
            <a:avLst/>
          </a:prstGeom>
          <a:noFill/>
          <a:ln w="1905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23" name="Line 23"/>
          <p:cNvSpPr>
            <a:spLocks noChangeShapeType="1"/>
          </p:cNvSpPr>
          <p:nvPr/>
        </p:nvSpPr>
        <p:spPr bwMode="auto">
          <a:xfrm>
            <a:off x="4284663" y="2581275"/>
            <a:ext cx="935037" cy="2592388"/>
          </a:xfrm>
          <a:prstGeom prst="line">
            <a:avLst/>
          </a:prstGeom>
          <a:noFill/>
          <a:ln w="19050">
            <a:solidFill>
              <a:srgbClr val="E0003C"/>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24" name="Oval 24"/>
          <p:cNvSpPr>
            <a:spLocks noChangeArrowheads="1"/>
          </p:cNvSpPr>
          <p:nvPr/>
        </p:nvSpPr>
        <p:spPr bwMode="auto">
          <a:xfrm>
            <a:off x="4932363" y="5029200"/>
            <a:ext cx="287337" cy="287338"/>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2825" name="Line 25"/>
          <p:cNvSpPr>
            <a:spLocks noChangeShapeType="1"/>
          </p:cNvSpPr>
          <p:nvPr/>
        </p:nvSpPr>
        <p:spPr bwMode="auto">
          <a:xfrm>
            <a:off x="5076825" y="5173663"/>
            <a:ext cx="287338" cy="215900"/>
          </a:xfrm>
          <a:prstGeom prst="line">
            <a:avLst/>
          </a:prstGeom>
          <a:noFill/>
          <a:ln w="12700">
            <a:solidFill>
              <a:schemeClr val="tx1"/>
            </a:solidFill>
            <a:round/>
            <a:headEnd type="oval"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26" name="Oval 26"/>
          <p:cNvSpPr>
            <a:spLocks noChangeArrowheads="1"/>
          </p:cNvSpPr>
          <p:nvPr/>
        </p:nvSpPr>
        <p:spPr bwMode="auto">
          <a:xfrm rot="-1009291">
            <a:off x="4140200" y="2292350"/>
            <a:ext cx="215900" cy="288925"/>
          </a:xfrm>
          <a:prstGeom prst="ellipse">
            <a:avLst/>
          </a:prstGeom>
          <a:noFill/>
          <a:ln w="19050">
            <a:solidFill>
              <a:schemeClr val="tx1"/>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2827" name="Line 27"/>
          <p:cNvSpPr>
            <a:spLocks noChangeShapeType="1"/>
          </p:cNvSpPr>
          <p:nvPr/>
        </p:nvSpPr>
        <p:spPr bwMode="auto">
          <a:xfrm flipH="1">
            <a:off x="5219700" y="4813300"/>
            <a:ext cx="647700"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28" name="Text Box 28"/>
          <p:cNvSpPr txBox="1">
            <a:spLocks noChangeArrowheads="1"/>
          </p:cNvSpPr>
          <p:nvPr/>
        </p:nvSpPr>
        <p:spPr bwMode="auto">
          <a:xfrm>
            <a:off x="5580063" y="4524375"/>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Lose Rolle</a:t>
            </a:r>
          </a:p>
        </p:txBody>
      </p:sp>
      <p:sp>
        <p:nvSpPr>
          <p:cNvPr id="332829" name="Text Box 29"/>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a:t>
            </a:r>
            <a:r>
              <a:rPr lang="de-DE" altLang="de-DE" sz="1400" b="1" dirty="0">
                <a:effectLst>
                  <a:outerShdw blurRad="38100" dist="38100" dir="2700000" algn="tl">
                    <a:srgbClr val="C0C0C0"/>
                  </a:outerShdw>
                </a:effectLst>
              </a:rPr>
              <a:t>		</a:t>
            </a:r>
            <a:r>
              <a:rPr lang="de-DE" altLang="de-DE" sz="2400" b="1" dirty="0">
                <a:effectLst>
                  <a:outerShdw blurRad="38100" dist="38100" dir="2700000" algn="tl">
                    <a:srgbClr val="C0C0C0"/>
                  </a:outerShdw>
                </a:effectLst>
              </a:rPr>
              <a:t>1. Variante </a:t>
            </a:r>
          </a:p>
        </p:txBody>
      </p:sp>
      <p:sp>
        <p:nvSpPr>
          <p:cNvPr id="332830" name="Text Box 30"/>
          <p:cNvSpPr txBox="1">
            <a:spLocks noChangeArrowheads="1"/>
          </p:cNvSpPr>
          <p:nvPr/>
        </p:nvSpPr>
        <p:spPr bwMode="auto">
          <a:xfrm>
            <a:off x="4716463" y="3373438"/>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2831" name="Line 31"/>
          <p:cNvSpPr>
            <a:spLocks noChangeShapeType="1"/>
          </p:cNvSpPr>
          <p:nvPr/>
        </p:nvSpPr>
        <p:spPr bwMode="auto">
          <a:xfrm>
            <a:off x="4789488" y="3878263"/>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32" name="Text Box 32"/>
          <p:cNvSpPr txBox="1">
            <a:spLocks noChangeArrowheads="1"/>
          </p:cNvSpPr>
          <p:nvPr/>
        </p:nvSpPr>
        <p:spPr bwMode="auto">
          <a:xfrm>
            <a:off x="3276600" y="4884738"/>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2833" name="Line 33"/>
          <p:cNvSpPr>
            <a:spLocks noChangeShapeType="1"/>
          </p:cNvSpPr>
          <p:nvPr/>
        </p:nvSpPr>
        <p:spPr bwMode="auto">
          <a:xfrm>
            <a:off x="3367088" y="5370513"/>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34" name="Text Box 34"/>
          <p:cNvSpPr txBox="1">
            <a:spLocks noChangeArrowheads="1"/>
          </p:cNvSpPr>
          <p:nvPr/>
        </p:nvSpPr>
        <p:spPr bwMode="auto">
          <a:xfrm>
            <a:off x="2484438" y="2724150"/>
            <a:ext cx="1152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spcBef>
                <a:spcPct val="50000"/>
              </a:spcBef>
            </a:pPr>
            <a:r>
              <a:rPr lang="de-DE" altLang="de-DE" sz="1400"/>
              <a:t>Festpunkt</a:t>
            </a:r>
          </a:p>
        </p:txBody>
      </p:sp>
      <p:sp>
        <p:nvSpPr>
          <p:cNvPr id="332835" name="Line 35"/>
          <p:cNvSpPr>
            <a:spLocks noChangeShapeType="1"/>
          </p:cNvSpPr>
          <p:nvPr/>
        </p:nvSpPr>
        <p:spPr bwMode="auto">
          <a:xfrm flipV="1">
            <a:off x="3635375" y="2581275"/>
            <a:ext cx="504825"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36" name="Rectangle 36"/>
          <p:cNvSpPr>
            <a:spLocks noChangeArrowheads="1"/>
          </p:cNvSpPr>
          <p:nvPr/>
        </p:nvSpPr>
        <p:spPr bwMode="auto">
          <a:xfrm>
            <a:off x="5651500" y="2247900"/>
            <a:ext cx="2663825" cy="143986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2837" name="Text Box 37"/>
          <p:cNvSpPr txBox="1">
            <a:spLocks noChangeArrowheads="1"/>
          </p:cNvSpPr>
          <p:nvPr/>
        </p:nvSpPr>
        <p:spPr bwMode="auto">
          <a:xfrm>
            <a:off x="5722938" y="2509838"/>
            <a:ext cx="7921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32838" name="Text Box 38"/>
          <p:cNvSpPr txBox="1">
            <a:spLocks noChangeArrowheads="1"/>
          </p:cNvSpPr>
          <p:nvPr/>
        </p:nvSpPr>
        <p:spPr bwMode="auto">
          <a:xfrm>
            <a:off x="6515100" y="2220913"/>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2839" name="Line 39"/>
          <p:cNvSpPr>
            <a:spLocks noChangeShapeType="1"/>
          </p:cNvSpPr>
          <p:nvPr/>
        </p:nvSpPr>
        <p:spPr bwMode="auto">
          <a:xfrm>
            <a:off x="6588125" y="2725738"/>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40" name="Text Box 40"/>
          <p:cNvSpPr txBox="1">
            <a:spLocks noChangeArrowheads="1"/>
          </p:cNvSpPr>
          <p:nvPr/>
        </p:nvSpPr>
        <p:spPr bwMode="auto">
          <a:xfrm>
            <a:off x="6946900" y="2509838"/>
            <a:ext cx="3603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t>
            </a:r>
            <a:endParaRPr lang="de-DE" altLang="de-DE" sz="2400" baseline="-25000">
              <a:solidFill>
                <a:srgbClr val="E0003C"/>
              </a:solidFill>
              <a:effectLst>
                <a:outerShdw blurRad="38100" dist="38100" dir="2700000" algn="tl">
                  <a:srgbClr val="C0C0C0"/>
                </a:outerShdw>
              </a:effectLst>
            </a:endParaRPr>
          </a:p>
        </p:txBody>
      </p:sp>
      <p:sp>
        <p:nvSpPr>
          <p:cNvPr id="332841" name="Text Box 41"/>
          <p:cNvSpPr txBox="1">
            <a:spLocks noChangeArrowheads="1"/>
          </p:cNvSpPr>
          <p:nvPr/>
        </p:nvSpPr>
        <p:spPr bwMode="auto">
          <a:xfrm>
            <a:off x="7307263" y="2220913"/>
            <a:ext cx="1008062"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60 kN</a:t>
            </a:r>
            <a:endParaRPr lang="de-DE" altLang="de-DE" sz="2400" baseline="-25000">
              <a:solidFill>
                <a:srgbClr val="E0003C"/>
              </a:solidFill>
              <a:effectLst>
                <a:outerShdw blurRad="38100" dist="38100" dir="2700000" algn="tl">
                  <a:srgbClr val="C0C0C0"/>
                </a:outerShdw>
              </a:effectLst>
            </a:endParaRP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2842" name="Line 42"/>
          <p:cNvSpPr>
            <a:spLocks noChangeShapeType="1"/>
          </p:cNvSpPr>
          <p:nvPr/>
        </p:nvSpPr>
        <p:spPr bwMode="auto">
          <a:xfrm>
            <a:off x="7380288" y="2725738"/>
            <a:ext cx="862012"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2843" name="Text Box 43"/>
          <p:cNvSpPr txBox="1">
            <a:spLocks noChangeArrowheads="1"/>
          </p:cNvSpPr>
          <p:nvPr/>
        </p:nvSpPr>
        <p:spPr bwMode="auto">
          <a:xfrm>
            <a:off x="5722938" y="3157538"/>
            <a:ext cx="20161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  30 kN</a:t>
            </a:r>
            <a:endParaRPr lang="de-DE" altLang="de-DE" sz="2400" baseline="-25000">
              <a:solidFill>
                <a:srgbClr val="E0003C"/>
              </a:solidFill>
              <a:effectLst>
                <a:outerShdw blurRad="38100" dist="38100" dir="2700000" algn="tl">
                  <a:srgbClr val="C0C0C0"/>
                </a:outerShdw>
              </a:effectLst>
            </a:endParaRPr>
          </a:p>
        </p:txBody>
      </p:sp>
      <p:sp>
        <p:nvSpPr>
          <p:cNvPr id="332844" name="Text Box 44"/>
          <p:cNvSpPr txBox="1">
            <a:spLocks noChangeArrowheads="1"/>
          </p:cNvSpPr>
          <p:nvPr/>
        </p:nvSpPr>
        <p:spPr bwMode="auto">
          <a:xfrm>
            <a:off x="3276600" y="4165600"/>
            <a:ext cx="10795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 </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pic>
        <p:nvPicPr>
          <p:cNvPr id="332845" name="Picture 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4141788"/>
            <a:ext cx="2147888"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846" name="Picture 4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1227">
            <a:off x="1042988" y="3805238"/>
            <a:ext cx="214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2847" name="Line 47"/>
          <p:cNvSpPr>
            <a:spLocks noChangeShapeType="1"/>
          </p:cNvSpPr>
          <p:nvPr/>
        </p:nvSpPr>
        <p:spPr bwMode="auto">
          <a:xfrm>
            <a:off x="6554788" y="3595688"/>
            <a:ext cx="792162" cy="0"/>
          </a:xfrm>
          <a:prstGeom prst="line">
            <a:avLst/>
          </a:prstGeom>
          <a:noFill/>
          <a:ln w="38100" cmpd="dbl">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7632"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28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32846"/>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332845"/>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28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28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28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282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28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28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282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3282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32823"/>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283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328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28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2833"/>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32844"/>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283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2836"/>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283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3283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3284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3284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32842"/>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3284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328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21" grpId="0"/>
      <p:bldP spid="332824" grpId="0" animBg="1"/>
      <p:bldP spid="332826" grpId="0" animBg="1"/>
      <p:bldP spid="332828" grpId="0"/>
      <p:bldP spid="332830" grpId="0"/>
      <p:bldP spid="332832" grpId="0"/>
      <p:bldP spid="332834" grpId="0"/>
      <p:bldP spid="332836" grpId="0" animBg="1"/>
      <p:bldP spid="332837" grpId="0"/>
      <p:bldP spid="332838" grpId="0"/>
      <p:bldP spid="332840" grpId="0"/>
      <p:bldP spid="332841" grpId="0"/>
      <p:bldP spid="332843" grpId="0"/>
      <p:bldP spid="3328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611188" y="1989138"/>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4851" name="Rectangle 3"/>
          <p:cNvSpPr>
            <a:spLocks noChangeArrowheads="1"/>
          </p:cNvSpPr>
          <p:nvPr/>
        </p:nvSpPr>
        <p:spPr bwMode="auto">
          <a:xfrm>
            <a:off x="611188" y="2708275"/>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69636" name="Line 4"/>
          <p:cNvSpPr>
            <a:spLocks noChangeShapeType="1"/>
          </p:cNvSpPr>
          <p:nvPr/>
        </p:nvSpPr>
        <p:spPr bwMode="auto">
          <a:xfrm>
            <a:off x="611188" y="270827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9637" name="Line 5"/>
          <p:cNvSpPr>
            <a:spLocks noChangeShapeType="1"/>
          </p:cNvSpPr>
          <p:nvPr/>
        </p:nvSpPr>
        <p:spPr bwMode="auto">
          <a:xfrm>
            <a:off x="611188" y="501332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9638" name="Line 6"/>
          <p:cNvSpPr>
            <a:spLocks noChangeShapeType="1"/>
          </p:cNvSpPr>
          <p:nvPr/>
        </p:nvSpPr>
        <p:spPr bwMode="auto">
          <a:xfrm>
            <a:off x="611188" y="3860800"/>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9639" name="Rectangle 7"/>
          <p:cNvSpPr>
            <a:spLocks noChangeArrowheads="1"/>
          </p:cNvSpPr>
          <p:nvPr/>
        </p:nvSpPr>
        <p:spPr bwMode="auto">
          <a:xfrm rot="2021404">
            <a:off x="5262563" y="5473700"/>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4856" name="Text Box 8"/>
          <p:cNvSpPr txBox="1">
            <a:spLocks noChangeArrowheads="1"/>
          </p:cNvSpPr>
          <p:nvPr/>
        </p:nvSpPr>
        <p:spPr bwMode="auto">
          <a:xfrm rot="2025856">
            <a:off x="5308600" y="5732463"/>
            <a:ext cx="1784350"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000">
                <a:solidFill>
                  <a:schemeClr val="bg1"/>
                </a:solidFill>
                <a:effectLst>
                  <a:outerShdw blurRad="38100" dist="38100" dir="2700000" algn="tl">
                    <a:srgbClr val="C0C0C0"/>
                  </a:outerShdw>
                </a:effectLst>
              </a:rPr>
              <a:t>60 kN</a:t>
            </a:r>
          </a:p>
        </p:txBody>
      </p:sp>
      <p:sp>
        <p:nvSpPr>
          <p:cNvPr id="334857" name="Line 9"/>
          <p:cNvSpPr>
            <a:spLocks noChangeShapeType="1"/>
          </p:cNvSpPr>
          <p:nvPr/>
        </p:nvSpPr>
        <p:spPr bwMode="auto">
          <a:xfrm flipH="1">
            <a:off x="5219700" y="4797425"/>
            <a:ext cx="647700"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58" name="Text Box 10"/>
          <p:cNvSpPr txBox="1">
            <a:spLocks noChangeArrowheads="1"/>
          </p:cNvSpPr>
          <p:nvPr/>
        </p:nvSpPr>
        <p:spPr bwMode="auto">
          <a:xfrm>
            <a:off x="5580063" y="4508500"/>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de-DE" altLang="de-DE" sz="1400"/>
              <a:t>Lose Rolle</a:t>
            </a:r>
          </a:p>
        </p:txBody>
      </p:sp>
      <p:sp>
        <p:nvSpPr>
          <p:cNvPr id="334859" name="Text Box 11"/>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 </a:t>
            </a:r>
            <a:r>
              <a:rPr lang="de-DE" altLang="de-DE" sz="1400" b="1" dirty="0">
                <a:effectLst>
                  <a:outerShdw blurRad="38100" dist="38100" dir="2700000" algn="tl">
                    <a:srgbClr val="C0C0C0"/>
                  </a:outerShdw>
                </a:effectLst>
              </a:rPr>
              <a:t>		</a:t>
            </a:r>
            <a:r>
              <a:rPr lang="de-DE" altLang="de-DE" sz="2400" b="1" dirty="0">
                <a:effectLst>
                  <a:outerShdw blurRad="38100" dist="38100" dir="2700000" algn="tl">
                    <a:srgbClr val="C0C0C0"/>
                  </a:outerShdw>
                </a:effectLst>
              </a:rPr>
              <a:t>2. Variante </a:t>
            </a:r>
          </a:p>
        </p:txBody>
      </p:sp>
      <p:sp>
        <p:nvSpPr>
          <p:cNvPr id="334860" name="Line 12"/>
          <p:cNvSpPr>
            <a:spLocks noChangeShapeType="1"/>
          </p:cNvSpPr>
          <p:nvPr/>
        </p:nvSpPr>
        <p:spPr bwMode="auto">
          <a:xfrm>
            <a:off x="3924300" y="3932238"/>
            <a:ext cx="215900" cy="504825"/>
          </a:xfrm>
          <a:prstGeom prst="line">
            <a:avLst/>
          </a:prstGeom>
          <a:noFill/>
          <a:ln w="9525">
            <a:solidFill>
              <a:schemeClr val="tx1"/>
            </a:solidFill>
            <a:round/>
            <a:headEnd type="oval" w="sm" len="sm"/>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61" name="Oval 13"/>
          <p:cNvSpPr>
            <a:spLocks noChangeArrowheads="1"/>
          </p:cNvSpPr>
          <p:nvPr/>
        </p:nvSpPr>
        <p:spPr bwMode="auto">
          <a:xfrm>
            <a:off x="3924300" y="4292600"/>
            <a:ext cx="215900" cy="215900"/>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4862" name="Line 14"/>
          <p:cNvSpPr>
            <a:spLocks noChangeShapeType="1"/>
          </p:cNvSpPr>
          <p:nvPr/>
        </p:nvSpPr>
        <p:spPr bwMode="auto">
          <a:xfrm>
            <a:off x="3635375" y="4437063"/>
            <a:ext cx="431800" cy="71437"/>
          </a:xfrm>
          <a:prstGeom prst="line">
            <a:avLst/>
          </a:prstGeom>
          <a:noFill/>
          <a:ln w="9525">
            <a:solidFill>
              <a:schemeClr val="tx1"/>
            </a:solidFill>
            <a:round/>
            <a:headEnd type="oval" w="sm" len="sm"/>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63" name="Line 15"/>
          <p:cNvSpPr>
            <a:spLocks noChangeShapeType="1"/>
          </p:cNvSpPr>
          <p:nvPr/>
        </p:nvSpPr>
        <p:spPr bwMode="auto">
          <a:xfrm>
            <a:off x="4067175" y="4437063"/>
            <a:ext cx="936625" cy="503237"/>
          </a:xfrm>
          <a:prstGeom prst="line">
            <a:avLst/>
          </a:prstGeom>
          <a:noFill/>
          <a:ln w="19050">
            <a:solidFill>
              <a:srgbClr val="E0003C"/>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64" name="Line 16"/>
          <p:cNvSpPr>
            <a:spLocks noChangeShapeType="1"/>
          </p:cNvSpPr>
          <p:nvPr/>
        </p:nvSpPr>
        <p:spPr bwMode="auto">
          <a:xfrm flipH="1">
            <a:off x="4211638" y="4076700"/>
            <a:ext cx="647700"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65" name="Text Box 17"/>
          <p:cNvSpPr txBox="1">
            <a:spLocks noChangeArrowheads="1"/>
          </p:cNvSpPr>
          <p:nvPr/>
        </p:nvSpPr>
        <p:spPr bwMode="auto">
          <a:xfrm>
            <a:off x="4859338" y="3860800"/>
            <a:ext cx="144145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Ausgleichsrolle</a:t>
            </a:r>
          </a:p>
        </p:txBody>
      </p:sp>
      <p:sp>
        <p:nvSpPr>
          <p:cNvPr id="334866" name="Text Box 18"/>
          <p:cNvSpPr txBox="1">
            <a:spLocks noChangeArrowheads="1"/>
          </p:cNvSpPr>
          <p:nvPr/>
        </p:nvSpPr>
        <p:spPr bwMode="auto">
          <a:xfrm>
            <a:off x="4787900" y="4076700"/>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4867" name="Line 19"/>
          <p:cNvSpPr>
            <a:spLocks noChangeShapeType="1"/>
          </p:cNvSpPr>
          <p:nvPr/>
        </p:nvSpPr>
        <p:spPr bwMode="auto">
          <a:xfrm>
            <a:off x="4860925" y="4581525"/>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68" name="Text Box 20"/>
          <p:cNvSpPr txBox="1">
            <a:spLocks noChangeArrowheads="1"/>
          </p:cNvSpPr>
          <p:nvPr/>
        </p:nvSpPr>
        <p:spPr bwMode="auto">
          <a:xfrm>
            <a:off x="4067175" y="4765675"/>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4869" name="Line 21"/>
          <p:cNvSpPr>
            <a:spLocks noChangeShapeType="1"/>
          </p:cNvSpPr>
          <p:nvPr/>
        </p:nvSpPr>
        <p:spPr bwMode="auto">
          <a:xfrm>
            <a:off x="4140200" y="5270500"/>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70" name="Rectangle 22"/>
          <p:cNvSpPr>
            <a:spLocks noChangeArrowheads="1"/>
          </p:cNvSpPr>
          <p:nvPr/>
        </p:nvSpPr>
        <p:spPr bwMode="auto">
          <a:xfrm>
            <a:off x="5653088" y="2232025"/>
            <a:ext cx="2663825" cy="143986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4871" name="Text Box 23"/>
          <p:cNvSpPr txBox="1">
            <a:spLocks noChangeArrowheads="1"/>
          </p:cNvSpPr>
          <p:nvPr/>
        </p:nvSpPr>
        <p:spPr bwMode="auto">
          <a:xfrm>
            <a:off x="5724525" y="2493963"/>
            <a:ext cx="7921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34872" name="Text Box 24"/>
          <p:cNvSpPr txBox="1">
            <a:spLocks noChangeArrowheads="1"/>
          </p:cNvSpPr>
          <p:nvPr/>
        </p:nvSpPr>
        <p:spPr bwMode="auto">
          <a:xfrm>
            <a:off x="6516688" y="2205038"/>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4873" name="Line 25"/>
          <p:cNvSpPr>
            <a:spLocks noChangeShapeType="1"/>
          </p:cNvSpPr>
          <p:nvPr/>
        </p:nvSpPr>
        <p:spPr bwMode="auto">
          <a:xfrm>
            <a:off x="6589713" y="2709863"/>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74" name="Text Box 26"/>
          <p:cNvSpPr txBox="1">
            <a:spLocks noChangeArrowheads="1"/>
          </p:cNvSpPr>
          <p:nvPr/>
        </p:nvSpPr>
        <p:spPr bwMode="auto">
          <a:xfrm>
            <a:off x="6948488" y="2493963"/>
            <a:ext cx="3603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t>
            </a:r>
            <a:endParaRPr lang="de-DE" altLang="de-DE" sz="2400" baseline="-25000">
              <a:solidFill>
                <a:srgbClr val="E0003C"/>
              </a:solidFill>
              <a:effectLst>
                <a:outerShdw blurRad="38100" dist="38100" dir="2700000" algn="tl">
                  <a:srgbClr val="C0C0C0"/>
                </a:outerShdw>
              </a:effectLst>
            </a:endParaRPr>
          </a:p>
        </p:txBody>
      </p:sp>
      <p:sp>
        <p:nvSpPr>
          <p:cNvPr id="334875" name="Text Box 27"/>
          <p:cNvSpPr txBox="1">
            <a:spLocks noChangeArrowheads="1"/>
          </p:cNvSpPr>
          <p:nvPr/>
        </p:nvSpPr>
        <p:spPr bwMode="auto">
          <a:xfrm>
            <a:off x="7308850" y="2205038"/>
            <a:ext cx="1008063"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60 kN</a:t>
            </a:r>
            <a:endParaRPr lang="de-DE" altLang="de-DE" sz="2400" baseline="-25000">
              <a:solidFill>
                <a:srgbClr val="E0003C"/>
              </a:solidFill>
              <a:effectLst>
                <a:outerShdw blurRad="38100" dist="38100" dir="2700000" algn="tl">
                  <a:srgbClr val="C0C0C0"/>
                </a:outerShdw>
              </a:effectLst>
            </a:endParaRPr>
          </a:p>
          <a:p>
            <a:pPr algn="ctr">
              <a:spcBef>
                <a:spcPct val="20000"/>
              </a:spcBef>
              <a:defRPr/>
            </a:pPr>
            <a:r>
              <a:rPr lang="de-DE" altLang="de-DE" sz="2400">
                <a:solidFill>
                  <a:srgbClr val="E0003C"/>
                </a:solidFill>
                <a:effectLst>
                  <a:outerShdw blurRad="38100" dist="38100" dir="2700000" algn="tl">
                    <a:srgbClr val="C0C0C0"/>
                  </a:outerShdw>
                </a:effectLst>
              </a:rPr>
              <a:t>2</a:t>
            </a:r>
            <a:endParaRPr lang="de-DE" altLang="de-DE" sz="2400" baseline="-25000">
              <a:solidFill>
                <a:srgbClr val="E0003C"/>
              </a:solidFill>
              <a:effectLst>
                <a:outerShdw blurRad="38100" dist="38100" dir="2700000" algn="tl">
                  <a:srgbClr val="C0C0C0"/>
                </a:outerShdw>
              </a:effectLst>
            </a:endParaRPr>
          </a:p>
        </p:txBody>
      </p:sp>
      <p:sp>
        <p:nvSpPr>
          <p:cNvPr id="334876" name="Line 28"/>
          <p:cNvSpPr>
            <a:spLocks noChangeShapeType="1"/>
          </p:cNvSpPr>
          <p:nvPr/>
        </p:nvSpPr>
        <p:spPr bwMode="auto">
          <a:xfrm>
            <a:off x="7381875" y="2709863"/>
            <a:ext cx="862013"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77" name="Text Box 29"/>
          <p:cNvSpPr txBox="1">
            <a:spLocks noChangeArrowheads="1"/>
          </p:cNvSpPr>
          <p:nvPr/>
        </p:nvSpPr>
        <p:spPr bwMode="auto">
          <a:xfrm>
            <a:off x="5724525" y="3141663"/>
            <a:ext cx="20161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  30 kN</a:t>
            </a:r>
            <a:endParaRPr lang="de-DE" altLang="de-DE" sz="2400" baseline="-25000">
              <a:solidFill>
                <a:srgbClr val="E0003C"/>
              </a:solidFill>
              <a:effectLst>
                <a:outerShdw blurRad="38100" dist="38100" dir="2700000" algn="tl">
                  <a:srgbClr val="C0C0C0"/>
                </a:outerShdw>
              </a:effectLst>
            </a:endParaRPr>
          </a:p>
        </p:txBody>
      </p:sp>
      <p:sp>
        <p:nvSpPr>
          <p:cNvPr id="334878" name="Text Box 30"/>
          <p:cNvSpPr txBox="1">
            <a:spLocks noChangeArrowheads="1"/>
          </p:cNvSpPr>
          <p:nvPr/>
        </p:nvSpPr>
        <p:spPr bwMode="auto">
          <a:xfrm>
            <a:off x="4067175" y="3475038"/>
            <a:ext cx="10795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 </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34879" name="Oval 31"/>
          <p:cNvSpPr>
            <a:spLocks noChangeArrowheads="1"/>
          </p:cNvSpPr>
          <p:nvPr/>
        </p:nvSpPr>
        <p:spPr bwMode="auto">
          <a:xfrm>
            <a:off x="4859338" y="4940300"/>
            <a:ext cx="288925" cy="288925"/>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4880" name="Line 32"/>
          <p:cNvSpPr>
            <a:spLocks noChangeShapeType="1"/>
          </p:cNvSpPr>
          <p:nvPr/>
        </p:nvSpPr>
        <p:spPr bwMode="auto">
          <a:xfrm>
            <a:off x="5003800" y="5084763"/>
            <a:ext cx="360363" cy="288925"/>
          </a:xfrm>
          <a:prstGeom prst="line">
            <a:avLst/>
          </a:prstGeom>
          <a:noFill/>
          <a:ln w="12700">
            <a:solidFill>
              <a:schemeClr val="tx1"/>
            </a:solidFill>
            <a:round/>
            <a:headEnd type="oval"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4881" name="Line 33"/>
          <p:cNvSpPr>
            <a:spLocks noChangeShapeType="1"/>
          </p:cNvSpPr>
          <p:nvPr/>
        </p:nvSpPr>
        <p:spPr bwMode="auto">
          <a:xfrm flipH="1" flipV="1">
            <a:off x="3635375" y="4292600"/>
            <a:ext cx="1223963" cy="865188"/>
          </a:xfrm>
          <a:prstGeom prst="line">
            <a:avLst/>
          </a:prstGeom>
          <a:noFill/>
          <a:ln w="19050">
            <a:solidFill>
              <a:srgbClr val="E0003C"/>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pic>
        <p:nvPicPr>
          <p:cNvPr id="334882" name="Picture 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4125913"/>
            <a:ext cx="2147888"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4883"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869298">
            <a:off x="1763713" y="3213100"/>
            <a:ext cx="2147887"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884" name="Line 36"/>
          <p:cNvSpPr>
            <a:spLocks noChangeShapeType="1"/>
          </p:cNvSpPr>
          <p:nvPr/>
        </p:nvSpPr>
        <p:spPr bwMode="auto">
          <a:xfrm>
            <a:off x="6554788" y="3595688"/>
            <a:ext cx="792162" cy="0"/>
          </a:xfrm>
          <a:prstGeom prst="line">
            <a:avLst/>
          </a:prstGeom>
          <a:noFill/>
          <a:ln w="38100" cmpd="dbl">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69669"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33488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3488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487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488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485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485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3486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486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486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486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486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3488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34863"/>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486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3486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486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486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34878"/>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487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487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487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3487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3487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3487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34876"/>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3487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348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8" grpId="0"/>
      <p:bldP spid="334861" grpId="0" animBg="1"/>
      <p:bldP spid="334865" grpId="0"/>
      <p:bldP spid="334866" grpId="0"/>
      <p:bldP spid="334868" grpId="0"/>
      <p:bldP spid="334870" grpId="0" animBg="1"/>
      <p:bldP spid="334871" grpId="0"/>
      <p:bldP spid="334872" grpId="0"/>
      <p:bldP spid="334874" grpId="0"/>
      <p:bldP spid="334875" grpId="0"/>
      <p:bldP spid="334877" grpId="0"/>
      <p:bldP spid="334878" grpId="0"/>
      <p:bldP spid="33487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611188" y="1989138"/>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6899" name="Rectangle 3"/>
          <p:cNvSpPr>
            <a:spLocks noChangeArrowheads="1"/>
          </p:cNvSpPr>
          <p:nvPr/>
        </p:nvSpPr>
        <p:spPr bwMode="auto">
          <a:xfrm>
            <a:off x="611188" y="2708275"/>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71684" name="Line 4"/>
          <p:cNvSpPr>
            <a:spLocks noChangeShapeType="1"/>
          </p:cNvSpPr>
          <p:nvPr/>
        </p:nvSpPr>
        <p:spPr bwMode="auto">
          <a:xfrm>
            <a:off x="611188" y="270827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1685" name="Line 5"/>
          <p:cNvSpPr>
            <a:spLocks noChangeShapeType="1"/>
          </p:cNvSpPr>
          <p:nvPr/>
        </p:nvSpPr>
        <p:spPr bwMode="auto">
          <a:xfrm>
            <a:off x="611188" y="501332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1686" name="Line 6"/>
          <p:cNvSpPr>
            <a:spLocks noChangeShapeType="1"/>
          </p:cNvSpPr>
          <p:nvPr/>
        </p:nvSpPr>
        <p:spPr bwMode="auto">
          <a:xfrm>
            <a:off x="611188" y="3860800"/>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1687" name="Oval 7"/>
          <p:cNvSpPr>
            <a:spLocks noChangeArrowheads="1"/>
          </p:cNvSpPr>
          <p:nvPr/>
        </p:nvSpPr>
        <p:spPr bwMode="auto">
          <a:xfrm>
            <a:off x="68770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88" name="Oval 8"/>
          <p:cNvSpPr>
            <a:spLocks noChangeArrowheads="1"/>
          </p:cNvSpPr>
          <p:nvPr/>
        </p:nvSpPr>
        <p:spPr bwMode="auto">
          <a:xfrm>
            <a:off x="414020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89" name="Oval 9"/>
          <p:cNvSpPr>
            <a:spLocks noChangeArrowheads="1"/>
          </p:cNvSpPr>
          <p:nvPr/>
        </p:nvSpPr>
        <p:spPr bwMode="auto">
          <a:xfrm>
            <a:off x="14033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90" name="Oval 10"/>
          <p:cNvSpPr>
            <a:spLocks noChangeArrowheads="1"/>
          </p:cNvSpPr>
          <p:nvPr/>
        </p:nvSpPr>
        <p:spPr bwMode="auto">
          <a:xfrm>
            <a:off x="414020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91" name="Oval 11"/>
          <p:cNvSpPr>
            <a:spLocks noChangeArrowheads="1"/>
          </p:cNvSpPr>
          <p:nvPr/>
        </p:nvSpPr>
        <p:spPr bwMode="auto">
          <a:xfrm>
            <a:off x="68770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92" name="Oval 12"/>
          <p:cNvSpPr>
            <a:spLocks noChangeArrowheads="1"/>
          </p:cNvSpPr>
          <p:nvPr/>
        </p:nvSpPr>
        <p:spPr bwMode="auto">
          <a:xfrm>
            <a:off x="14033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693" name="Freeform 13"/>
          <p:cNvSpPr>
            <a:spLocks/>
          </p:cNvSpPr>
          <p:nvPr/>
        </p:nvSpPr>
        <p:spPr bwMode="auto">
          <a:xfrm>
            <a:off x="747713" y="46132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4" name="Freeform 14"/>
          <p:cNvSpPr>
            <a:spLocks/>
          </p:cNvSpPr>
          <p:nvPr/>
        </p:nvSpPr>
        <p:spPr bwMode="auto">
          <a:xfrm rot="5400000">
            <a:off x="3471863" y="4641850"/>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5" name="Freeform 15"/>
          <p:cNvSpPr>
            <a:spLocks/>
          </p:cNvSpPr>
          <p:nvPr/>
        </p:nvSpPr>
        <p:spPr bwMode="auto">
          <a:xfrm rot="10800000">
            <a:off x="6156325" y="4652963"/>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6" name="Freeform 16"/>
          <p:cNvSpPr>
            <a:spLocks/>
          </p:cNvSpPr>
          <p:nvPr/>
        </p:nvSpPr>
        <p:spPr bwMode="auto">
          <a:xfrm rot="-5400000">
            <a:off x="6167438" y="1617663"/>
            <a:ext cx="1665287"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7" name="Freeform 17"/>
          <p:cNvSpPr>
            <a:spLocks/>
          </p:cNvSpPr>
          <p:nvPr/>
        </p:nvSpPr>
        <p:spPr bwMode="auto">
          <a:xfrm rot="5400000">
            <a:off x="3432175" y="1617663"/>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8" name="Freeform 18"/>
          <p:cNvSpPr>
            <a:spLocks/>
          </p:cNvSpPr>
          <p:nvPr/>
        </p:nvSpPr>
        <p:spPr bwMode="auto">
          <a:xfrm rot="10800000">
            <a:off x="611188" y="16287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1699" name="Rectangle 19"/>
          <p:cNvSpPr>
            <a:spLocks noChangeArrowheads="1"/>
          </p:cNvSpPr>
          <p:nvPr/>
        </p:nvSpPr>
        <p:spPr bwMode="auto">
          <a:xfrm>
            <a:off x="395288" y="1628775"/>
            <a:ext cx="8496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1700" name="Rectangle 20"/>
          <p:cNvSpPr>
            <a:spLocks noChangeArrowheads="1"/>
          </p:cNvSpPr>
          <p:nvPr/>
        </p:nvSpPr>
        <p:spPr bwMode="auto">
          <a:xfrm rot="2021404">
            <a:off x="5262563" y="5473700"/>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6917" name="Text Box 21"/>
          <p:cNvSpPr txBox="1">
            <a:spLocks noChangeArrowheads="1"/>
          </p:cNvSpPr>
          <p:nvPr/>
        </p:nvSpPr>
        <p:spPr bwMode="auto">
          <a:xfrm rot="2025856">
            <a:off x="5087938" y="5619750"/>
            <a:ext cx="1927225"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000">
                <a:solidFill>
                  <a:schemeClr val="bg1"/>
                </a:solidFill>
                <a:effectLst>
                  <a:outerShdw blurRad="38100" dist="38100" dir="2700000" algn="tl">
                    <a:srgbClr val="C0C0C0"/>
                  </a:outerShdw>
                </a:effectLst>
              </a:rPr>
              <a:t>4.500 kg</a:t>
            </a:r>
          </a:p>
        </p:txBody>
      </p:sp>
      <p:sp>
        <p:nvSpPr>
          <p:cNvPr id="336918" name="Text Box 22"/>
          <p:cNvSpPr txBox="1">
            <a:spLocks noChangeArrowheads="1"/>
          </p:cNvSpPr>
          <p:nvPr/>
        </p:nvSpPr>
        <p:spPr bwMode="auto">
          <a:xfrm>
            <a:off x="4356100" y="2663825"/>
            <a:ext cx="4968875" cy="19177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LF 10/6 mit MZ 16</a:t>
            </a:r>
          </a:p>
          <a:p>
            <a:pPr>
              <a:spcBef>
                <a:spcPct val="50000"/>
              </a:spcBef>
              <a:defRPr/>
            </a:pPr>
            <a:r>
              <a:rPr lang="de-DE" altLang="de-DE" sz="2400">
                <a:solidFill>
                  <a:srgbClr val="E0003C"/>
                </a:solidFill>
                <a:effectLst>
                  <a:outerShdw blurRad="38100" dist="38100" dir="2700000" algn="tl">
                    <a:srgbClr val="C0C0C0"/>
                  </a:outerShdw>
                </a:effectLst>
              </a:rPr>
              <a:t>m = 8.000 kg</a:t>
            </a:r>
          </a:p>
          <a:p>
            <a:pPr>
              <a:spcBef>
                <a:spcPct val="50000"/>
              </a:spcBef>
              <a:defRPr/>
            </a:pPr>
            <a:r>
              <a:rPr lang="de-DE" altLang="de-DE" sz="2400">
                <a:solidFill>
                  <a:srgbClr val="E0003C"/>
                </a:solidFill>
                <a:effectLst>
                  <a:outerShdw blurRad="38100" dist="38100" dir="2700000" algn="tl">
                    <a:srgbClr val="C0C0C0"/>
                  </a:outerShdw>
                </a:effectLst>
              </a:rPr>
              <a:t>Wie das Fahrzeug aus dem Graben ziehen ?</a:t>
            </a:r>
            <a:endParaRPr lang="de-DE" altLang="de-DE" sz="2400" baseline="-25000">
              <a:solidFill>
                <a:srgbClr val="E0003C"/>
              </a:solidFill>
              <a:effectLst>
                <a:outerShdw blurRad="38100" dist="38100" dir="2700000" algn="tl">
                  <a:srgbClr val="C0C0C0"/>
                </a:outerShdw>
              </a:effectLst>
            </a:endParaRPr>
          </a:p>
        </p:txBody>
      </p:sp>
      <p:sp>
        <p:nvSpPr>
          <p:cNvPr id="336919" name="Text Box 23"/>
          <p:cNvSpPr txBox="1">
            <a:spLocks noChangeArrowheads="1"/>
          </p:cNvSpPr>
          <p:nvPr/>
        </p:nvSpPr>
        <p:spPr bwMode="auto">
          <a:xfrm>
            <a:off x="6445250" y="6272213"/>
            <a:ext cx="2303463" cy="366712"/>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a:solidFill>
                  <a:srgbClr val="E0003C"/>
                </a:solidFill>
                <a:effectLst>
                  <a:outerShdw blurRad="38100" dist="38100" dir="2700000" algn="tl">
                    <a:srgbClr val="C0C0C0"/>
                  </a:outerShdw>
                </a:effectLst>
                <a:sym typeface="Symbol" panose="05050102010706020507" pitchFamily="18" charset="2"/>
              </a:rPr>
              <a:t>Haftreibung:  = 1</a:t>
            </a:r>
          </a:p>
        </p:txBody>
      </p:sp>
      <p:pic>
        <p:nvPicPr>
          <p:cNvPr id="336920"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4087813"/>
            <a:ext cx="20891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6921" name="Text Box 25"/>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a:t>
            </a:r>
            <a:endParaRPr lang="de-DE" altLang="de-DE" sz="1400" b="1" dirty="0">
              <a:effectLst>
                <a:outerShdw blurRad="38100" dist="38100" dir="2700000" algn="tl">
                  <a:srgbClr val="C0C0C0"/>
                </a:outerShdw>
              </a:effectLst>
            </a:endParaRPr>
          </a:p>
        </p:txBody>
      </p:sp>
      <p:sp>
        <p:nvSpPr>
          <p:cNvPr id="71706"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36920"/>
                                        </p:tgtEl>
                                        <p:attrNameLst>
                                          <p:attrName>style.visibility</p:attrName>
                                        </p:attrNameLst>
                                      </p:cBhvr>
                                      <p:to>
                                        <p:strVal val="visible"/>
                                      </p:to>
                                    </p:set>
                                    <p:anim calcmode="lin" valueType="num">
                                      <p:cBhvr additive="base">
                                        <p:cTn id="7" dur="500" fill="hold"/>
                                        <p:tgtEl>
                                          <p:spTgt spid="336920"/>
                                        </p:tgtEl>
                                        <p:attrNameLst>
                                          <p:attrName>ppt_x</p:attrName>
                                        </p:attrNameLst>
                                      </p:cBhvr>
                                      <p:tavLst>
                                        <p:tav tm="0">
                                          <p:val>
                                            <p:strVal val="0-#ppt_w/2"/>
                                          </p:val>
                                        </p:tav>
                                        <p:tav tm="100000">
                                          <p:val>
                                            <p:strVal val="#ppt_x"/>
                                          </p:val>
                                        </p:tav>
                                      </p:tavLst>
                                    </p:anim>
                                    <p:anim calcmode="lin" valueType="num">
                                      <p:cBhvr additive="base">
                                        <p:cTn id="8" dur="500" fill="hold"/>
                                        <p:tgtEl>
                                          <p:spTgt spid="3369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69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69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918" grpId="0"/>
      <p:bldP spid="3369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Text Box 2"/>
          <p:cNvSpPr txBox="1">
            <a:spLocks noChangeArrowheads="1"/>
          </p:cNvSpPr>
          <p:nvPr/>
        </p:nvSpPr>
        <p:spPr bwMode="auto">
          <a:xfrm>
            <a:off x="323850" y="1341438"/>
            <a:ext cx="85693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SI</a:t>
            </a:r>
            <a:r>
              <a:rPr lang="de-DE" altLang="de-DE" sz="2400" b="1" dirty="0">
                <a:solidFill>
                  <a:srgbClr val="E0003C"/>
                </a:solidFill>
                <a:effectLst>
                  <a:outerShdw blurRad="38100" dist="38100" dir="2700000" algn="tl">
                    <a:srgbClr val="C0C0C0"/>
                  </a:outerShdw>
                </a:effectLst>
              </a:rPr>
              <a:t> </a:t>
            </a:r>
            <a:r>
              <a:rPr lang="de-DE" altLang="de-DE" sz="2400" b="1" dirty="0">
                <a:effectLst>
                  <a:outerShdw blurRad="38100" dist="38100" dir="2700000" algn="tl">
                    <a:srgbClr val="C0C0C0"/>
                  </a:outerShdw>
                </a:effectLst>
              </a:rPr>
              <a:t>Einheiten</a:t>
            </a:r>
            <a:endParaRPr lang="de-DE" altLang="de-DE" sz="1400" b="1" dirty="0">
              <a:effectLst>
                <a:outerShdw blurRad="38100" dist="38100" dir="2700000" algn="tl">
                  <a:srgbClr val="C0C0C0"/>
                </a:outerShdw>
              </a:effectLst>
            </a:endParaRPr>
          </a:p>
        </p:txBody>
      </p:sp>
      <p:graphicFrame>
        <p:nvGraphicFramePr>
          <p:cNvPr id="4" name="Tabelle 3"/>
          <p:cNvGraphicFramePr>
            <a:graphicFrameLocks noGrp="1"/>
          </p:cNvGraphicFramePr>
          <p:nvPr/>
        </p:nvGraphicFramePr>
        <p:xfrm>
          <a:off x="755650" y="1916113"/>
          <a:ext cx="7416800" cy="2474912"/>
        </p:xfrm>
        <a:graphic>
          <a:graphicData uri="http://schemas.openxmlformats.org/drawingml/2006/table">
            <a:tbl>
              <a:tblPr/>
              <a:tblGrid>
                <a:gridCol w="1944404">
                  <a:extLst>
                    <a:ext uri="{9D8B030D-6E8A-4147-A177-3AD203B41FA5}">
                      <a16:colId xmlns:a16="http://schemas.microsoft.com/office/drawing/2014/main" val="20000"/>
                    </a:ext>
                  </a:extLst>
                </a:gridCol>
                <a:gridCol w="1511906">
                  <a:extLst>
                    <a:ext uri="{9D8B030D-6E8A-4147-A177-3AD203B41FA5}">
                      <a16:colId xmlns:a16="http://schemas.microsoft.com/office/drawing/2014/main" val="20001"/>
                    </a:ext>
                  </a:extLst>
                </a:gridCol>
                <a:gridCol w="1474860">
                  <a:extLst>
                    <a:ext uri="{9D8B030D-6E8A-4147-A177-3AD203B41FA5}">
                      <a16:colId xmlns:a16="http://schemas.microsoft.com/office/drawing/2014/main" val="20002"/>
                    </a:ext>
                  </a:extLst>
                </a:gridCol>
                <a:gridCol w="2485630">
                  <a:extLst>
                    <a:ext uri="{9D8B030D-6E8A-4147-A177-3AD203B41FA5}">
                      <a16:colId xmlns:a16="http://schemas.microsoft.com/office/drawing/2014/main" val="20003"/>
                    </a:ext>
                  </a:extLst>
                </a:gridCol>
              </a:tblGrid>
              <a:tr h="309364">
                <a:tc>
                  <a:txBody>
                    <a:bodyPr/>
                    <a:lstStyle/>
                    <a:p>
                      <a:pPr algn="l" fontAlgn="b"/>
                      <a:r>
                        <a:rPr lang="de-DE" sz="1800" b="1" i="0" u="none" strike="noStrike" dirty="0">
                          <a:solidFill>
                            <a:srgbClr val="000000"/>
                          </a:solidFill>
                          <a:effectLst/>
                          <a:latin typeface="Calibri" panose="020F0502020204030204" pitchFamily="34" charset="0"/>
                        </a:rPr>
                        <a:t>Basisgröße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dirty="0" smtClean="0">
                          <a:solidFill>
                            <a:srgbClr val="000000"/>
                          </a:solidFill>
                          <a:effectLst/>
                          <a:latin typeface="Calibri" panose="020F0502020204030204" pitchFamily="34" charset="0"/>
                        </a:rPr>
                        <a:t>Formelzeichen</a:t>
                      </a:r>
                      <a:endParaRPr lang="de-DE" sz="1800" b="1" i="0" u="none" strike="noStrike" dirty="0">
                        <a:solidFill>
                          <a:srgbClr val="000000"/>
                        </a:solidFill>
                        <a:effectLst/>
                        <a:latin typeface="Calibri" panose="020F0502020204030204" pitchFamily="34" charset="0"/>
                      </a:endParaRP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dirty="0">
                          <a:solidFill>
                            <a:srgbClr val="000000"/>
                          </a:solidFill>
                          <a:effectLst/>
                          <a:latin typeface="Calibri" panose="020F0502020204030204" pitchFamily="34" charset="0"/>
                        </a:rPr>
                        <a:t>Einheit</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a:solidFill>
                            <a:srgbClr val="000000"/>
                          </a:solidFill>
                          <a:effectLst/>
                          <a:latin typeface="Calibri" panose="020F0502020204030204" pitchFamily="34" charset="0"/>
                        </a:rPr>
                        <a:t>Einheitszeichen</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9364">
                <a:tc>
                  <a:txBody>
                    <a:bodyPr/>
                    <a:lstStyle/>
                    <a:p>
                      <a:pPr algn="l" fontAlgn="b"/>
                      <a:r>
                        <a:rPr lang="de-DE" sz="1800" b="0" i="0" u="none" strike="noStrike">
                          <a:solidFill>
                            <a:srgbClr val="000000"/>
                          </a:solidFill>
                          <a:effectLst/>
                          <a:latin typeface="Calibri" panose="020F0502020204030204" pitchFamily="34" charset="0"/>
                        </a:rPr>
                        <a:t>Länge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l</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Meter</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m</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9364">
                <a:tc>
                  <a:txBody>
                    <a:bodyPr/>
                    <a:lstStyle/>
                    <a:p>
                      <a:pPr algn="l" fontAlgn="b"/>
                      <a:r>
                        <a:rPr lang="de-DE" sz="1800" b="0" i="0" u="none" strike="noStrike" dirty="0">
                          <a:solidFill>
                            <a:srgbClr val="000000"/>
                          </a:solidFill>
                          <a:effectLst/>
                          <a:latin typeface="Calibri" panose="020F0502020204030204" pitchFamily="34" charset="0"/>
                        </a:rPr>
                        <a:t>Masse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m</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Kilogramm</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kg</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9364">
                <a:tc>
                  <a:txBody>
                    <a:bodyPr/>
                    <a:lstStyle/>
                    <a:p>
                      <a:pPr algn="l" fontAlgn="b"/>
                      <a:r>
                        <a:rPr lang="de-DE" sz="1800" b="0" i="0" u="none" strike="noStrike">
                          <a:solidFill>
                            <a:srgbClr val="000000"/>
                          </a:solidFill>
                          <a:effectLst/>
                          <a:latin typeface="Calibri" panose="020F0502020204030204" pitchFamily="34" charset="0"/>
                        </a:rPr>
                        <a:t>Zeit</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t</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Sekunde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s</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9364">
                <a:tc>
                  <a:txBody>
                    <a:bodyPr/>
                    <a:lstStyle/>
                    <a:p>
                      <a:pPr algn="l" fontAlgn="b"/>
                      <a:r>
                        <a:rPr lang="de-DE" sz="1800" b="0" i="0" u="none" strike="noStrike">
                          <a:solidFill>
                            <a:srgbClr val="D9D9D9"/>
                          </a:solidFill>
                          <a:effectLst/>
                          <a:latin typeface="Calibri" panose="020F0502020204030204" pitchFamily="34" charset="0"/>
                        </a:rPr>
                        <a:t>Stromstärke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I</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Ampere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A</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09364">
                <a:tc>
                  <a:txBody>
                    <a:bodyPr/>
                    <a:lstStyle/>
                    <a:p>
                      <a:pPr algn="l" fontAlgn="b"/>
                      <a:r>
                        <a:rPr lang="de-DE" sz="1800" b="0" i="0" u="none" strike="noStrike">
                          <a:solidFill>
                            <a:srgbClr val="D9D9D9"/>
                          </a:solidFill>
                          <a:effectLst/>
                          <a:latin typeface="Calibri" panose="020F0502020204030204" pitchFamily="34" charset="0"/>
                        </a:rPr>
                        <a:t>Temperatur</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T</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Kelvin</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K</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09364">
                <a:tc>
                  <a:txBody>
                    <a:bodyPr/>
                    <a:lstStyle/>
                    <a:p>
                      <a:pPr algn="l" fontAlgn="b"/>
                      <a:r>
                        <a:rPr lang="de-DE" sz="1800" b="0" i="0" u="none" strike="noStrike">
                          <a:solidFill>
                            <a:srgbClr val="D9D9D9"/>
                          </a:solidFill>
                          <a:effectLst/>
                          <a:latin typeface="Calibri" panose="020F0502020204030204" pitchFamily="34" charset="0"/>
                        </a:rPr>
                        <a:t>Stoffmenge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n</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Mol</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mol</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09364">
                <a:tc>
                  <a:txBody>
                    <a:bodyPr/>
                    <a:lstStyle/>
                    <a:p>
                      <a:pPr algn="l" fontAlgn="b"/>
                      <a:r>
                        <a:rPr lang="de-DE" sz="1800" b="0" i="0" u="none" strike="noStrike">
                          <a:solidFill>
                            <a:srgbClr val="D9D9D9"/>
                          </a:solidFill>
                          <a:effectLst/>
                          <a:latin typeface="Calibri" panose="020F0502020204030204" pitchFamily="34" charset="0"/>
                        </a:rPr>
                        <a:t>Lichtstärke</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Iv</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D9D9D9"/>
                          </a:solidFill>
                          <a:effectLst/>
                          <a:latin typeface="Calibri" panose="020F0502020204030204" pitchFamily="34" charset="0"/>
                        </a:rPr>
                        <a:t>Candela</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dirty="0">
                          <a:solidFill>
                            <a:srgbClr val="D9D9D9"/>
                          </a:solidFill>
                          <a:effectLst/>
                          <a:latin typeface="Calibri" panose="020F0502020204030204" pitchFamily="34" charset="0"/>
                        </a:rPr>
                        <a:t>cd</a:t>
                      </a:r>
                    </a:p>
                  </a:txBody>
                  <a:tcPr marL="9525" marR="9525" marT="95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graphicFrame>
        <p:nvGraphicFramePr>
          <p:cNvPr id="5" name="Tabelle 4"/>
          <p:cNvGraphicFramePr>
            <a:graphicFrameLocks noGrp="1"/>
          </p:cNvGraphicFramePr>
          <p:nvPr/>
        </p:nvGraphicFramePr>
        <p:xfrm>
          <a:off x="755650" y="4941888"/>
          <a:ext cx="7416800" cy="1476375"/>
        </p:xfrm>
        <a:graphic>
          <a:graphicData uri="http://schemas.openxmlformats.org/drawingml/2006/table">
            <a:tbl>
              <a:tblPr/>
              <a:tblGrid>
                <a:gridCol w="1944405">
                  <a:extLst>
                    <a:ext uri="{9D8B030D-6E8A-4147-A177-3AD203B41FA5}">
                      <a16:colId xmlns:a16="http://schemas.microsoft.com/office/drawing/2014/main" val="20000"/>
                    </a:ext>
                  </a:extLst>
                </a:gridCol>
                <a:gridCol w="1511905">
                  <a:extLst>
                    <a:ext uri="{9D8B030D-6E8A-4147-A177-3AD203B41FA5}">
                      <a16:colId xmlns:a16="http://schemas.microsoft.com/office/drawing/2014/main" val="20001"/>
                    </a:ext>
                  </a:extLst>
                </a:gridCol>
                <a:gridCol w="1474860">
                  <a:extLst>
                    <a:ext uri="{9D8B030D-6E8A-4147-A177-3AD203B41FA5}">
                      <a16:colId xmlns:a16="http://schemas.microsoft.com/office/drawing/2014/main" val="20002"/>
                    </a:ext>
                  </a:extLst>
                </a:gridCol>
                <a:gridCol w="2485630">
                  <a:extLst>
                    <a:ext uri="{9D8B030D-6E8A-4147-A177-3AD203B41FA5}">
                      <a16:colId xmlns:a16="http://schemas.microsoft.com/office/drawing/2014/main" val="20003"/>
                    </a:ext>
                  </a:extLst>
                </a:gridCol>
              </a:tblGrid>
              <a:tr h="295275">
                <a:tc>
                  <a:txBody>
                    <a:bodyPr/>
                    <a:lstStyle/>
                    <a:p>
                      <a:pPr algn="l" fontAlgn="b"/>
                      <a:r>
                        <a:rPr lang="de-DE" sz="1800" b="1" i="0" u="none" strike="noStrike" dirty="0">
                          <a:solidFill>
                            <a:srgbClr val="000000"/>
                          </a:solidFill>
                          <a:effectLst/>
                          <a:latin typeface="Calibri" panose="020F0502020204030204" pitchFamily="34" charset="0"/>
                        </a:rPr>
                        <a:t>Größe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dirty="0" smtClean="0">
                          <a:solidFill>
                            <a:srgbClr val="000000"/>
                          </a:solidFill>
                          <a:effectLst/>
                          <a:latin typeface="Calibri" panose="020F0502020204030204" pitchFamily="34" charset="0"/>
                        </a:rPr>
                        <a:t>Formelzeichen</a:t>
                      </a:r>
                      <a:endParaRPr lang="de-DE" sz="18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a:solidFill>
                            <a:srgbClr val="000000"/>
                          </a:solidFill>
                          <a:effectLst/>
                          <a:latin typeface="Calibri" panose="020F0502020204030204" pitchFamily="34" charset="0"/>
                        </a:rPr>
                        <a:t>Einheit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1" i="0" u="none" strike="noStrike">
                          <a:solidFill>
                            <a:srgbClr val="000000"/>
                          </a:solidFill>
                          <a:effectLst/>
                          <a:latin typeface="Calibri" panose="020F0502020204030204" pitchFamily="34" charset="0"/>
                        </a:rPr>
                        <a:t>Einheitszeichen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5275">
                <a:tc>
                  <a:txBody>
                    <a:bodyPr/>
                    <a:lstStyle/>
                    <a:p>
                      <a:pPr algn="l" fontAlgn="b"/>
                      <a:r>
                        <a:rPr lang="de-DE" sz="1800" b="0" i="0" u="none" strike="noStrike">
                          <a:solidFill>
                            <a:srgbClr val="000000"/>
                          </a:solidFill>
                          <a:effectLst/>
                          <a:latin typeface="Calibri" panose="020F0502020204030204" pitchFamily="34" charset="0"/>
                        </a:rPr>
                        <a:t>Kraft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Newton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5275">
                <a:tc>
                  <a:txBody>
                    <a:bodyPr/>
                    <a:lstStyle/>
                    <a:p>
                      <a:pPr algn="l" fontAlgn="b"/>
                      <a:r>
                        <a:rPr lang="de-DE" sz="1800" b="0" i="0" u="none" strike="noStrike">
                          <a:solidFill>
                            <a:srgbClr val="000000"/>
                          </a:solidFill>
                          <a:effectLst/>
                          <a:latin typeface="Calibri" panose="020F0502020204030204" pitchFamily="34" charset="0"/>
                        </a:rPr>
                        <a:t>Druck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Pascal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Pa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95275">
                <a:tc>
                  <a:txBody>
                    <a:bodyPr/>
                    <a:lstStyle/>
                    <a:p>
                      <a:pPr algn="l" fontAlgn="b"/>
                      <a:r>
                        <a:rPr lang="de-DE" sz="1800" b="0" i="0" u="none" strike="noStrike">
                          <a:solidFill>
                            <a:srgbClr val="000000"/>
                          </a:solidFill>
                          <a:effectLst/>
                          <a:latin typeface="Calibri" panose="020F0502020204030204" pitchFamily="34" charset="0"/>
                        </a:rPr>
                        <a:t>Leistung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Watt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95275">
                <a:tc>
                  <a:txBody>
                    <a:bodyPr/>
                    <a:lstStyle/>
                    <a:p>
                      <a:pPr algn="l" fontAlgn="b"/>
                      <a:r>
                        <a:rPr lang="de-DE" sz="1800" b="0" i="0" u="none" strike="noStrike" dirty="0">
                          <a:solidFill>
                            <a:srgbClr val="000000"/>
                          </a:solidFill>
                          <a:effectLst/>
                          <a:latin typeface="Calibri" panose="020F0502020204030204" pitchFamily="34" charset="0"/>
                        </a:rPr>
                        <a:t>Arbeit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a:solidFill>
                            <a:srgbClr val="000000"/>
                          </a:solidFill>
                          <a:effectLst/>
                          <a:latin typeface="Calibri" panose="020F0502020204030204" pitchFamily="34" charset="0"/>
                        </a:rPr>
                        <a:t>Joule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800" b="0" i="0" u="none" strike="noStrike" dirty="0">
                          <a:solidFill>
                            <a:srgbClr val="000000"/>
                          </a:solidFill>
                          <a:effectLst/>
                          <a:latin typeface="Calibri" panose="020F0502020204030204" pitchFamily="34" charset="0"/>
                        </a:rPr>
                        <a:t>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8514" name="Titel 5"/>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SI Einheiten</a:t>
            </a:r>
          </a:p>
        </p:txBody>
      </p:sp>
      <p:sp>
        <p:nvSpPr>
          <p:cNvPr id="18515" name="Textfeld 1"/>
          <p:cNvSpPr txBox="1">
            <a:spLocks noChangeArrowheads="1"/>
          </p:cNvSpPr>
          <p:nvPr/>
        </p:nvSpPr>
        <p:spPr bwMode="auto">
          <a:xfrm>
            <a:off x="684213" y="4572000"/>
            <a:ext cx="6335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b="1"/>
              <a:t>Daraus lassen sich folgende Größen Ableiten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611188" y="1989138"/>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47" name="Rectangle 3"/>
          <p:cNvSpPr>
            <a:spLocks noChangeArrowheads="1"/>
          </p:cNvSpPr>
          <p:nvPr/>
        </p:nvSpPr>
        <p:spPr bwMode="auto">
          <a:xfrm>
            <a:off x="611188" y="2708275"/>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73732" name="Line 4"/>
          <p:cNvSpPr>
            <a:spLocks noChangeShapeType="1"/>
          </p:cNvSpPr>
          <p:nvPr/>
        </p:nvSpPr>
        <p:spPr bwMode="auto">
          <a:xfrm>
            <a:off x="611188" y="270827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3733" name="Line 5"/>
          <p:cNvSpPr>
            <a:spLocks noChangeShapeType="1"/>
          </p:cNvSpPr>
          <p:nvPr/>
        </p:nvSpPr>
        <p:spPr bwMode="auto">
          <a:xfrm>
            <a:off x="611188" y="501332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3734" name="Line 6"/>
          <p:cNvSpPr>
            <a:spLocks noChangeShapeType="1"/>
          </p:cNvSpPr>
          <p:nvPr/>
        </p:nvSpPr>
        <p:spPr bwMode="auto">
          <a:xfrm>
            <a:off x="611188" y="3860800"/>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3735" name="Oval 7"/>
          <p:cNvSpPr>
            <a:spLocks noChangeArrowheads="1"/>
          </p:cNvSpPr>
          <p:nvPr/>
        </p:nvSpPr>
        <p:spPr bwMode="auto">
          <a:xfrm>
            <a:off x="68770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36" name="Oval 8"/>
          <p:cNvSpPr>
            <a:spLocks noChangeArrowheads="1"/>
          </p:cNvSpPr>
          <p:nvPr/>
        </p:nvSpPr>
        <p:spPr bwMode="auto">
          <a:xfrm>
            <a:off x="4211638"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37" name="Oval 9"/>
          <p:cNvSpPr>
            <a:spLocks noChangeArrowheads="1"/>
          </p:cNvSpPr>
          <p:nvPr/>
        </p:nvSpPr>
        <p:spPr bwMode="auto">
          <a:xfrm>
            <a:off x="1403350" y="5300663"/>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38" name="Oval 10"/>
          <p:cNvSpPr>
            <a:spLocks noChangeArrowheads="1"/>
          </p:cNvSpPr>
          <p:nvPr/>
        </p:nvSpPr>
        <p:spPr bwMode="auto">
          <a:xfrm>
            <a:off x="414020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39" name="Oval 11"/>
          <p:cNvSpPr>
            <a:spLocks noChangeArrowheads="1"/>
          </p:cNvSpPr>
          <p:nvPr/>
        </p:nvSpPr>
        <p:spPr bwMode="auto">
          <a:xfrm>
            <a:off x="68770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40" name="Oval 12"/>
          <p:cNvSpPr>
            <a:spLocks noChangeArrowheads="1"/>
          </p:cNvSpPr>
          <p:nvPr/>
        </p:nvSpPr>
        <p:spPr bwMode="auto">
          <a:xfrm>
            <a:off x="1403350" y="2276475"/>
            <a:ext cx="215900" cy="215900"/>
          </a:xfrm>
          <a:prstGeom prst="ellipse">
            <a:avLst/>
          </a:prstGeom>
          <a:solidFill>
            <a:srgbClr val="993300"/>
          </a:solidFill>
          <a:ln w="9525">
            <a:solidFill>
              <a:srgbClr val="990000"/>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41" name="Freeform 13"/>
          <p:cNvSpPr>
            <a:spLocks/>
          </p:cNvSpPr>
          <p:nvPr/>
        </p:nvSpPr>
        <p:spPr bwMode="auto">
          <a:xfrm>
            <a:off x="747713" y="46132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2" name="Freeform 14"/>
          <p:cNvSpPr>
            <a:spLocks/>
          </p:cNvSpPr>
          <p:nvPr/>
        </p:nvSpPr>
        <p:spPr bwMode="auto">
          <a:xfrm rot="5400000">
            <a:off x="3471863" y="4641850"/>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3" name="Freeform 15"/>
          <p:cNvSpPr>
            <a:spLocks/>
          </p:cNvSpPr>
          <p:nvPr/>
        </p:nvSpPr>
        <p:spPr bwMode="auto">
          <a:xfrm rot="10800000">
            <a:off x="6156325" y="4652963"/>
            <a:ext cx="1665288"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4" name="Freeform 16"/>
          <p:cNvSpPr>
            <a:spLocks/>
          </p:cNvSpPr>
          <p:nvPr/>
        </p:nvSpPr>
        <p:spPr bwMode="auto">
          <a:xfrm rot="-5400000">
            <a:off x="6167438" y="1617663"/>
            <a:ext cx="1665287" cy="1544637"/>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5" name="Freeform 17"/>
          <p:cNvSpPr>
            <a:spLocks/>
          </p:cNvSpPr>
          <p:nvPr/>
        </p:nvSpPr>
        <p:spPr bwMode="auto">
          <a:xfrm rot="5400000">
            <a:off x="3432175" y="1617663"/>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6" name="Freeform 18"/>
          <p:cNvSpPr>
            <a:spLocks/>
          </p:cNvSpPr>
          <p:nvPr/>
        </p:nvSpPr>
        <p:spPr bwMode="auto">
          <a:xfrm rot="10800000">
            <a:off x="611188" y="1628775"/>
            <a:ext cx="1665287" cy="1544638"/>
          </a:xfrm>
          <a:custGeom>
            <a:avLst/>
            <a:gdLst>
              <a:gd name="T0" fmla="*/ 2147483646 w 1049"/>
              <a:gd name="T1" fmla="*/ 2147483646 h 973"/>
              <a:gd name="T2" fmla="*/ 2147483646 w 1049"/>
              <a:gd name="T3" fmla="*/ 2147483646 h 973"/>
              <a:gd name="T4" fmla="*/ 2147483646 w 1049"/>
              <a:gd name="T5" fmla="*/ 2147483646 h 973"/>
              <a:gd name="T6" fmla="*/ 2147483646 w 1049"/>
              <a:gd name="T7" fmla="*/ 2147483646 h 973"/>
              <a:gd name="T8" fmla="*/ 2147483646 w 1049"/>
              <a:gd name="T9" fmla="*/ 2147483646 h 973"/>
              <a:gd name="T10" fmla="*/ 2147483646 w 1049"/>
              <a:gd name="T11" fmla="*/ 2147483646 h 973"/>
              <a:gd name="T12" fmla="*/ 2147483646 w 1049"/>
              <a:gd name="T13" fmla="*/ 2147483646 h 973"/>
              <a:gd name="T14" fmla="*/ 2147483646 w 1049"/>
              <a:gd name="T15" fmla="*/ 2147483646 h 973"/>
              <a:gd name="T16" fmla="*/ 2147483646 w 1049"/>
              <a:gd name="T17" fmla="*/ 2147483646 h 973"/>
              <a:gd name="T18" fmla="*/ 2147483646 w 1049"/>
              <a:gd name="T19" fmla="*/ 2147483646 h 973"/>
              <a:gd name="T20" fmla="*/ 2147483646 w 1049"/>
              <a:gd name="T21" fmla="*/ 2147483646 h 973"/>
              <a:gd name="T22" fmla="*/ 2147483646 w 1049"/>
              <a:gd name="T23" fmla="*/ 2147483646 h 973"/>
              <a:gd name="T24" fmla="*/ 2147483646 w 1049"/>
              <a:gd name="T25" fmla="*/ 2147483646 h 973"/>
              <a:gd name="T26" fmla="*/ 2147483646 w 1049"/>
              <a:gd name="T27" fmla="*/ 2147483646 h 973"/>
              <a:gd name="T28" fmla="*/ 2147483646 w 1049"/>
              <a:gd name="T29" fmla="*/ 2147483646 h 973"/>
              <a:gd name="T30" fmla="*/ 2147483646 w 1049"/>
              <a:gd name="T31" fmla="*/ 2147483646 h 973"/>
              <a:gd name="T32" fmla="*/ 2147483646 w 1049"/>
              <a:gd name="T33" fmla="*/ 2147483646 h 973"/>
              <a:gd name="T34" fmla="*/ 2147483646 w 1049"/>
              <a:gd name="T35" fmla="*/ 2147483646 h 973"/>
              <a:gd name="T36" fmla="*/ 2147483646 w 1049"/>
              <a:gd name="T37" fmla="*/ 2147483646 h 973"/>
              <a:gd name="T38" fmla="*/ 2147483646 w 1049"/>
              <a:gd name="T39" fmla="*/ 2147483646 h 973"/>
              <a:gd name="T40" fmla="*/ 2147483646 w 1049"/>
              <a:gd name="T41" fmla="*/ 2147483646 h 973"/>
              <a:gd name="T42" fmla="*/ 2147483646 w 1049"/>
              <a:gd name="T43" fmla="*/ 2147483646 h 973"/>
              <a:gd name="T44" fmla="*/ 2147483646 w 1049"/>
              <a:gd name="T45" fmla="*/ 2147483646 h 973"/>
              <a:gd name="T46" fmla="*/ 2147483646 w 1049"/>
              <a:gd name="T47" fmla="*/ 2147483646 h 973"/>
              <a:gd name="T48" fmla="*/ 2147483646 w 1049"/>
              <a:gd name="T49" fmla="*/ 2147483646 h 973"/>
              <a:gd name="T50" fmla="*/ 2147483646 w 1049"/>
              <a:gd name="T51" fmla="*/ 2147483646 h 973"/>
              <a:gd name="T52" fmla="*/ 2147483646 w 1049"/>
              <a:gd name="T53" fmla="*/ 2147483646 h 973"/>
              <a:gd name="T54" fmla="*/ 2147483646 w 1049"/>
              <a:gd name="T55" fmla="*/ 2147483646 h 973"/>
              <a:gd name="T56" fmla="*/ 2147483646 w 1049"/>
              <a:gd name="T57" fmla="*/ 2147483646 h 973"/>
              <a:gd name="T58" fmla="*/ 2147483646 w 1049"/>
              <a:gd name="T59" fmla="*/ 2147483646 h 973"/>
              <a:gd name="T60" fmla="*/ 2147483646 w 1049"/>
              <a:gd name="T61" fmla="*/ 2147483646 h 973"/>
              <a:gd name="T62" fmla="*/ 2147483646 w 1049"/>
              <a:gd name="T63" fmla="*/ 2147483646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9" h="973">
                <a:moveTo>
                  <a:pt x="131" y="542"/>
                </a:moveTo>
                <a:cubicBezTo>
                  <a:pt x="98" y="587"/>
                  <a:pt x="85" y="685"/>
                  <a:pt x="144" y="719"/>
                </a:cubicBezTo>
                <a:cubicBezTo>
                  <a:pt x="158" y="727"/>
                  <a:pt x="175" y="727"/>
                  <a:pt x="190" y="732"/>
                </a:cubicBezTo>
                <a:cubicBezTo>
                  <a:pt x="263" y="719"/>
                  <a:pt x="218" y="734"/>
                  <a:pt x="197" y="778"/>
                </a:cubicBezTo>
                <a:cubicBezTo>
                  <a:pt x="211" y="838"/>
                  <a:pt x="238" y="846"/>
                  <a:pt x="295" y="856"/>
                </a:cubicBezTo>
                <a:cubicBezTo>
                  <a:pt x="312" y="854"/>
                  <a:pt x="330" y="845"/>
                  <a:pt x="347" y="850"/>
                </a:cubicBezTo>
                <a:cubicBezTo>
                  <a:pt x="356" y="853"/>
                  <a:pt x="355" y="868"/>
                  <a:pt x="360" y="876"/>
                </a:cubicBezTo>
                <a:cubicBezTo>
                  <a:pt x="386" y="922"/>
                  <a:pt x="375" y="893"/>
                  <a:pt x="386" y="928"/>
                </a:cubicBezTo>
                <a:cubicBezTo>
                  <a:pt x="427" y="916"/>
                  <a:pt x="464" y="898"/>
                  <a:pt x="504" y="889"/>
                </a:cubicBezTo>
                <a:cubicBezTo>
                  <a:pt x="571" y="973"/>
                  <a:pt x="593" y="903"/>
                  <a:pt x="694" y="909"/>
                </a:cubicBezTo>
                <a:cubicBezTo>
                  <a:pt x="816" y="897"/>
                  <a:pt x="804" y="950"/>
                  <a:pt x="838" y="830"/>
                </a:cubicBezTo>
                <a:cubicBezTo>
                  <a:pt x="830" y="783"/>
                  <a:pt x="990" y="655"/>
                  <a:pt x="943" y="640"/>
                </a:cubicBezTo>
                <a:cubicBezTo>
                  <a:pt x="961" y="514"/>
                  <a:pt x="1049" y="394"/>
                  <a:pt x="884" y="339"/>
                </a:cubicBezTo>
                <a:cubicBezTo>
                  <a:pt x="805" y="366"/>
                  <a:pt x="851" y="342"/>
                  <a:pt x="818" y="418"/>
                </a:cubicBezTo>
                <a:cubicBezTo>
                  <a:pt x="829" y="420"/>
                  <a:pt x="835" y="450"/>
                  <a:pt x="845" y="444"/>
                </a:cubicBezTo>
                <a:cubicBezTo>
                  <a:pt x="855" y="438"/>
                  <a:pt x="853" y="448"/>
                  <a:pt x="858" y="437"/>
                </a:cubicBezTo>
                <a:cubicBezTo>
                  <a:pt x="903" y="332"/>
                  <a:pt x="807" y="407"/>
                  <a:pt x="838" y="306"/>
                </a:cubicBezTo>
                <a:cubicBezTo>
                  <a:pt x="824" y="235"/>
                  <a:pt x="840" y="178"/>
                  <a:pt x="766" y="195"/>
                </a:cubicBezTo>
                <a:cubicBezTo>
                  <a:pt x="747" y="48"/>
                  <a:pt x="664" y="34"/>
                  <a:pt x="530" y="18"/>
                </a:cubicBezTo>
                <a:cubicBezTo>
                  <a:pt x="457" y="23"/>
                  <a:pt x="347" y="15"/>
                  <a:pt x="321" y="110"/>
                </a:cubicBezTo>
                <a:cubicBezTo>
                  <a:pt x="318" y="122"/>
                  <a:pt x="338" y="93"/>
                  <a:pt x="347" y="84"/>
                </a:cubicBezTo>
                <a:cubicBezTo>
                  <a:pt x="370" y="0"/>
                  <a:pt x="341" y="34"/>
                  <a:pt x="269" y="64"/>
                </a:cubicBezTo>
                <a:cubicBezTo>
                  <a:pt x="215" y="125"/>
                  <a:pt x="167" y="181"/>
                  <a:pt x="131" y="254"/>
                </a:cubicBezTo>
                <a:cubicBezTo>
                  <a:pt x="133" y="267"/>
                  <a:pt x="126" y="287"/>
                  <a:pt x="138" y="293"/>
                </a:cubicBezTo>
                <a:cubicBezTo>
                  <a:pt x="149" y="299"/>
                  <a:pt x="161" y="283"/>
                  <a:pt x="170" y="274"/>
                </a:cubicBezTo>
                <a:cubicBezTo>
                  <a:pt x="175" y="269"/>
                  <a:pt x="184" y="256"/>
                  <a:pt x="177" y="254"/>
                </a:cubicBezTo>
                <a:cubicBezTo>
                  <a:pt x="164" y="251"/>
                  <a:pt x="151" y="263"/>
                  <a:pt x="138" y="267"/>
                </a:cubicBezTo>
                <a:cubicBezTo>
                  <a:pt x="94" y="346"/>
                  <a:pt x="0" y="493"/>
                  <a:pt x="131" y="549"/>
                </a:cubicBezTo>
                <a:cubicBezTo>
                  <a:pt x="199" y="518"/>
                  <a:pt x="157" y="599"/>
                  <a:pt x="131" y="522"/>
                </a:cubicBezTo>
                <a:cubicBezTo>
                  <a:pt x="72" y="569"/>
                  <a:pt x="123" y="523"/>
                  <a:pt x="98" y="594"/>
                </a:cubicBezTo>
                <a:cubicBezTo>
                  <a:pt x="105" y="629"/>
                  <a:pt x="105" y="638"/>
                  <a:pt x="105" y="621"/>
                </a:cubicBezTo>
                <a:lnTo>
                  <a:pt x="131" y="542"/>
                </a:lnTo>
                <a:close/>
              </a:path>
            </a:pathLst>
          </a:custGeom>
          <a:noFill/>
          <a:ln w="12700" cap="flat" cmpd="sng">
            <a:solidFill>
              <a:srgbClr val="008000"/>
            </a:solidFill>
            <a:prstDash val="dash"/>
            <a:round/>
            <a:headEnd type="none" w="lg" len="lg"/>
            <a:tailEnd type="none" w="med" len="me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73747" name="Rectangle 19"/>
          <p:cNvSpPr>
            <a:spLocks noChangeArrowheads="1"/>
          </p:cNvSpPr>
          <p:nvPr/>
        </p:nvSpPr>
        <p:spPr bwMode="auto">
          <a:xfrm>
            <a:off x="323850" y="1628775"/>
            <a:ext cx="8496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3748" name="Rectangle 20"/>
          <p:cNvSpPr>
            <a:spLocks noChangeArrowheads="1"/>
          </p:cNvSpPr>
          <p:nvPr/>
        </p:nvSpPr>
        <p:spPr bwMode="auto">
          <a:xfrm rot="2021404">
            <a:off x="5262563" y="5473700"/>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65" name="Text Box 21"/>
          <p:cNvSpPr txBox="1">
            <a:spLocks noChangeArrowheads="1"/>
          </p:cNvSpPr>
          <p:nvPr/>
        </p:nvSpPr>
        <p:spPr bwMode="auto">
          <a:xfrm rot="2025856">
            <a:off x="5307013" y="5730875"/>
            <a:ext cx="1784350"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000">
                <a:solidFill>
                  <a:schemeClr val="bg1"/>
                </a:solidFill>
                <a:effectLst>
                  <a:outerShdw blurRad="38100" dist="38100" dir="2700000" algn="tl">
                    <a:srgbClr val="C0C0C0"/>
                  </a:outerShdw>
                </a:effectLst>
              </a:rPr>
              <a:t>F</a:t>
            </a:r>
            <a:r>
              <a:rPr lang="de-DE" altLang="de-DE" sz="2000" baseline="-25000">
                <a:solidFill>
                  <a:schemeClr val="bg1"/>
                </a:solidFill>
                <a:effectLst>
                  <a:outerShdw blurRad="38100" dist="38100" dir="2700000" algn="tl">
                    <a:srgbClr val="C0C0C0"/>
                  </a:outerShdw>
                </a:effectLst>
              </a:rPr>
              <a:t>L</a:t>
            </a:r>
            <a:r>
              <a:rPr lang="de-DE" altLang="de-DE" sz="2000">
                <a:solidFill>
                  <a:schemeClr val="bg1"/>
                </a:solidFill>
                <a:effectLst>
                  <a:outerShdw blurRad="38100" dist="38100" dir="2700000" algn="tl">
                    <a:srgbClr val="C0C0C0"/>
                  </a:outerShdw>
                </a:effectLst>
              </a:rPr>
              <a:t> = 45 kN</a:t>
            </a:r>
          </a:p>
        </p:txBody>
      </p:sp>
      <p:sp>
        <p:nvSpPr>
          <p:cNvPr id="338966" name="Line 22"/>
          <p:cNvSpPr>
            <a:spLocks noChangeShapeType="1"/>
          </p:cNvSpPr>
          <p:nvPr/>
        </p:nvSpPr>
        <p:spPr bwMode="auto">
          <a:xfrm flipH="1" flipV="1">
            <a:off x="1692275" y="2924175"/>
            <a:ext cx="3240088" cy="2305050"/>
          </a:xfrm>
          <a:prstGeom prst="line">
            <a:avLst/>
          </a:prstGeom>
          <a:noFill/>
          <a:ln w="19050">
            <a:solidFill>
              <a:srgbClr val="E0003C"/>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67" name="Line 23"/>
          <p:cNvSpPr>
            <a:spLocks noChangeShapeType="1"/>
          </p:cNvSpPr>
          <p:nvPr/>
        </p:nvSpPr>
        <p:spPr bwMode="auto">
          <a:xfrm>
            <a:off x="4284663" y="2565400"/>
            <a:ext cx="935037" cy="2592388"/>
          </a:xfrm>
          <a:prstGeom prst="line">
            <a:avLst/>
          </a:prstGeom>
          <a:noFill/>
          <a:ln w="1905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68" name="Oval 24"/>
          <p:cNvSpPr>
            <a:spLocks noChangeArrowheads="1"/>
          </p:cNvSpPr>
          <p:nvPr/>
        </p:nvSpPr>
        <p:spPr bwMode="auto">
          <a:xfrm>
            <a:off x="4932363" y="5013325"/>
            <a:ext cx="287337" cy="287338"/>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69" name="Line 25"/>
          <p:cNvSpPr>
            <a:spLocks noChangeShapeType="1"/>
          </p:cNvSpPr>
          <p:nvPr/>
        </p:nvSpPr>
        <p:spPr bwMode="auto">
          <a:xfrm>
            <a:off x="5075238" y="5156200"/>
            <a:ext cx="360362" cy="288925"/>
          </a:xfrm>
          <a:prstGeom prst="line">
            <a:avLst/>
          </a:prstGeom>
          <a:noFill/>
          <a:ln w="12700">
            <a:solidFill>
              <a:schemeClr val="tx1"/>
            </a:solidFill>
            <a:round/>
            <a:headEnd type="oval"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70" name="Oval 26"/>
          <p:cNvSpPr>
            <a:spLocks noChangeArrowheads="1"/>
          </p:cNvSpPr>
          <p:nvPr/>
        </p:nvSpPr>
        <p:spPr bwMode="auto">
          <a:xfrm rot="-1009291">
            <a:off x="4140200" y="2276475"/>
            <a:ext cx="215900" cy="288925"/>
          </a:xfrm>
          <a:prstGeom prst="ellipse">
            <a:avLst/>
          </a:prstGeom>
          <a:noFill/>
          <a:ln w="19050">
            <a:solidFill>
              <a:schemeClr val="tx1"/>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71" name="Line 27"/>
          <p:cNvSpPr>
            <a:spLocks noChangeShapeType="1"/>
          </p:cNvSpPr>
          <p:nvPr/>
        </p:nvSpPr>
        <p:spPr bwMode="auto">
          <a:xfrm flipH="1">
            <a:off x="5219700" y="4797425"/>
            <a:ext cx="647700"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72" name="Text Box 28"/>
          <p:cNvSpPr txBox="1">
            <a:spLocks noChangeArrowheads="1"/>
          </p:cNvSpPr>
          <p:nvPr/>
        </p:nvSpPr>
        <p:spPr bwMode="auto">
          <a:xfrm>
            <a:off x="5580063" y="4508500"/>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Lose Rolle</a:t>
            </a:r>
          </a:p>
        </p:txBody>
      </p:sp>
      <p:sp>
        <p:nvSpPr>
          <p:cNvPr id="338973" name="Text Box 29"/>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 </a:t>
            </a:r>
            <a:r>
              <a:rPr lang="de-DE" altLang="de-DE" sz="1400" b="1" dirty="0">
                <a:effectLst>
                  <a:outerShdw blurRad="38100" dist="38100" dir="2700000" algn="tl">
                    <a:srgbClr val="C0C0C0"/>
                  </a:outerShdw>
                </a:effectLst>
              </a:rPr>
              <a:t> 		</a:t>
            </a:r>
            <a:r>
              <a:rPr lang="de-DE" altLang="de-DE" sz="2400" b="1" dirty="0">
                <a:effectLst>
                  <a:outerShdw blurRad="38100" dist="38100" dir="2700000" algn="tl">
                    <a:srgbClr val="C0C0C0"/>
                  </a:outerShdw>
                </a:effectLst>
              </a:rPr>
              <a:t>1. Variante </a:t>
            </a:r>
          </a:p>
        </p:txBody>
      </p:sp>
      <p:sp>
        <p:nvSpPr>
          <p:cNvPr id="338974" name="Text Box 30"/>
          <p:cNvSpPr txBox="1">
            <a:spLocks noChangeArrowheads="1"/>
          </p:cNvSpPr>
          <p:nvPr/>
        </p:nvSpPr>
        <p:spPr bwMode="auto">
          <a:xfrm>
            <a:off x="5003800" y="3973513"/>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338975" name="Line 31"/>
          <p:cNvSpPr>
            <a:spLocks noChangeShapeType="1"/>
          </p:cNvSpPr>
          <p:nvPr/>
        </p:nvSpPr>
        <p:spPr bwMode="auto">
          <a:xfrm>
            <a:off x="5076825" y="4437063"/>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76" name="Text Box 32"/>
          <p:cNvSpPr txBox="1">
            <a:spLocks noChangeArrowheads="1"/>
          </p:cNvSpPr>
          <p:nvPr/>
        </p:nvSpPr>
        <p:spPr bwMode="auto">
          <a:xfrm>
            <a:off x="2484438" y="2708275"/>
            <a:ext cx="1152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spcBef>
                <a:spcPct val="50000"/>
              </a:spcBef>
            </a:pPr>
            <a:r>
              <a:rPr lang="de-DE" altLang="de-DE" sz="1400"/>
              <a:t>Festpunkt</a:t>
            </a:r>
          </a:p>
        </p:txBody>
      </p:sp>
      <p:sp>
        <p:nvSpPr>
          <p:cNvPr id="338977" name="Line 33"/>
          <p:cNvSpPr>
            <a:spLocks noChangeShapeType="1"/>
          </p:cNvSpPr>
          <p:nvPr/>
        </p:nvSpPr>
        <p:spPr bwMode="auto">
          <a:xfrm flipV="1">
            <a:off x="3635375" y="2565400"/>
            <a:ext cx="504825"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78" name="Rectangle 34"/>
          <p:cNvSpPr>
            <a:spLocks noChangeArrowheads="1"/>
          </p:cNvSpPr>
          <p:nvPr/>
        </p:nvSpPr>
        <p:spPr bwMode="auto">
          <a:xfrm>
            <a:off x="5651500" y="2232025"/>
            <a:ext cx="2663825" cy="143986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79" name="Text Box 35"/>
          <p:cNvSpPr txBox="1">
            <a:spLocks noChangeArrowheads="1"/>
          </p:cNvSpPr>
          <p:nvPr/>
        </p:nvSpPr>
        <p:spPr bwMode="auto">
          <a:xfrm>
            <a:off x="5722938" y="2493963"/>
            <a:ext cx="7921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38980" name="Text Box 36"/>
          <p:cNvSpPr txBox="1">
            <a:spLocks noChangeArrowheads="1"/>
          </p:cNvSpPr>
          <p:nvPr/>
        </p:nvSpPr>
        <p:spPr bwMode="auto">
          <a:xfrm>
            <a:off x="6515100" y="2205038"/>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338981" name="Line 37"/>
          <p:cNvSpPr>
            <a:spLocks noChangeShapeType="1"/>
          </p:cNvSpPr>
          <p:nvPr/>
        </p:nvSpPr>
        <p:spPr bwMode="auto">
          <a:xfrm>
            <a:off x="6588125" y="2709863"/>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82" name="Text Box 38"/>
          <p:cNvSpPr txBox="1">
            <a:spLocks noChangeArrowheads="1"/>
          </p:cNvSpPr>
          <p:nvPr/>
        </p:nvSpPr>
        <p:spPr bwMode="auto">
          <a:xfrm>
            <a:off x="6946900" y="2493963"/>
            <a:ext cx="3603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t>
            </a:r>
            <a:endParaRPr lang="de-DE" altLang="de-DE" sz="2400" baseline="-25000">
              <a:solidFill>
                <a:srgbClr val="E0003C"/>
              </a:solidFill>
              <a:effectLst>
                <a:outerShdw blurRad="38100" dist="38100" dir="2700000" algn="tl">
                  <a:srgbClr val="C0C0C0"/>
                </a:outerShdw>
              </a:effectLst>
            </a:endParaRPr>
          </a:p>
        </p:txBody>
      </p:sp>
      <p:sp>
        <p:nvSpPr>
          <p:cNvPr id="338983" name="Text Box 39"/>
          <p:cNvSpPr txBox="1">
            <a:spLocks noChangeArrowheads="1"/>
          </p:cNvSpPr>
          <p:nvPr/>
        </p:nvSpPr>
        <p:spPr bwMode="auto">
          <a:xfrm>
            <a:off x="7307263" y="2205038"/>
            <a:ext cx="1008062"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45 kN</a:t>
            </a:r>
            <a:endParaRPr lang="de-DE" altLang="de-DE" sz="2400" baseline="-25000">
              <a:solidFill>
                <a:srgbClr val="E0003C"/>
              </a:solidFill>
              <a:effectLst>
                <a:outerShdw blurRad="38100" dist="38100" dir="2700000" algn="tl">
                  <a:srgbClr val="C0C0C0"/>
                </a:outerShdw>
              </a:effectLst>
            </a:endParaRP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338984" name="Line 40"/>
          <p:cNvSpPr>
            <a:spLocks noChangeShapeType="1"/>
          </p:cNvSpPr>
          <p:nvPr/>
        </p:nvSpPr>
        <p:spPr bwMode="auto">
          <a:xfrm>
            <a:off x="7380288" y="2709863"/>
            <a:ext cx="862012"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85" name="Text Box 41"/>
          <p:cNvSpPr txBox="1">
            <a:spLocks noChangeArrowheads="1"/>
          </p:cNvSpPr>
          <p:nvPr/>
        </p:nvSpPr>
        <p:spPr bwMode="auto">
          <a:xfrm>
            <a:off x="5722938" y="3141663"/>
            <a:ext cx="259397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  15 kN</a:t>
            </a:r>
            <a:endParaRPr lang="de-DE" altLang="de-DE" sz="2400" baseline="-25000">
              <a:solidFill>
                <a:srgbClr val="E0003C"/>
              </a:solidFill>
              <a:effectLst>
                <a:outerShdw blurRad="38100" dist="38100" dir="2700000" algn="tl">
                  <a:srgbClr val="C0C0C0"/>
                </a:outerShdw>
              </a:effectLst>
            </a:endParaRPr>
          </a:p>
        </p:txBody>
      </p:sp>
      <p:sp>
        <p:nvSpPr>
          <p:cNvPr id="338986" name="Text Box 42"/>
          <p:cNvSpPr txBox="1">
            <a:spLocks noChangeArrowheads="1"/>
          </p:cNvSpPr>
          <p:nvPr/>
        </p:nvSpPr>
        <p:spPr bwMode="auto">
          <a:xfrm>
            <a:off x="4572000" y="2852738"/>
            <a:ext cx="10795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 </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38987" name="Line 43"/>
          <p:cNvSpPr>
            <a:spLocks noChangeShapeType="1"/>
          </p:cNvSpPr>
          <p:nvPr/>
        </p:nvSpPr>
        <p:spPr bwMode="auto">
          <a:xfrm flipH="1" flipV="1">
            <a:off x="1835150" y="2708275"/>
            <a:ext cx="3097213" cy="2376488"/>
          </a:xfrm>
          <a:prstGeom prst="line">
            <a:avLst/>
          </a:prstGeom>
          <a:noFill/>
          <a:ln w="19050">
            <a:solidFill>
              <a:srgbClr val="E0003C"/>
            </a:solidFill>
            <a:round/>
            <a:headEnd type="oval" w="med" len="me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88" name="Rectangle 44"/>
          <p:cNvSpPr>
            <a:spLocks noChangeArrowheads="1"/>
          </p:cNvSpPr>
          <p:nvPr/>
        </p:nvSpPr>
        <p:spPr bwMode="auto">
          <a:xfrm rot="-1087193">
            <a:off x="4572000" y="3284538"/>
            <a:ext cx="71438" cy="360362"/>
          </a:xfrm>
          <a:prstGeom prst="rect">
            <a:avLst/>
          </a:prstGeom>
          <a:solidFill>
            <a:srgbClr val="EAEAEA"/>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89" name="Text Box 45"/>
          <p:cNvSpPr txBox="1">
            <a:spLocks noChangeArrowheads="1"/>
          </p:cNvSpPr>
          <p:nvPr/>
        </p:nvSpPr>
        <p:spPr bwMode="auto">
          <a:xfrm>
            <a:off x="3130550" y="4076700"/>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338990" name="Line 46"/>
          <p:cNvSpPr>
            <a:spLocks noChangeShapeType="1"/>
          </p:cNvSpPr>
          <p:nvPr/>
        </p:nvSpPr>
        <p:spPr bwMode="auto">
          <a:xfrm>
            <a:off x="3203575" y="4581525"/>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91" name="Text Box 47"/>
          <p:cNvSpPr txBox="1">
            <a:spLocks noChangeArrowheads="1"/>
          </p:cNvSpPr>
          <p:nvPr/>
        </p:nvSpPr>
        <p:spPr bwMode="auto">
          <a:xfrm>
            <a:off x="3922713" y="3573463"/>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338992" name="Line 48"/>
          <p:cNvSpPr>
            <a:spLocks noChangeShapeType="1"/>
          </p:cNvSpPr>
          <p:nvPr/>
        </p:nvSpPr>
        <p:spPr bwMode="auto">
          <a:xfrm>
            <a:off x="3995738" y="4078288"/>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93" name="Line 49"/>
          <p:cNvSpPr>
            <a:spLocks noChangeShapeType="1"/>
          </p:cNvSpPr>
          <p:nvPr/>
        </p:nvSpPr>
        <p:spPr bwMode="auto">
          <a:xfrm flipH="1" flipV="1">
            <a:off x="1835150" y="2492375"/>
            <a:ext cx="793750" cy="360363"/>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94" name="Text Box 50"/>
          <p:cNvSpPr txBox="1">
            <a:spLocks noChangeArrowheads="1"/>
          </p:cNvSpPr>
          <p:nvPr/>
        </p:nvSpPr>
        <p:spPr bwMode="auto">
          <a:xfrm>
            <a:off x="4716463" y="3284538"/>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MZ 16</a:t>
            </a:r>
          </a:p>
        </p:txBody>
      </p:sp>
      <p:sp>
        <p:nvSpPr>
          <p:cNvPr id="338995" name="Line 51"/>
          <p:cNvSpPr>
            <a:spLocks noChangeShapeType="1"/>
          </p:cNvSpPr>
          <p:nvPr/>
        </p:nvSpPr>
        <p:spPr bwMode="auto">
          <a:xfrm>
            <a:off x="4716463" y="3789363"/>
            <a:ext cx="214312" cy="574675"/>
          </a:xfrm>
          <a:prstGeom prst="line">
            <a:avLst/>
          </a:prstGeom>
          <a:noFill/>
          <a:ln w="19050">
            <a:solidFill>
              <a:srgbClr val="E0003C"/>
            </a:solidFill>
            <a:round/>
            <a:headEnd type="triangl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96" name="Oval 52"/>
          <p:cNvSpPr>
            <a:spLocks noChangeArrowheads="1"/>
          </p:cNvSpPr>
          <p:nvPr/>
        </p:nvSpPr>
        <p:spPr bwMode="auto">
          <a:xfrm rot="-1009291">
            <a:off x="1403350" y="2276475"/>
            <a:ext cx="215900" cy="288925"/>
          </a:xfrm>
          <a:prstGeom prst="ellipse">
            <a:avLst/>
          </a:prstGeom>
          <a:noFill/>
          <a:ln w="19050">
            <a:solidFill>
              <a:schemeClr val="tx1"/>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97" name="Oval 53"/>
          <p:cNvSpPr>
            <a:spLocks noChangeArrowheads="1"/>
          </p:cNvSpPr>
          <p:nvPr/>
        </p:nvSpPr>
        <p:spPr bwMode="auto">
          <a:xfrm>
            <a:off x="1617663" y="2636838"/>
            <a:ext cx="290512" cy="287337"/>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38998" name="Line 54"/>
          <p:cNvSpPr>
            <a:spLocks noChangeShapeType="1"/>
          </p:cNvSpPr>
          <p:nvPr/>
        </p:nvSpPr>
        <p:spPr bwMode="auto">
          <a:xfrm>
            <a:off x="1547813" y="2565400"/>
            <a:ext cx="215900" cy="215900"/>
          </a:xfrm>
          <a:prstGeom prst="line">
            <a:avLst/>
          </a:prstGeom>
          <a:noFill/>
          <a:ln w="19050">
            <a:solidFill>
              <a:schemeClr val="tx1"/>
            </a:solidFill>
            <a:round/>
            <a:headEnd type="oval" w="med" len="me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38999" name="Text Box 55"/>
          <p:cNvSpPr txBox="1">
            <a:spLocks noChangeArrowheads="1"/>
          </p:cNvSpPr>
          <p:nvPr/>
        </p:nvSpPr>
        <p:spPr bwMode="auto">
          <a:xfrm>
            <a:off x="755650" y="3195638"/>
            <a:ext cx="1223963"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Umlenkrolle</a:t>
            </a:r>
          </a:p>
        </p:txBody>
      </p:sp>
      <p:sp>
        <p:nvSpPr>
          <p:cNvPr id="339000" name="Line 56"/>
          <p:cNvSpPr>
            <a:spLocks noChangeShapeType="1"/>
          </p:cNvSpPr>
          <p:nvPr/>
        </p:nvSpPr>
        <p:spPr bwMode="auto">
          <a:xfrm flipV="1">
            <a:off x="1331913" y="2924175"/>
            <a:ext cx="287337" cy="288925"/>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pic>
        <p:nvPicPr>
          <p:cNvPr id="73785" name="Picture 5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4076700"/>
            <a:ext cx="20891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9002" name="Line 58"/>
          <p:cNvSpPr>
            <a:spLocks noChangeShapeType="1"/>
          </p:cNvSpPr>
          <p:nvPr/>
        </p:nvSpPr>
        <p:spPr bwMode="auto">
          <a:xfrm>
            <a:off x="6554788" y="3595688"/>
            <a:ext cx="792162" cy="0"/>
          </a:xfrm>
          <a:prstGeom prst="line">
            <a:avLst/>
          </a:prstGeom>
          <a:noFill/>
          <a:ln w="38100" cmpd="dbl">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3787"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96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89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896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897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897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89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897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897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899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8996"/>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3899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900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899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8997"/>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898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8994"/>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0"/>
                                          </p:stCondLst>
                                        </p:cTn>
                                        <p:tgtEl>
                                          <p:spTgt spid="338987"/>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0"/>
                                          </p:stCondLst>
                                        </p:cTn>
                                        <p:tgtEl>
                                          <p:spTgt spid="33896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0"/>
                                          </p:stCondLst>
                                        </p:cTn>
                                        <p:tgtEl>
                                          <p:spTgt spid="33896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38995"/>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898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3899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3899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3899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3897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38975"/>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38986"/>
                                        </p:tgtEl>
                                        <p:attrNameLst>
                                          <p:attrName>style.visibility</p:attrName>
                                        </p:attrNameLst>
                                      </p:cBhvr>
                                      <p:to>
                                        <p:strVal val="visible"/>
                                      </p:to>
                                    </p:set>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3897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38978"/>
                                        </p:tgtEl>
                                        <p:attrNameLst>
                                          <p:attrName>style.visibility</p:attrName>
                                        </p:attrNameLst>
                                      </p:cBhvr>
                                      <p:to>
                                        <p:strVal val="visible"/>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38980"/>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3898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898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338983"/>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338984"/>
                                        </p:tgtEl>
                                        <p:attrNameLst>
                                          <p:attrName>style.visibility</p:attrName>
                                        </p:attrNameLst>
                                      </p:cBhvr>
                                      <p:to>
                                        <p:strVal val="visible"/>
                                      </p:to>
                                    </p:set>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38985"/>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3390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65" grpId="0"/>
      <p:bldP spid="338968" grpId="0" animBg="1"/>
      <p:bldP spid="338970" grpId="0" animBg="1"/>
      <p:bldP spid="338972" grpId="0"/>
      <p:bldP spid="338974" grpId="0"/>
      <p:bldP spid="338976" grpId="0"/>
      <p:bldP spid="338978" grpId="0" animBg="1"/>
      <p:bldP spid="338979" grpId="0"/>
      <p:bldP spid="338980" grpId="0"/>
      <p:bldP spid="338982" grpId="0"/>
      <p:bldP spid="338983" grpId="0"/>
      <p:bldP spid="338985" grpId="0"/>
      <p:bldP spid="338986" grpId="0"/>
      <p:bldP spid="338988" grpId="0" animBg="1"/>
      <p:bldP spid="338989" grpId="0"/>
      <p:bldP spid="338991" grpId="0"/>
      <p:bldP spid="338994" grpId="0"/>
      <p:bldP spid="338996" grpId="0" animBg="1"/>
      <p:bldP spid="338997" grpId="0" animBg="1"/>
      <p:bldP spid="33899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611188" y="1989138"/>
            <a:ext cx="7921625" cy="4608512"/>
          </a:xfrm>
          <a:prstGeom prst="rect">
            <a:avLst/>
          </a:prstGeom>
          <a:solidFill>
            <a:srgbClr val="008000">
              <a:alpha val="50195"/>
            </a:srgbClr>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0995" name="Rectangle 3"/>
          <p:cNvSpPr>
            <a:spLocks noChangeArrowheads="1"/>
          </p:cNvSpPr>
          <p:nvPr/>
        </p:nvSpPr>
        <p:spPr bwMode="auto">
          <a:xfrm>
            <a:off x="611188" y="2708275"/>
            <a:ext cx="7921625" cy="2305050"/>
          </a:xfrm>
          <a:prstGeom prst="rect">
            <a:avLst/>
          </a:prstGeom>
          <a:gradFill rotWithShape="1">
            <a:gsLst>
              <a:gs pos="0">
                <a:schemeClr val="bg2"/>
              </a:gs>
              <a:gs pos="50000">
                <a:srgbClr val="DDDDDD"/>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pPr eaLnBrk="1" hangingPunct="1">
              <a:defRPr/>
            </a:pPr>
            <a:endParaRPr lang="de-DE"/>
          </a:p>
        </p:txBody>
      </p:sp>
      <p:sp>
        <p:nvSpPr>
          <p:cNvPr id="75780" name="Line 4"/>
          <p:cNvSpPr>
            <a:spLocks noChangeShapeType="1"/>
          </p:cNvSpPr>
          <p:nvPr/>
        </p:nvSpPr>
        <p:spPr bwMode="auto">
          <a:xfrm>
            <a:off x="611188" y="270827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81" name="Line 5"/>
          <p:cNvSpPr>
            <a:spLocks noChangeShapeType="1"/>
          </p:cNvSpPr>
          <p:nvPr/>
        </p:nvSpPr>
        <p:spPr bwMode="auto">
          <a:xfrm>
            <a:off x="611188" y="5013325"/>
            <a:ext cx="7921625" cy="0"/>
          </a:xfrm>
          <a:prstGeom prst="line">
            <a:avLst/>
          </a:prstGeom>
          <a:noFill/>
          <a:ln w="28575">
            <a:solidFill>
              <a:schemeClr val="bg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82" name="Line 6"/>
          <p:cNvSpPr>
            <a:spLocks noChangeShapeType="1"/>
          </p:cNvSpPr>
          <p:nvPr/>
        </p:nvSpPr>
        <p:spPr bwMode="auto">
          <a:xfrm>
            <a:off x="611188" y="3860800"/>
            <a:ext cx="7921625" cy="0"/>
          </a:xfrm>
          <a:prstGeom prst="line">
            <a:avLst/>
          </a:prstGeom>
          <a:noFill/>
          <a:ln w="28575">
            <a:solidFill>
              <a:schemeClr val="bg1"/>
            </a:solidFill>
            <a:prstDash val="lgDash"/>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83" name="Rectangle 7"/>
          <p:cNvSpPr>
            <a:spLocks noChangeArrowheads="1"/>
          </p:cNvSpPr>
          <p:nvPr/>
        </p:nvSpPr>
        <p:spPr bwMode="auto">
          <a:xfrm>
            <a:off x="323850" y="1628775"/>
            <a:ext cx="8496300" cy="360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784" name="Rectangle 8"/>
          <p:cNvSpPr>
            <a:spLocks noChangeArrowheads="1"/>
          </p:cNvSpPr>
          <p:nvPr/>
        </p:nvSpPr>
        <p:spPr bwMode="auto">
          <a:xfrm rot="2021404">
            <a:off x="5262563" y="5473700"/>
            <a:ext cx="1439862" cy="576263"/>
          </a:xfrm>
          <a:prstGeom prst="rect">
            <a:avLst/>
          </a:prstGeom>
          <a:solidFill>
            <a:srgbClr val="3366FF"/>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1001" name="Text Box 9"/>
          <p:cNvSpPr txBox="1">
            <a:spLocks noChangeArrowheads="1"/>
          </p:cNvSpPr>
          <p:nvPr/>
        </p:nvSpPr>
        <p:spPr bwMode="auto">
          <a:xfrm rot="2025856">
            <a:off x="5307013" y="5730875"/>
            <a:ext cx="1784350"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000">
                <a:solidFill>
                  <a:schemeClr val="bg1"/>
                </a:solidFill>
                <a:effectLst>
                  <a:outerShdw blurRad="38100" dist="38100" dir="2700000" algn="tl">
                    <a:srgbClr val="C0C0C0"/>
                  </a:outerShdw>
                </a:effectLst>
              </a:rPr>
              <a:t>F</a:t>
            </a:r>
            <a:r>
              <a:rPr lang="de-DE" altLang="de-DE" sz="2000" baseline="-25000">
                <a:solidFill>
                  <a:schemeClr val="bg1"/>
                </a:solidFill>
                <a:effectLst>
                  <a:outerShdw blurRad="38100" dist="38100" dir="2700000" algn="tl">
                    <a:srgbClr val="C0C0C0"/>
                  </a:outerShdw>
                </a:effectLst>
              </a:rPr>
              <a:t>L</a:t>
            </a:r>
            <a:r>
              <a:rPr lang="de-DE" altLang="de-DE" sz="2000">
                <a:solidFill>
                  <a:schemeClr val="bg1"/>
                </a:solidFill>
                <a:effectLst>
                  <a:outerShdw blurRad="38100" dist="38100" dir="2700000" algn="tl">
                    <a:srgbClr val="C0C0C0"/>
                  </a:outerShdw>
                </a:effectLst>
              </a:rPr>
              <a:t> = 45 kN</a:t>
            </a:r>
          </a:p>
        </p:txBody>
      </p:sp>
      <p:sp>
        <p:nvSpPr>
          <p:cNvPr id="75786" name="Line 10"/>
          <p:cNvSpPr>
            <a:spLocks noChangeShapeType="1"/>
          </p:cNvSpPr>
          <p:nvPr/>
        </p:nvSpPr>
        <p:spPr bwMode="auto">
          <a:xfrm flipH="1" flipV="1">
            <a:off x="3708400" y="4437063"/>
            <a:ext cx="1295400" cy="792162"/>
          </a:xfrm>
          <a:prstGeom prst="line">
            <a:avLst/>
          </a:prstGeom>
          <a:noFill/>
          <a:ln w="19050">
            <a:solidFill>
              <a:srgbClr val="E0003C"/>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87" name="Line 11"/>
          <p:cNvSpPr>
            <a:spLocks noChangeShapeType="1"/>
          </p:cNvSpPr>
          <p:nvPr/>
        </p:nvSpPr>
        <p:spPr bwMode="auto">
          <a:xfrm>
            <a:off x="4284663" y="2565400"/>
            <a:ext cx="935037" cy="2592388"/>
          </a:xfrm>
          <a:prstGeom prst="line">
            <a:avLst/>
          </a:prstGeom>
          <a:noFill/>
          <a:ln w="19050">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88" name="Oval 12"/>
          <p:cNvSpPr>
            <a:spLocks noChangeArrowheads="1"/>
          </p:cNvSpPr>
          <p:nvPr/>
        </p:nvSpPr>
        <p:spPr bwMode="auto">
          <a:xfrm>
            <a:off x="4932363" y="5013325"/>
            <a:ext cx="287337" cy="287338"/>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789" name="Line 13"/>
          <p:cNvSpPr>
            <a:spLocks noChangeShapeType="1"/>
          </p:cNvSpPr>
          <p:nvPr/>
        </p:nvSpPr>
        <p:spPr bwMode="auto">
          <a:xfrm>
            <a:off x="5075238" y="5156200"/>
            <a:ext cx="288925" cy="288925"/>
          </a:xfrm>
          <a:prstGeom prst="line">
            <a:avLst/>
          </a:prstGeom>
          <a:noFill/>
          <a:ln w="12700">
            <a:solidFill>
              <a:schemeClr val="tx1"/>
            </a:solidFill>
            <a:round/>
            <a:headEnd type="oval" w="lg"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90" name="Oval 14"/>
          <p:cNvSpPr>
            <a:spLocks noChangeArrowheads="1"/>
          </p:cNvSpPr>
          <p:nvPr/>
        </p:nvSpPr>
        <p:spPr bwMode="auto">
          <a:xfrm rot="-1009291">
            <a:off x="4160838" y="2419350"/>
            <a:ext cx="195262" cy="147638"/>
          </a:xfrm>
          <a:prstGeom prst="ellipse">
            <a:avLst/>
          </a:prstGeom>
          <a:solidFill>
            <a:schemeClr val="bg2"/>
          </a:solidFill>
          <a:ln w="19050">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791" name="Line 15"/>
          <p:cNvSpPr>
            <a:spLocks noChangeShapeType="1"/>
          </p:cNvSpPr>
          <p:nvPr/>
        </p:nvSpPr>
        <p:spPr bwMode="auto">
          <a:xfrm flipH="1">
            <a:off x="5219700" y="4797425"/>
            <a:ext cx="647700"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92" name="Text Box 16"/>
          <p:cNvSpPr txBox="1">
            <a:spLocks noChangeArrowheads="1"/>
          </p:cNvSpPr>
          <p:nvPr/>
        </p:nvSpPr>
        <p:spPr bwMode="auto">
          <a:xfrm>
            <a:off x="5580063" y="4508500"/>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Lose Rolle</a:t>
            </a:r>
          </a:p>
        </p:txBody>
      </p:sp>
      <p:sp>
        <p:nvSpPr>
          <p:cNvPr id="341009" name="Text Box 17"/>
          <p:cNvSpPr txBox="1">
            <a:spLocks noChangeArrowheads="1"/>
          </p:cNvSpPr>
          <p:nvPr/>
        </p:nvSpPr>
        <p:spPr bwMode="auto">
          <a:xfrm>
            <a:off x="323850" y="1341438"/>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400" b="1" dirty="0">
                <a:effectLst>
                  <a:outerShdw blurRad="38100" dist="38100" dir="2700000" algn="tl">
                    <a:srgbClr val="C0C0C0"/>
                  </a:outerShdw>
                </a:effectLst>
              </a:rPr>
              <a:t>Praxisbeispiele </a:t>
            </a:r>
            <a:r>
              <a:rPr lang="de-DE" altLang="de-DE" sz="1400" b="1" dirty="0">
                <a:effectLst>
                  <a:outerShdw blurRad="38100" dist="38100" dir="2700000" algn="tl">
                    <a:srgbClr val="C0C0C0"/>
                  </a:outerShdw>
                </a:effectLst>
              </a:rPr>
              <a:t> 		</a:t>
            </a:r>
            <a:r>
              <a:rPr lang="de-DE" altLang="de-DE" sz="2400" b="1" dirty="0">
                <a:effectLst>
                  <a:outerShdw blurRad="38100" dist="38100" dir="2700000" algn="tl">
                    <a:srgbClr val="C0C0C0"/>
                  </a:outerShdw>
                </a:effectLst>
              </a:rPr>
              <a:t>2. Variante </a:t>
            </a:r>
          </a:p>
        </p:txBody>
      </p:sp>
      <p:sp>
        <p:nvSpPr>
          <p:cNvPr id="341010" name="Text Box 18"/>
          <p:cNvSpPr txBox="1">
            <a:spLocks noChangeArrowheads="1"/>
          </p:cNvSpPr>
          <p:nvPr/>
        </p:nvSpPr>
        <p:spPr bwMode="auto">
          <a:xfrm>
            <a:off x="5003800" y="3973513"/>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75795" name="Line 19"/>
          <p:cNvSpPr>
            <a:spLocks noChangeShapeType="1"/>
          </p:cNvSpPr>
          <p:nvPr/>
        </p:nvSpPr>
        <p:spPr bwMode="auto">
          <a:xfrm>
            <a:off x="5076825" y="4437063"/>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96" name="Text Box 20"/>
          <p:cNvSpPr txBox="1">
            <a:spLocks noChangeArrowheads="1"/>
          </p:cNvSpPr>
          <p:nvPr/>
        </p:nvSpPr>
        <p:spPr bwMode="auto">
          <a:xfrm>
            <a:off x="2484438" y="2708275"/>
            <a:ext cx="1152525"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spcBef>
                <a:spcPct val="50000"/>
              </a:spcBef>
            </a:pPr>
            <a:r>
              <a:rPr lang="de-DE" altLang="de-DE" sz="1400"/>
              <a:t>Festpunkt</a:t>
            </a:r>
          </a:p>
        </p:txBody>
      </p:sp>
      <p:sp>
        <p:nvSpPr>
          <p:cNvPr id="75797" name="Line 21"/>
          <p:cNvSpPr>
            <a:spLocks noChangeShapeType="1"/>
          </p:cNvSpPr>
          <p:nvPr/>
        </p:nvSpPr>
        <p:spPr bwMode="auto">
          <a:xfrm flipV="1">
            <a:off x="3635375" y="2565400"/>
            <a:ext cx="504825" cy="287338"/>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798" name="Rectangle 22"/>
          <p:cNvSpPr>
            <a:spLocks noChangeArrowheads="1"/>
          </p:cNvSpPr>
          <p:nvPr/>
        </p:nvSpPr>
        <p:spPr bwMode="auto">
          <a:xfrm>
            <a:off x="5651500" y="2205038"/>
            <a:ext cx="2663825" cy="1439862"/>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1015" name="Text Box 23"/>
          <p:cNvSpPr txBox="1">
            <a:spLocks noChangeArrowheads="1"/>
          </p:cNvSpPr>
          <p:nvPr/>
        </p:nvSpPr>
        <p:spPr bwMode="auto">
          <a:xfrm>
            <a:off x="5722938" y="2493963"/>
            <a:ext cx="7921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341016" name="Text Box 24"/>
          <p:cNvSpPr txBox="1">
            <a:spLocks noChangeArrowheads="1"/>
          </p:cNvSpPr>
          <p:nvPr/>
        </p:nvSpPr>
        <p:spPr bwMode="auto">
          <a:xfrm>
            <a:off x="6515100" y="2205038"/>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75801" name="Line 25"/>
          <p:cNvSpPr>
            <a:spLocks noChangeShapeType="1"/>
          </p:cNvSpPr>
          <p:nvPr/>
        </p:nvSpPr>
        <p:spPr bwMode="auto">
          <a:xfrm>
            <a:off x="6588125" y="2709863"/>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41018" name="Text Box 26"/>
          <p:cNvSpPr txBox="1">
            <a:spLocks noChangeArrowheads="1"/>
          </p:cNvSpPr>
          <p:nvPr/>
        </p:nvSpPr>
        <p:spPr bwMode="auto">
          <a:xfrm>
            <a:off x="6946900" y="2493963"/>
            <a:ext cx="3603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t>
            </a:r>
            <a:endParaRPr lang="de-DE" altLang="de-DE" sz="2400" baseline="-25000">
              <a:solidFill>
                <a:srgbClr val="E0003C"/>
              </a:solidFill>
              <a:effectLst>
                <a:outerShdw blurRad="38100" dist="38100" dir="2700000" algn="tl">
                  <a:srgbClr val="C0C0C0"/>
                </a:outerShdw>
              </a:effectLst>
            </a:endParaRPr>
          </a:p>
        </p:txBody>
      </p:sp>
      <p:sp>
        <p:nvSpPr>
          <p:cNvPr id="341019" name="Text Box 27"/>
          <p:cNvSpPr txBox="1">
            <a:spLocks noChangeArrowheads="1"/>
          </p:cNvSpPr>
          <p:nvPr/>
        </p:nvSpPr>
        <p:spPr bwMode="auto">
          <a:xfrm>
            <a:off x="7307263" y="2205038"/>
            <a:ext cx="1008062"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45 kN</a:t>
            </a:r>
            <a:endParaRPr lang="de-DE" altLang="de-DE" sz="2400" baseline="-25000">
              <a:solidFill>
                <a:srgbClr val="E0003C"/>
              </a:solidFill>
              <a:effectLst>
                <a:outerShdw blurRad="38100" dist="38100" dir="2700000" algn="tl">
                  <a:srgbClr val="C0C0C0"/>
                </a:outerShdw>
              </a:effectLst>
            </a:endParaRP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75804" name="Line 28"/>
          <p:cNvSpPr>
            <a:spLocks noChangeShapeType="1"/>
          </p:cNvSpPr>
          <p:nvPr/>
        </p:nvSpPr>
        <p:spPr bwMode="auto">
          <a:xfrm>
            <a:off x="7380288" y="2709863"/>
            <a:ext cx="862012"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41021" name="Text Box 29"/>
          <p:cNvSpPr txBox="1">
            <a:spLocks noChangeArrowheads="1"/>
          </p:cNvSpPr>
          <p:nvPr/>
        </p:nvSpPr>
        <p:spPr bwMode="auto">
          <a:xfrm>
            <a:off x="5722938" y="3141663"/>
            <a:ext cx="259397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a:t>
            </a:r>
            <a:r>
              <a:rPr lang="de-DE" altLang="de-DE" sz="2400">
                <a:solidFill>
                  <a:srgbClr val="E0003C"/>
                </a:solidFill>
                <a:effectLst>
                  <a:outerShdw blurRad="38100" dist="38100" dir="2700000" algn="tl">
                    <a:srgbClr val="C0C0C0"/>
                  </a:outerShdw>
                </a:effectLst>
              </a:rPr>
              <a:t> =  15 kN</a:t>
            </a:r>
            <a:endParaRPr lang="de-DE" altLang="de-DE" sz="2400" baseline="-25000">
              <a:solidFill>
                <a:srgbClr val="E0003C"/>
              </a:solidFill>
              <a:effectLst>
                <a:outerShdw blurRad="38100" dist="38100" dir="2700000" algn="tl">
                  <a:srgbClr val="C0C0C0"/>
                </a:outerShdw>
              </a:effectLst>
            </a:endParaRPr>
          </a:p>
        </p:txBody>
      </p:sp>
      <p:sp>
        <p:nvSpPr>
          <p:cNvPr id="341022" name="Text Box 30"/>
          <p:cNvSpPr txBox="1">
            <a:spLocks noChangeArrowheads="1"/>
          </p:cNvSpPr>
          <p:nvPr/>
        </p:nvSpPr>
        <p:spPr bwMode="auto">
          <a:xfrm>
            <a:off x="3563938" y="3068638"/>
            <a:ext cx="1079500"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Z </a:t>
            </a:r>
            <a:r>
              <a:rPr lang="de-DE" altLang="de-DE" sz="2400">
                <a:solidFill>
                  <a:srgbClr val="E0003C"/>
                </a:solidFill>
                <a:effectLst>
                  <a:outerShdw blurRad="38100" dist="38100" dir="2700000" algn="tl">
                    <a:srgbClr val="C0C0C0"/>
                  </a:outerShdw>
                </a:effectLst>
              </a:rPr>
              <a:t>= ?</a:t>
            </a:r>
            <a:endParaRPr lang="de-DE" altLang="de-DE" sz="2400" baseline="-25000">
              <a:solidFill>
                <a:srgbClr val="E0003C"/>
              </a:solidFill>
              <a:effectLst>
                <a:outerShdw blurRad="38100" dist="38100" dir="2700000" algn="tl">
                  <a:srgbClr val="C0C0C0"/>
                </a:outerShdw>
              </a:effectLst>
            </a:endParaRPr>
          </a:p>
        </p:txBody>
      </p:sp>
      <p:sp>
        <p:nvSpPr>
          <p:cNvPr id="75807" name="Line 31"/>
          <p:cNvSpPr>
            <a:spLocks noChangeShapeType="1"/>
          </p:cNvSpPr>
          <p:nvPr/>
        </p:nvSpPr>
        <p:spPr bwMode="auto">
          <a:xfrm>
            <a:off x="3492500" y="3789363"/>
            <a:ext cx="141288" cy="360362"/>
          </a:xfrm>
          <a:prstGeom prst="line">
            <a:avLst/>
          </a:prstGeom>
          <a:noFill/>
          <a:ln w="9525">
            <a:solidFill>
              <a:schemeClr val="tx1"/>
            </a:solidFill>
            <a:round/>
            <a:headEnd type="oval" w="sm" len="sm"/>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08" name="Oval 32"/>
          <p:cNvSpPr>
            <a:spLocks noChangeArrowheads="1"/>
          </p:cNvSpPr>
          <p:nvPr/>
        </p:nvSpPr>
        <p:spPr bwMode="auto">
          <a:xfrm>
            <a:off x="3419475" y="4076700"/>
            <a:ext cx="215900" cy="215900"/>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809" name="Line 33"/>
          <p:cNvSpPr>
            <a:spLocks noChangeShapeType="1"/>
          </p:cNvSpPr>
          <p:nvPr/>
        </p:nvSpPr>
        <p:spPr bwMode="auto">
          <a:xfrm>
            <a:off x="3203575" y="4221163"/>
            <a:ext cx="288925" cy="71437"/>
          </a:xfrm>
          <a:prstGeom prst="line">
            <a:avLst/>
          </a:prstGeom>
          <a:noFill/>
          <a:ln w="9525">
            <a:solidFill>
              <a:schemeClr val="tx1"/>
            </a:solidFill>
            <a:round/>
            <a:headEnd type="oval" w="sm" len="sm"/>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10" name="Oval 34"/>
          <p:cNvSpPr>
            <a:spLocks noChangeArrowheads="1"/>
          </p:cNvSpPr>
          <p:nvPr/>
        </p:nvSpPr>
        <p:spPr bwMode="auto">
          <a:xfrm>
            <a:off x="3492500" y="4148138"/>
            <a:ext cx="71438" cy="73025"/>
          </a:xfrm>
          <a:prstGeom prst="ellipse">
            <a:avLst/>
          </a:prstGeom>
          <a:solidFill>
            <a:schemeClr val="tx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811" name="Line 35"/>
          <p:cNvSpPr>
            <a:spLocks noChangeShapeType="1"/>
          </p:cNvSpPr>
          <p:nvPr/>
        </p:nvSpPr>
        <p:spPr bwMode="auto">
          <a:xfrm flipH="1" flipV="1">
            <a:off x="3851275" y="4292600"/>
            <a:ext cx="1081088" cy="792163"/>
          </a:xfrm>
          <a:prstGeom prst="line">
            <a:avLst/>
          </a:prstGeom>
          <a:noFill/>
          <a:ln w="19050">
            <a:solidFill>
              <a:srgbClr val="E0003C"/>
            </a:solidFill>
            <a:round/>
            <a:headEnd type="oval" w="med" len="me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12" name="Rectangle 36"/>
          <p:cNvSpPr>
            <a:spLocks noChangeArrowheads="1"/>
          </p:cNvSpPr>
          <p:nvPr/>
        </p:nvSpPr>
        <p:spPr bwMode="auto">
          <a:xfrm rot="-1087193">
            <a:off x="4572000" y="3284538"/>
            <a:ext cx="71438" cy="360362"/>
          </a:xfrm>
          <a:prstGeom prst="rect">
            <a:avLst/>
          </a:prstGeom>
          <a:solidFill>
            <a:srgbClr val="EAEAEA"/>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1029" name="Text Box 37"/>
          <p:cNvSpPr txBox="1">
            <a:spLocks noChangeArrowheads="1"/>
          </p:cNvSpPr>
          <p:nvPr/>
        </p:nvSpPr>
        <p:spPr bwMode="auto">
          <a:xfrm>
            <a:off x="3706813" y="4549775"/>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75814" name="Line 38"/>
          <p:cNvSpPr>
            <a:spLocks noChangeShapeType="1"/>
          </p:cNvSpPr>
          <p:nvPr/>
        </p:nvSpPr>
        <p:spPr bwMode="auto">
          <a:xfrm>
            <a:off x="3779838" y="5054600"/>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41031" name="Text Box 39"/>
          <p:cNvSpPr txBox="1">
            <a:spLocks noChangeArrowheads="1"/>
          </p:cNvSpPr>
          <p:nvPr/>
        </p:nvSpPr>
        <p:spPr bwMode="auto">
          <a:xfrm>
            <a:off x="4211638" y="3860800"/>
            <a:ext cx="504825" cy="8953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L</a:t>
            </a:r>
          </a:p>
          <a:p>
            <a:pPr algn="ctr">
              <a:spcBef>
                <a:spcPct val="20000"/>
              </a:spcBef>
              <a:defRPr/>
            </a:pPr>
            <a:r>
              <a:rPr lang="de-DE" altLang="de-DE" sz="2400">
                <a:solidFill>
                  <a:srgbClr val="E0003C"/>
                </a:solidFill>
                <a:effectLst>
                  <a:outerShdw blurRad="38100" dist="38100" dir="2700000" algn="tl">
                    <a:srgbClr val="C0C0C0"/>
                  </a:outerShdw>
                </a:effectLst>
              </a:rPr>
              <a:t>3</a:t>
            </a:r>
            <a:endParaRPr lang="de-DE" altLang="de-DE" sz="2400" baseline="-25000">
              <a:solidFill>
                <a:srgbClr val="E0003C"/>
              </a:solidFill>
              <a:effectLst>
                <a:outerShdw blurRad="38100" dist="38100" dir="2700000" algn="tl">
                  <a:srgbClr val="C0C0C0"/>
                </a:outerShdw>
              </a:effectLst>
            </a:endParaRPr>
          </a:p>
        </p:txBody>
      </p:sp>
      <p:sp>
        <p:nvSpPr>
          <p:cNvPr id="75816" name="Line 40"/>
          <p:cNvSpPr>
            <a:spLocks noChangeShapeType="1"/>
          </p:cNvSpPr>
          <p:nvPr/>
        </p:nvSpPr>
        <p:spPr bwMode="auto">
          <a:xfrm>
            <a:off x="4284663" y="4365625"/>
            <a:ext cx="287337"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17" name="Line 41"/>
          <p:cNvSpPr>
            <a:spLocks noChangeShapeType="1"/>
          </p:cNvSpPr>
          <p:nvPr/>
        </p:nvSpPr>
        <p:spPr bwMode="auto">
          <a:xfrm flipH="1">
            <a:off x="2916238" y="4365625"/>
            <a:ext cx="431800" cy="2159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18" name="Text Box 42"/>
          <p:cNvSpPr txBox="1">
            <a:spLocks noChangeArrowheads="1"/>
          </p:cNvSpPr>
          <p:nvPr/>
        </p:nvSpPr>
        <p:spPr bwMode="auto">
          <a:xfrm>
            <a:off x="1547813" y="4437063"/>
            <a:ext cx="1441450"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Ausgleichsrolle</a:t>
            </a:r>
          </a:p>
        </p:txBody>
      </p:sp>
      <p:sp>
        <p:nvSpPr>
          <p:cNvPr id="75819" name="Line 43"/>
          <p:cNvSpPr>
            <a:spLocks noChangeShapeType="1"/>
          </p:cNvSpPr>
          <p:nvPr/>
        </p:nvSpPr>
        <p:spPr bwMode="auto">
          <a:xfrm flipH="1">
            <a:off x="3203575" y="2997200"/>
            <a:ext cx="73025" cy="288925"/>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20" name="Text Box 44"/>
          <p:cNvSpPr txBox="1">
            <a:spLocks noChangeArrowheads="1"/>
          </p:cNvSpPr>
          <p:nvPr/>
        </p:nvSpPr>
        <p:spPr bwMode="auto">
          <a:xfrm>
            <a:off x="4716463" y="3284538"/>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MZ 16</a:t>
            </a:r>
          </a:p>
        </p:txBody>
      </p:sp>
      <p:sp>
        <p:nvSpPr>
          <p:cNvPr id="75821" name="Line 45"/>
          <p:cNvSpPr>
            <a:spLocks noChangeShapeType="1"/>
          </p:cNvSpPr>
          <p:nvPr/>
        </p:nvSpPr>
        <p:spPr bwMode="auto">
          <a:xfrm>
            <a:off x="4716463" y="3789363"/>
            <a:ext cx="214312" cy="574675"/>
          </a:xfrm>
          <a:prstGeom prst="line">
            <a:avLst/>
          </a:prstGeom>
          <a:noFill/>
          <a:ln w="19050">
            <a:solidFill>
              <a:srgbClr val="E0003C"/>
            </a:solidFill>
            <a:round/>
            <a:headEnd type="triangl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22" name="Oval 46"/>
          <p:cNvSpPr>
            <a:spLocks noChangeArrowheads="1"/>
          </p:cNvSpPr>
          <p:nvPr/>
        </p:nvSpPr>
        <p:spPr bwMode="auto">
          <a:xfrm>
            <a:off x="3635375" y="4221163"/>
            <a:ext cx="287338" cy="287337"/>
          </a:xfrm>
          <a:prstGeom prst="ellipse">
            <a:avLst/>
          </a:prstGeom>
          <a:solidFill>
            <a:schemeClr val="bg1"/>
          </a:solidFill>
          <a:ln w="9525">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75823" name="Line 47"/>
          <p:cNvSpPr>
            <a:spLocks noChangeShapeType="1"/>
          </p:cNvSpPr>
          <p:nvPr/>
        </p:nvSpPr>
        <p:spPr bwMode="auto">
          <a:xfrm>
            <a:off x="3563938" y="4221163"/>
            <a:ext cx="215900" cy="144462"/>
          </a:xfrm>
          <a:prstGeom prst="line">
            <a:avLst/>
          </a:prstGeom>
          <a:noFill/>
          <a:ln w="19050">
            <a:solidFill>
              <a:schemeClr val="tx1"/>
            </a:solidFill>
            <a:round/>
            <a:headEnd type="none" w="lg" len="lg"/>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24" name="Text Box 48"/>
          <p:cNvSpPr txBox="1">
            <a:spLocks noChangeArrowheads="1"/>
          </p:cNvSpPr>
          <p:nvPr/>
        </p:nvSpPr>
        <p:spPr bwMode="auto">
          <a:xfrm>
            <a:off x="2484438" y="4708525"/>
            <a:ext cx="1223962" cy="3048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de-DE" altLang="de-DE" sz="1400"/>
              <a:t>Umlenkrolle</a:t>
            </a:r>
          </a:p>
        </p:txBody>
      </p:sp>
      <p:sp>
        <p:nvSpPr>
          <p:cNvPr id="75825" name="Line 49"/>
          <p:cNvSpPr>
            <a:spLocks noChangeShapeType="1"/>
          </p:cNvSpPr>
          <p:nvPr/>
        </p:nvSpPr>
        <p:spPr bwMode="auto">
          <a:xfrm flipV="1">
            <a:off x="3419475" y="4508500"/>
            <a:ext cx="215900" cy="215900"/>
          </a:xfrm>
          <a:prstGeom prst="line">
            <a:avLst/>
          </a:prstGeom>
          <a:noFill/>
          <a:ln w="9525">
            <a:solidFill>
              <a:schemeClr val="tx1"/>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pic>
        <p:nvPicPr>
          <p:cNvPr id="75826" name="Picture 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88328">
            <a:off x="1414463" y="3024188"/>
            <a:ext cx="20891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827" name="Line 51"/>
          <p:cNvSpPr>
            <a:spLocks noChangeShapeType="1"/>
          </p:cNvSpPr>
          <p:nvPr/>
        </p:nvSpPr>
        <p:spPr bwMode="auto">
          <a:xfrm>
            <a:off x="6554788" y="3595688"/>
            <a:ext cx="792162" cy="0"/>
          </a:xfrm>
          <a:prstGeom prst="line">
            <a:avLst/>
          </a:prstGeom>
          <a:noFill/>
          <a:ln w="38100" cmpd="dbl">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75828"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Rollen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Text Box 2"/>
          <p:cNvSpPr txBox="1">
            <a:spLocks noChangeArrowheads="1"/>
          </p:cNvSpPr>
          <p:nvPr/>
        </p:nvSpPr>
        <p:spPr bwMode="auto">
          <a:xfrm>
            <a:off x="323850" y="1341438"/>
            <a:ext cx="8569325"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effectLst>
                  <a:outerShdw blurRad="38100" dist="38100" dir="2700000" algn="tl">
                    <a:srgbClr val="C0C0C0"/>
                  </a:outerShdw>
                </a:effectLst>
              </a:rPr>
              <a:t>Anschlagen von Lasten</a:t>
            </a:r>
          </a:p>
          <a:p>
            <a:pPr>
              <a:defRPr/>
            </a:pPr>
            <a:endParaRPr lang="de-DE" altLang="de-DE" sz="2800" b="1">
              <a:effectLst>
                <a:outerShdw blurRad="38100" dist="38100" dir="2700000" algn="tl">
                  <a:srgbClr val="C0C0C0"/>
                </a:outerShdw>
              </a:effectLst>
            </a:endParaRPr>
          </a:p>
          <a:p>
            <a:pPr>
              <a:defRPr/>
            </a:pPr>
            <a:r>
              <a:rPr lang="de-DE" altLang="de-DE" sz="2400">
                <a:effectLst>
                  <a:outerShdw blurRad="38100" dist="38100" dir="2700000" algn="tl">
                    <a:srgbClr val="C0C0C0"/>
                  </a:outerShdw>
                </a:effectLst>
              </a:rPr>
              <a:t>Bei </a:t>
            </a:r>
            <a:r>
              <a:rPr lang="de-DE" altLang="de-DE" sz="2400" dirty="0">
                <a:effectLst>
                  <a:outerShdw blurRad="38100" dist="38100" dir="2700000" algn="tl">
                    <a:srgbClr val="C0C0C0"/>
                  </a:outerShdw>
                </a:effectLst>
              </a:rPr>
              <a:t>der Feuerwehr werden als Befestigungsmittel zum Anschlagen von Lasten verwendet: </a:t>
            </a:r>
          </a:p>
          <a:p>
            <a:pPr algn="just">
              <a:defRPr/>
            </a:pPr>
            <a:endParaRPr lang="de-DE" altLang="de-DE" sz="2400"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 Anschlagseile</a:t>
            </a:r>
          </a:p>
          <a:p>
            <a:pPr algn="just">
              <a:defRPr/>
            </a:pPr>
            <a:r>
              <a:rPr lang="de-DE" altLang="de-DE" sz="2400" dirty="0">
                <a:effectLst>
                  <a:outerShdw blurRad="38100" dist="38100" dir="2700000" algn="tl">
                    <a:srgbClr val="C0C0C0"/>
                  </a:outerShdw>
                </a:effectLst>
              </a:rPr>
              <a:t>- Anschlagketten</a:t>
            </a:r>
          </a:p>
          <a:p>
            <a:pPr algn="just">
              <a:defRPr/>
            </a:pPr>
            <a:r>
              <a:rPr lang="de-DE" altLang="de-DE" sz="2400" dirty="0">
                <a:effectLst>
                  <a:outerShdw blurRad="38100" dist="38100" dir="2700000" algn="tl">
                    <a:srgbClr val="C0C0C0"/>
                  </a:outerShdw>
                </a:effectLst>
              </a:rPr>
              <a:t>- textile Anschlagmittel</a:t>
            </a:r>
          </a:p>
          <a:p>
            <a:pPr algn="just">
              <a:defRPr/>
            </a:pPr>
            <a:r>
              <a:rPr lang="de-DE" altLang="de-DE" sz="2400" dirty="0">
                <a:effectLst>
                  <a:outerShdw blurRad="38100" dist="38100" dir="2700000" algn="tl">
                    <a:srgbClr val="C0C0C0"/>
                  </a:outerShdw>
                </a:effectLst>
              </a:rPr>
              <a:t>- Schäkel</a:t>
            </a:r>
          </a:p>
          <a:p>
            <a:pPr algn="just">
              <a:defRPr/>
            </a:pPr>
            <a:endParaRPr lang="de-DE" altLang="de-DE" sz="2400" dirty="0">
              <a:effectLst>
                <a:outerShdw blurRad="38100" dist="38100" dir="2700000" algn="tl">
                  <a:srgbClr val="C0C0C0"/>
                </a:outerShdw>
              </a:effectLst>
            </a:endParaRPr>
          </a:p>
          <a:p>
            <a:pPr algn="just">
              <a:defRPr/>
            </a:pPr>
            <a:endParaRPr lang="de-DE" altLang="de-DE" sz="2400" dirty="0">
              <a:effectLst>
                <a:outerShdw blurRad="38100" dist="38100" dir="2700000" algn="tl">
                  <a:srgbClr val="C0C0C0"/>
                </a:outerShdw>
              </a:effectLst>
            </a:endParaRPr>
          </a:p>
          <a:p>
            <a:pPr algn="just">
              <a:defRPr/>
            </a:pPr>
            <a:r>
              <a:rPr lang="de-DE" altLang="de-DE" sz="2400" dirty="0">
                <a:effectLst>
                  <a:outerShdw blurRad="38100" dist="38100" dir="2700000" algn="tl">
                    <a:srgbClr val="C0C0C0"/>
                  </a:outerShdw>
                </a:effectLst>
              </a:rPr>
              <a:t>Auf allen Befestigungsmitteln ist immer die zulässige Belastung angegeben.</a:t>
            </a:r>
          </a:p>
        </p:txBody>
      </p:sp>
      <p:sp>
        <p:nvSpPr>
          <p:cNvPr id="77827"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509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Text Box 2"/>
          <p:cNvSpPr txBox="1">
            <a:spLocks noChangeArrowheads="1"/>
          </p:cNvSpPr>
          <p:nvPr/>
        </p:nvSpPr>
        <p:spPr bwMode="auto">
          <a:xfrm>
            <a:off x="323850" y="1341438"/>
            <a:ext cx="8569325" cy="255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t>Anschlagseile</a:t>
            </a:r>
          </a:p>
          <a:p>
            <a:pPr algn="just">
              <a:defRPr/>
            </a:pPr>
            <a:endParaRPr lang="de-DE" altLang="de-DE" sz="1200" dirty="0">
              <a:solidFill>
                <a:srgbClr val="E0003C"/>
              </a:solidFill>
            </a:endParaRPr>
          </a:p>
          <a:p>
            <a:pPr algn="just">
              <a:defRPr/>
            </a:pPr>
            <a:r>
              <a:rPr lang="de-DE" altLang="de-DE" sz="2400" dirty="0"/>
              <a:t>Anschlagseile sind in der Regel mit Schlaufen und Zugseile mit Kauschen ausgestattet. </a:t>
            </a:r>
          </a:p>
          <a:p>
            <a:pPr algn="just">
              <a:spcBef>
                <a:spcPct val="50000"/>
              </a:spcBef>
              <a:defRPr/>
            </a:pPr>
            <a:r>
              <a:rPr lang="de-DE" altLang="de-DE" sz="2400" dirty="0">
                <a:effectLst>
                  <a:outerShdw blurRad="38100" dist="38100" dir="2700000" algn="tl">
                    <a:srgbClr val="C0C0C0"/>
                  </a:outerShdw>
                </a:effectLst>
              </a:rPr>
              <a:t>Material:	verzinkter Stahldraht</a:t>
            </a:r>
          </a:p>
          <a:p>
            <a:pPr algn="just">
              <a:spcBef>
                <a:spcPct val="50000"/>
              </a:spcBef>
              <a:defRPr/>
            </a:pPr>
            <a:r>
              <a:rPr lang="de-DE" altLang="de-DE" sz="2400" dirty="0">
                <a:effectLst>
                  <a:outerShdw blurRad="38100" dist="38100" dir="2700000" algn="tl">
                    <a:srgbClr val="C0C0C0"/>
                  </a:outerShdw>
                </a:effectLst>
              </a:rPr>
              <a:t>Tragfähigkeit:	</a:t>
            </a:r>
          </a:p>
        </p:txBody>
      </p:sp>
      <p:pic>
        <p:nvPicPr>
          <p:cNvPr id="79875" name="Picture 3" descr="abschleppseil_lk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800" y="2781300"/>
            <a:ext cx="2303463" cy="168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Picture 4" descr="2619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4510088"/>
            <a:ext cx="2308225"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7141" name="Text Box 5"/>
          <p:cNvSpPr txBox="1">
            <a:spLocks noChangeArrowheads="1"/>
          </p:cNvSpPr>
          <p:nvPr/>
        </p:nvSpPr>
        <p:spPr bwMode="auto">
          <a:xfrm>
            <a:off x="7596188" y="6381750"/>
            <a:ext cx="1225550" cy="1841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r">
              <a:spcBef>
                <a:spcPct val="50000"/>
              </a:spcBef>
              <a:defRPr/>
            </a:pPr>
            <a:r>
              <a:rPr lang="de-DE" altLang="de-DE" sz="600">
                <a:solidFill>
                  <a:srgbClr val="EAEAEA"/>
                </a:solidFill>
                <a:effectLst>
                  <a:outerShdw blurRad="38100" dist="38100" dir="2700000" algn="tl">
                    <a:srgbClr val="C0C0C0"/>
                  </a:outerShdw>
                </a:effectLst>
              </a:rPr>
              <a:t>Quelle: www.gfd-katalog.de</a:t>
            </a:r>
          </a:p>
        </p:txBody>
      </p:sp>
      <p:pic>
        <p:nvPicPr>
          <p:cNvPr id="34714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3789363"/>
            <a:ext cx="3887787"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9"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713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7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Text Box 2"/>
          <p:cNvSpPr txBox="1">
            <a:spLocks noChangeArrowheads="1"/>
          </p:cNvSpPr>
          <p:nvPr/>
        </p:nvSpPr>
        <p:spPr bwMode="auto">
          <a:xfrm>
            <a:off x="323850" y="1341438"/>
            <a:ext cx="8569325"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t>Anschlagketten</a:t>
            </a:r>
          </a:p>
          <a:p>
            <a:pPr algn="just">
              <a:spcBef>
                <a:spcPct val="50000"/>
              </a:spcBef>
              <a:defRPr/>
            </a:pPr>
            <a:r>
              <a:rPr lang="de-DE" altLang="de-DE" sz="2400" dirty="0">
                <a:effectLst>
                  <a:outerShdw blurRad="38100" dist="38100" dir="2700000" algn="tl">
                    <a:srgbClr val="C0C0C0"/>
                  </a:outerShdw>
                </a:effectLst>
              </a:rPr>
              <a:t>Material:	vergüteter Stahl</a:t>
            </a:r>
          </a:p>
          <a:p>
            <a:pPr algn="just">
              <a:spcBef>
                <a:spcPct val="50000"/>
              </a:spcBef>
              <a:defRPr/>
            </a:pPr>
            <a:r>
              <a:rPr lang="de-DE" altLang="de-DE" sz="2400" dirty="0">
                <a:effectLst>
                  <a:outerShdw blurRad="38100" dist="38100" dir="2700000" algn="tl">
                    <a:srgbClr val="C0C0C0"/>
                  </a:outerShdw>
                </a:effectLst>
              </a:rPr>
              <a:t>Tragfähigkeit:</a:t>
            </a:r>
          </a:p>
        </p:txBody>
      </p:sp>
      <p:pic>
        <p:nvPicPr>
          <p:cNvPr id="81923" name="Picture 3" descr="anschlagk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2420938"/>
            <a:ext cx="333375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9188" name="Oval 4"/>
          <p:cNvSpPr>
            <a:spLocks noChangeArrowheads="1"/>
          </p:cNvSpPr>
          <p:nvPr/>
        </p:nvSpPr>
        <p:spPr bwMode="auto">
          <a:xfrm>
            <a:off x="1619250" y="3573463"/>
            <a:ext cx="1873250" cy="1871662"/>
          </a:xfrm>
          <a:prstGeom prst="ellipse">
            <a:avLst/>
          </a:prstGeom>
          <a:solidFill>
            <a:schemeClr val="bg1"/>
          </a:solidFill>
          <a:ln w="19050">
            <a:solidFill>
              <a:schemeClr val="tx1"/>
            </a:solidFill>
            <a:round/>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9189" name="Rectangle 5"/>
          <p:cNvSpPr>
            <a:spLocks noChangeArrowheads="1"/>
          </p:cNvSpPr>
          <p:nvPr/>
        </p:nvSpPr>
        <p:spPr bwMode="auto">
          <a:xfrm>
            <a:off x="1908175" y="4652963"/>
            <a:ext cx="1295400" cy="287337"/>
          </a:xfrm>
          <a:prstGeom prst="rect">
            <a:avLst/>
          </a:prstGeom>
          <a:noFill/>
          <a:ln w="9525">
            <a:solidFill>
              <a:schemeClr val="tx1"/>
            </a:solidFill>
            <a:miter lim="800000"/>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49190" name="Line 6"/>
          <p:cNvSpPr>
            <a:spLocks noChangeShapeType="1"/>
          </p:cNvSpPr>
          <p:nvPr/>
        </p:nvSpPr>
        <p:spPr bwMode="auto">
          <a:xfrm>
            <a:off x="2555875" y="3860800"/>
            <a:ext cx="0" cy="792163"/>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49191" name="Text Box 7"/>
          <p:cNvSpPr txBox="1">
            <a:spLocks noChangeArrowheads="1"/>
          </p:cNvSpPr>
          <p:nvPr/>
        </p:nvSpPr>
        <p:spPr bwMode="auto">
          <a:xfrm>
            <a:off x="1763713" y="3798888"/>
            <a:ext cx="936625" cy="731837"/>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10000"/>
              </a:spcBef>
              <a:defRPr/>
            </a:pPr>
            <a:r>
              <a:rPr lang="de-DE" altLang="de-DE" sz="2000" b="1">
                <a:effectLst>
                  <a:outerShdw blurRad="38100" dist="38100" dir="2700000" algn="tl">
                    <a:srgbClr val="C0C0C0"/>
                  </a:outerShdw>
                </a:effectLst>
              </a:rPr>
              <a:t>1</a:t>
            </a:r>
          </a:p>
          <a:p>
            <a:pPr algn="ctr">
              <a:spcBef>
                <a:spcPct val="10000"/>
              </a:spcBef>
              <a:defRPr/>
            </a:pPr>
            <a:r>
              <a:rPr lang="de-DE" altLang="de-DE" sz="2000" b="1">
                <a:effectLst>
                  <a:outerShdw blurRad="38100" dist="38100" dir="2700000" algn="tl">
                    <a:srgbClr val="C0C0C0"/>
                  </a:outerShdw>
                </a:effectLst>
              </a:rPr>
              <a:t>13</a:t>
            </a:r>
          </a:p>
        </p:txBody>
      </p:sp>
      <p:sp>
        <p:nvSpPr>
          <p:cNvPr id="349192" name="Line 8"/>
          <p:cNvSpPr>
            <a:spLocks noChangeShapeType="1"/>
          </p:cNvSpPr>
          <p:nvPr/>
        </p:nvSpPr>
        <p:spPr bwMode="auto">
          <a:xfrm>
            <a:off x="2051050" y="4149725"/>
            <a:ext cx="360363" cy="0"/>
          </a:xfrm>
          <a:prstGeom prst="line">
            <a:avLst/>
          </a:prstGeom>
          <a:noFill/>
          <a:ln w="2857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49193" name="Text Box 9"/>
          <p:cNvSpPr txBox="1">
            <a:spLocks noChangeArrowheads="1"/>
          </p:cNvSpPr>
          <p:nvPr/>
        </p:nvSpPr>
        <p:spPr bwMode="auto">
          <a:xfrm>
            <a:off x="1619250" y="4581525"/>
            <a:ext cx="2016125" cy="396875"/>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000">
                <a:effectLst>
                  <a:outerShdw blurRad="38100" dist="38100" dir="2700000" algn="tl">
                    <a:srgbClr val="C0C0C0"/>
                  </a:outerShdw>
                </a:effectLst>
              </a:rPr>
              <a:t>6.500 </a:t>
            </a:r>
            <a:r>
              <a:rPr lang="de-DE" altLang="de-DE" sz="2000" baseline="30000">
                <a:effectLst>
                  <a:outerShdw blurRad="38100" dist="38100" dir="2700000" algn="tl">
                    <a:srgbClr val="C0C0C0"/>
                  </a:outerShdw>
                </a:effectLst>
              </a:rPr>
              <a:t>kg</a:t>
            </a:r>
          </a:p>
        </p:txBody>
      </p:sp>
      <p:sp>
        <p:nvSpPr>
          <p:cNvPr id="81930"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9186">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918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918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919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919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919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9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88" grpId="0" animBg="1"/>
      <p:bldP spid="349189" grpId="0" animBg="1"/>
      <p:bldP spid="349191" grpId="0"/>
      <p:bldP spid="34919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Text Box 2"/>
          <p:cNvSpPr txBox="1">
            <a:spLocks noChangeArrowheads="1"/>
          </p:cNvSpPr>
          <p:nvPr/>
        </p:nvSpPr>
        <p:spPr bwMode="auto">
          <a:xfrm>
            <a:off x="323850" y="1341438"/>
            <a:ext cx="8569325" cy="218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effectLst>
                  <a:outerShdw blurRad="38100" dist="38100" dir="2700000" algn="tl">
                    <a:srgbClr val="C0C0C0"/>
                  </a:outerShdw>
                </a:effectLst>
              </a:rPr>
              <a:t>Textile Anschlagmittel – Rundschlingen</a:t>
            </a:r>
            <a:endParaRPr lang="de-DE" altLang="de-DE" sz="1400" b="1" dirty="0">
              <a:solidFill>
                <a:srgbClr val="E0003C"/>
              </a:solidFill>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Material:	Polyester	</a:t>
            </a:r>
            <a:r>
              <a:rPr lang="de-DE" altLang="de-DE" sz="2000" dirty="0">
                <a:effectLst>
                  <a:outerShdw blurRad="38100" dist="38100" dir="2700000" algn="tl">
                    <a:srgbClr val="C0C0C0"/>
                  </a:outerShdw>
                </a:effectLst>
              </a:rPr>
              <a:t>(PES - blauer Aufnäher)</a:t>
            </a:r>
          </a:p>
          <a:p>
            <a:pPr algn="just">
              <a:spcBef>
                <a:spcPct val="50000"/>
              </a:spcBef>
              <a:defRPr/>
            </a:pPr>
            <a:r>
              <a:rPr lang="de-DE" altLang="de-DE" sz="2400" dirty="0">
                <a:effectLst>
                  <a:outerShdw blurRad="38100" dist="38100" dir="2700000" algn="tl">
                    <a:srgbClr val="C0C0C0"/>
                  </a:outerShdw>
                </a:effectLst>
              </a:rPr>
              <a:t>Tragfähigkeit:		</a:t>
            </a:r>
          </a:p>
          <a:p>
            <a:pPr algn="just">
              <a:spcBef>
                <a:spcPct val="50000"/>
              </a:spcBef>
              <a:defRPr/>
            </a:pPr>
            <a:endParaRPr lang="de-DE" altLang="de-DE" sz="2400" dirty="0">
              <a:effectLst>
                <a:outerShdw blurRad="38100" dist="38100" dir="2700000" algn="tl">
                  <a:srgbClr val="C0C0C0"/>
                </a:outerShdw>
              </a:effectLst>
            </a:endParaRPr>
          </a:p>
        </p:txBody>
      </p:sp>
      <p:pic>
        <p:nvPicPr>
          <p:cNvPr id="3512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2565400"/>
            <a:ext cx="1681162"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12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3141663"/>
            <a:ext cx="2257425"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3" name="Picture 5" descr="2619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2708275"/>
            <a:ext cx="3533775"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4" name="Picture 6" descr="2619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725" y="4941888"/>
            <a:ext cx="3536950"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1239" name="Text Box 7"/>
          <p:cNvSpPr txBox="1">
            <a:spLocks noChangeArrowheads="1"/>
          </p:cNvSpPr>
          <p:nvPr/>
        </p:nvSpPr>
        <p:spPr bwMode="auto">
          <a:xfrm>
            <a:off x="7596188" y="4581525"/>
            <a:ext cx="1225550" cy="1841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r">
              <a:spcBef>
                <a:spcPct val="50000"/>
              </a:spcBef>
              <a:defRPr/>
            </a:pPr>
            <a:r>
              <a:rPr lang="de-DE" altLang="de-DE" sz="600">
                <a:solidFill>
                  <a:srgbClr val="EAEAEA"/>
                </a:solidFill>
                <a:effectLst>
                  <a:outerShdw blurRad="38100" dist="38100" dir="2700000" algn="tl">
                    <a:srgbClr val="C0C0C0"/>
                  </a:outerShdw>
                </a:effectLst>
              </a:rPr>
              <a:t>Quelle: www.gfd-katalog.de</a:t>
            </a:r>
          </a:p>
        </p:txBody>
      </p:sp>
      <p:sp>
        <p:nvSpPr>
          <p:cNvPr id="351240" name="Text Box 8"/>
          <p:cNvSpPr txBox="1">
            <a:spLocks noChangeArrowheads="1"/>
          </p:cNvSpPr>
          <p:nvPr/>
        </p:nvSpPr>
        <p:spPr bwMode="auto">
          <a:xfrm>
            <a:off x="7596188" y="6453188"/>
            <a:ext cx="1225550" cy="1841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r">
              <a:spcBef>
                <a:spcPct val="50000"/>
              </a:spcBef>
              <a:defRPr/>
            </a:pPr>
            <a:r>
              <a:rPr lang="de-DE" altLang="de-DE" sz="600">
                <a:solidFill>
                  <a:srgbClr val="EAEAEA"/>
                </a:solidFill>
                <a:effectLst>
                  <a:outerShdw blurRad="38100" dist="38100" dir="2700000" algn="tl">
                    <a:srgbClr val="C0C0C0"/>
                  </a:outerShdw>
                </a:effectLst>
              </a:rPr>
              <a:t>Quelle: www.gfd-katalog.de</a:t>
            </a:r>
          </a:p>
        </p:txBody>
      </p:sp>
      <p:sp>
        <p:nvSpPr>
          <p:cNvPr id="83977"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123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12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1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Text Box 2"/>
          <p:cNvSpPr txBox="1">
            <a:spLocks noChangeArrowheads="1"/>
          </p:cNvSpPr>
          <p:nvPr/>
        </p:nvSpPr>
        <p:spPr bwMode="auto">
          <a:xfrm>
            <a:off x="323850" y="1341438"/>
            <a:ext cx="8569325" cy="255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t>Schäkel</a:t>
            </a:r>
          </a:p>
          <a:p>
            <a:pPr algn="just">
              <a:spcBef>
                <a:spcPct val="50000"/>
              </a:spcBef>
              <a:defRPr/>
            </a:pPr>
            <a:r>
              <a:rPr lang="de-DE" altLang="de-DE" sz="2400" dirty="0">
                <a:effectLst>
                  <a:outerShdw blurRad="38100" dist="38100" dir="2700000" algn="tl">
                    <a:srgbClr val="C0C0C0"/>
                  </a:outerShdw>
                </a:effectLst>
              </a:rPr>
              <a:t>zum Verbinden und Anschlagen von Rundschlingen, Anschlagseile, Anschlagketten</a:t>
            </a:r>
          </a:p>
          <a:p>
            <a:pPr algn="just">
              <a:spcBef>
                <a:spcPct val="50000"/>
              </a:spcBef>
              <a:defRPr/>
            </a:pPr>
            <a:r>
              <a:rPr lang="de-DE" altLang="de-DE" sz="2400" dirty="0">
                <a:effectLst>
                  <a:outerShdw blurRad="38100" dist="38100" dir="2700000" algn="tl">
                    <a:srgbClr val="C0C0C0"/>
                  </a:outerShdw>
                </a:effectLst>
              </a:rPr>
              <a:t>Material:	verzinkter vergüteter Stahl</a:t>
            </a:r>
          </a:p>
          <a:p>
            <a:pPr algn="just">
              <a:spcBef>
                <a:spcPct val="50000"/>
              </a:spcBef>
              <a:defRPr/>
            </a:pPr>
            <a:r>
              <a:rPr lang="de-DE" altLang="de-DE" sz="2400" dirty="0">
                <a:effectLst>
                  <a:outerShdw blurRad="38100" dist="38100" dir="2700000" algn="tl">
                    <a:srgbClr val="C0C0C0"/>
                  </a:outerShdw>
                </a:effectLst>
              </a:rPr>
              <a:t>Tragfähigkeit:		</a:t>
            </a:r>
          </a:p>
        </p:txBody>
      </p:sp>
      <p:pic>
        <p:nvPicPr>
          <p:cNvPr id="86019" name="Picture 3" descr="570_la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5288" y="2676525"/>
            <a:ext cx="17145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3284" name="Picture 4" descr="2619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3362325"/>
            <a:ext cx="3671888"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3285" name="Oval 5"/>
          <p:cNvSpPr>
            <a:spLocks noChangeArrowheads="1"/>
          </p:cNvSpPr>
          <p:nvPr/>
        </p:nvSpPr>
        <p:spPr bwMode="auto">
          <a:xfrm>
            <a:off x="4643438" y="3894138"/>
            <a:ext cx="720725" cy="719137"/>
          </a:xfrm>
          <a:prstGeom prst="ellipse">
            <a:avLst/>
          </a:prstGeom>
          <a:noFill/>
          <a:ln w="28575">
            <a:solidFill>
              <a:srgbClr val="FF0000"/>
            </a:solidFill>
            <a:round/>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3286" name="Text Box 6"/>
          <p:cNvSpPr txBox="1">
            <a:spLocks noChangeArrowheads="1"/>
          </p:cNvSpPr>
          <p:nvPr/>
        </p:nvSpPr>
        <p:spPr bwMode="auto">
          <a:xfrm>
            <a:off x="5003800" y="6165850"/>
            <a:ext cx="1225550" cy="1841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r">
              <a:spcBef>
                <a:spcPct val="50000"/>
              </a:spcBef>
              <a:defRPr/>
            </a:pPr>
            <a:r>
              <a:rPr lang="de-DE" altLang="de-DE" sz="600">
                <a:solidFill>
                  <a:srgbClr val="EAEAEA"/>
                </a:solidFill>
                <a:effectLst>
                  <a:outerShdw blurRad="38100" dist="38100" dir="2700000" algn="tl">
                    <a:srgbClr val="C0C0C0"/>
                  </a:outerShdw>
                </a:effectLst>
              </a:rPr>
              <a:t>Quelle: www.gfd-katalog.de</a:t>
            </a:r>
          </a:p>
        </p:txBody>
      </p:sp>
      <p:sp>
        <p:nvSpPr>
          <p:cNvPr id="86023"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328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32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328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3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5" grpId="0" animBg="1"/>
      <p:bldP spid="35328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ChangeArrowheads="1"/>
          </p:cNvSpPr>
          <p:nvPr/>
        </p:nvSpPr>
        <p:spPr bwMode="auto">
          <a:xfrm>
            <a:off x="1547813" y="5372100"/>
            <a:ext cx="6048375" cy="720725"/>
          </a:xfrm>
          <a:prstGeom prst="rect">
            <a:avLst/>
          </a:prstGeom>
          <a:gradFill rotWithShape="1">
            <a:gsLst>
              <a:gs pos="0">
                <a:srgbClr val="EAEAEA"/>
              </a:gs>
              <a:gs pos="100000">
                <a:schemeClr val="bg2"/>
              </a:gs>
            </a:gsLst>
            <a:path path="shape">
              <a:fillToRect l="50000" t="50000" r="50000" b="50000"/>
            </a:path>
          </a:gra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88067" name="Rectangle 3"/>
          <p:cNvSpPr>
            <a:spLocks noChangeArrowheads="1"/>
          </p:cNvSpPr>
          <p:nvPr/>
        </p:nvSpPr>
        <p:spPr bwMode="auto">
          <a:xfrm>
            <a:off x="250825" y="5792788"/>
            <a:ext cx="8713788" cy="1065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5332" name="Rectangle 4"/>
          <p:cNvSpPr>
            <a:spLocks noChangeArrowheads="1"/>
          </p:cNvSpPr>
          <p:nvPr/>
        </p:nvSpPr>
        <p:spPr bwMode="auto">
          <a:xfrm>
            <a:off x="1763713" y="5876925"/>
            <a:ext cx="5545137" cy="865188"/>
          </a:xfrm>
          <a:prstGeom prst="rect">
            <a:avLst/>
          </a:prstGeom>
          <a:solidFill>
            <a:srgbClr val="FFFF99"/>
          </a:solidFill>
          <a:ln w="19050">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5333" name="Text Box 5"/>
          <p:cNvSpPr txBox="1">
            <a:spLocks noChangeArrowheads="1"/>
          </p:cNvSpPr>
          <p:nvPr/>
        </p:nvSpPr>
        <p:spPr bwMode="auto">
          <a:xfrm>
            <a:off x="323850" y="1343025"/>
            <a:ext cx="8569325" cy="538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71463" indent="-271463" eaLnBrk="0" hangingPunct="0">
              <a:defRPr sz="2400">
                <a:solidFill>
                  <a:schemeClr val="tx1"/>
                </a:solidFill>
                <a:latin typeface="Times New Roman" panose="02020603050405020304" pitchFamily="18" charset="0"/>
              </a:defRPr>
            </a:lvl1pPr>
            <a:lvl2pPr eaLnBrk="0" hangingPunct="0">
              <a:defRPr sz="2400">
                <a:solidFill>
                  <a:schemeClr val="tx1"/>
                </a:solidFill>
                <a:latin typeface="Times New Roman" panose="02020603050405020304" pitchFamily="18" charset="0"/>
              </a:defRPr>
            </a:lvl2pPr>
            <a:lvl3pPr eaLnBrk="0" hangingPunct="0">
              <a:defRPr sz="2400">
                <a:solidFill>
                  <a:schemeClr val="tx1"/>
                </a:solidFill>
                <a:latin typeface="Times New Roman" panose="02020603050405020304" pitchFamily="18" charset="0"/>
              </a:defRPr>
            </a:lvl3pPr>
            <a:lvl4pPr eaLnBrk="0" hangingPunct="0">
              <a:defRPr sz="2400">
                <a:solidFill>
                  <a:schemeClr val="tx1"/>
                </a:solidFill>
                <a:latin typeface="Times New Roman" panose="02020603050405020304" pitchFamily="18" charset="0"/>
              </a:defRPr>
            </a:lvl4pPr>
            <a:lvl5pPr eaLnBrk="0" hangingPunct="0">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de-DE" altLang="de-DE" b="1" dirty="0" smtClean="0">
                <a:latin typeface="Arial" panose="020B0604020202020204" pitchFamily="34" charset="0"/>
              </a:rPr>
              <a:t>Anschlagen</a:t>
            </a:r>
            <a:r>
              <a:rPr lang="de-DE" altLang="de-DE" b="1" dirty="0" smtClean="0">
                <a:effectLst>
                  <a:outerShdw blurRad="38100" dist="38100" dir="2700000" algn="tl">
                    <a:srgbClr val="C0C0C0"/>
                  </a:outerShdw>
                </a:effectLst>
                <a:latin typeface="Arial" panose="020B0604020202020204" pitchFamily="34" charset="0"/>
              </a:rPr>
              <a:t> von Lasten</a:t>
            </a:r>
            <a:endParaRPr lang="de-DE" altLang="de-DE" sz="1400" b="1" dirty="0" smtClean="0">
              <a:effectLst>
                <a:outerShdw blurRad="38100" dist="38100" dir="2700000" algn="tl">
                  <a:srgbClr val="C0C0C0"/>
                </a:outerShdw>
              </a:effectLst>
              <a:latin typeface="Arial" panose="020B0604020202020204" pitchFamily="34" charset="0"/>
            </a:endParaRPr>
          </a:p>
          <a:p>
            <a:pPr algn="just">
              <a:spcBef>
                <a:spcPct val="30000"/>
              </a:spcBef>
              <a:defRPr/>
            </a:pPr>
            <a:r>
              <a:rPr lang="de-DE" altLang="de-DE" dirty="0" smtClean="0">
                <a:effectLst>
                  <a:outerShdw blurRad="38100" dist="38100" dir="2700000" algn="tl">
                    <a:srgbClr val="C0C0C0"/>
                  </a:outerShdw>
                </a:effectLst>
                <a:latin typeface="Arial" panose="020B0604020202020204" pitchFamily="34" charset="0"/>
              </a:rPr>
              <a:t>- Anschlagmittel dürfen nicht über ihre Tragfähigkeit hinaus belastet werden</a:t>
            </a:r>
          </a:p>
          <a:p>
            <a:pPr algn="just">
              <a:spcBef>
                <a:spcPct val="30000"/>
              </a:spcBef>
              <a:buFontTx/>
              <a:buChar char="-"/>
              <a:defRPr/>
            </a:pPr>
            <a:r>
              <a:rPr lang="de-DE" altLang="de-DE" dirty="0" smtClean="0">
                <a:effectLst>
                  <a:outerShdw blurRad="38100" dist="38100" dir="2700000" algn="tl">
                    <a:srgbClr val="C0C0C0"/>
                  </a:outerShdw>
                </a:effectLst>
                <a:latin typeface="Arial" panose="020B0604020202020204" pitchFamily="34" charset="0"/>
              </a:rPr>
              <a:t>werden Anschlagmittel in einem Winkel angeschlagen, so ist hierbei mit Verlust an Tragfähigkeit zu rechnen (max. Spreizwinkel 120°)</a:t>
            </a:r>
          </a:p>
          <a:p>
            <a:pPr algn="just">
              <a:spcBef>
                <a:spcPct val="30000"/>
              </a:spcBef>
              <a:buFontTx/>
              <a:buChar char="-"/>
              <a:defRPr/>
            </a:pPr>
            <a:endParaRPr lang="de-DE" altLang="de-DE" dirty="0" smtClean="0">
              <a:effectLst>
                <a:outerShdw blurRad="38100" dist="38100" dir="2700000" algn="tl">
                  <a:srgbClr val="C0C0C0"/>
                </a:outerShdw>
              </a:effectLst>
              <a:latin typeface="Arial" panose="020B0604020202020204" pitchFamily="34" charset="0"/>
            </a:endParaRPr>
          </a:p>
          <a:p>
            <a:pPr algn="just">
              <a:spcBef>
                <a:spcPct val="30000"/>
              </a:spcBef>
              <a:buFontTx/>
              <a:buChar char="-"/>
              <a:defRPr/>
            </a:pPr>
            <a:endParaRPr lang="de-DE" altLang="de-DE" sz="2600" dirty="0" smtClean="0">
              <a:effectLst>
                <a:outerShdw blurRad="38100" dist="38100" dir="2700000" algn="tl">
                  <a:srgbClr val="C0C0C0"/>
                </a:outerShdw>
              </a:effectLst>
              <a:latin typeface="Arial" panose="020B0604020202020204" pitchFamily="34" charset="0"/>
            </a:endParaRPr>
          </a:p>
          <a:p>
            <a:pPr algn="just">
              <a:spcBef>
                <a:spcPct val="30000"/>
              </a:spcBef>
              <a:buFontTx/>
              <a:buChar char="-"/>
              <a:defRPr/>
            </a:pPr>
            <a:endParaRPr lang="de-DE" altLang="de-DE" sz="2600" dirty="0" smtClean="0">
              <a:effectLst>
                <a:outerShdw blurRad="38100" dist="38100" dir="2700000" algn="tl">
                  <a:srgbClr val="C0C0C0"/>
                </a:outerShdw>
              </a:effectLst>
              <a:latin typeface="Arial" panose="020B0604020202020204" pitchFamily="34" charset="0"/>
            </a:endParaRPr>
          </a:p>
          <a:p>
            <a:pPr algn="just">
              <a:spcBef>
                <a:spcPct val="30000"/>
              </a:spcBef>
              <a:buFontTx/>
              <a:buChar char="-"/>
              <a:defRPr/>
            </a:pPr>
            <a:endParaRPr lang="de-DE" altLang="de-DE" dirty="0" smtClean="0">
              <a:solidFill>
                <a:srgbClr val="FF0000"/>
              </a:solidFill>
              <a:effectLst>
                <a:outerShdw blurRad="38100" dist="38100" dir="2700000" algn="tl">
                  <a:srgbClr val="C0C0C0"/>
                </a:outerShdw>
              </a:effectLst>
              <a:latin typeface="Arial" panose="020B0604020202020204" pitchFamily="34" charset="0"/>
            </a:endParaRPr>
          </a:p>
          <a:p>
            <a:pPr algn="ctr">
              <a:spcBef>
                <a:spcPct val="30000"/>
              </a:spcBef>
              <a:defRPr/>
            </a:pPr>
            <a:r>
              <a:rPr lang="de-DE" altLang="de-DE" dirty="0" smtClean="0">
                <a:solidFill>
                  <a:srgbClr val="E0003C"/>
                </a:solidFill>
                <a:effectLst>
                  <a:outerShdw blurRad="38100" dist="38100" dir="2700000" algn="tl">
                    <a:srgbClr val="C0C0C0"/>
                  </a:outerShdw>
                </a:effectLst>
                <a:latin typeface="Arial" panose="020B0604020202020204" pitchFamily="34" charset="0"/>
              </a:rPr>
              <a:t>je größer der Anschlagwinkel, </a:t>
            </a:r>
          </a:p>
          <a:p>
            <a:pPr algn="ctr">
              <a:defRPr/>
            </a:pPr>
            <a:r>
              <a:rPr lang="de-DE" altLang="de-DE" dirty="0" smtClean="0">
                <a:solidFill>
                  <a:srgbClr val="E0003C"/>
                </a:solidFill>
                <a:effectLst>
                  <a:outerShdw blurRad="38100" dist="38100" dir="2700000" algn="tl">
                    <a:srgbClr val="C0C0C0"/>
                  </a:outerShdw>
                </a:effectLst>
                <a:latin typeface="Arial" panose="020B0604020202020204" pitchFamily="34" charset="0"/>
              </a:rPr>
              <a:t>desto kleiner die zulässige Belastung</a:t>
            </a:r>
          </a:p>
        </p:txBody>
      </p:sp>
      <p:pic>
        <p:nvPicPr>
          <p:cNvPr id="355334" name="Picture 6" descr="570_la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6100" y="3714750"/>
            <a:ext cx="25876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5335" name="Line 7"/>
          <p:cNvSpPr>
            <a:spLocks noChangeShapeType="1"/>
          </p:cNvSpPr>
          <p:nvPr/>
        </p:nvSpPr>
        <p:spPr bwMode="auto">
          <a:xfrm flipV="1">
            <a:off x="4500563" y="3427413"/>
            <a:ext cx="0" cy="360362"/>
          </a:xfrm>
          <a:prstGeom prst="line">
            <a:avLst/>
          </a:prstGeom>
          <a:noFill/>
          <a:ln w="2857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36" name="Line 8"/>
          <p:cNvSpPr>
            <a:spLocks noChangeShapeType="1"/>
          </p:cNvSpPr>
          <p:nvPr/>
        </p:nvSpPr>
        <p:spPr bwMode="auto">
          <a:xfrm flipV="1">
            <a:off x="4500563" y="3932238"/>
            <a:ext cx="0" cy="1439862"/>
          </a:xfrm>
          <a:prstGeom prst="line">
            <a:avLst/>
          </a:prstGeom>
          <a:noFill/>
          <a:ln w="28575">
            <a:solidFill>
              <a:schemeClr val="tx1"/>
            </a:solidFill>
            <a:round/>
            <a:headEnd type="oval" w="lg" len="lg"/>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37" name="Text Box 9"/>
          <p:cNvSpPr txBox="1">
            <a:spLocks noChangeArrowheads="1"/>
          </p:cNvSpPr>
          <p:nvPr/>
        </p:nvSpPr>
        <p:spPr bwMode="auto">
          <a:xfrm>
            <a:off x="3851275" y="5467350"/>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effectLst>
                  <a:outerShdw blurRad="38100" dist="38100" dir="2700000" algn="tl">
                    <a:srgbClr val="C0C0C0"/>
                  </a:outerShdw>
                </a:effectLst>
              </a:rPr>
              <a:t>100%</a:t>
            </a:r>
          </a:p>
        </p:txBody>
      </p:sp>
      <p:sp>
        <p:nvSpPr>
          <p:cNvPr id="355338" name="Line 10"/>
          <p:cNvSpPr>
            <a:spLocks noChangeShapeType="1"/>
          </p:cNvSpPr>
          <p:nvPr/>
        </p:nvSpPr>
        <p:spPr bwMode="auto">
          <a:xfrm flipV="1">
            <a:off x="2268538" y="3932238"/>
            <a:ext cx="2232025" cy="1439862"/>
          </a:xfrm>
          <a:prstGeom prst="line">
            <a:avLst/>
          </a:prstGeom>
          <a:noFill/>
          <a:ln w="28575">
            <a:solidFill>
              <a:srgbClr val="E0003C"/>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39" name="Line 11"/>
          <p:cNvSpPr>
            <a:spLocks noChangeShapeType="1"/>
          </p:cNvSpPr>
          <p:nvPr/>
        </p:nvSpPr>
        <p:spPr bwMode="auto">
          <a:xfrm flipH="1" flipV="1">
            <a:off x="4500563" y="3932238"/>
            <a:ext cx="2376487" cy="1439862"/>
          </a:xfrm>
          <a:prstGeom prst="line">
            <a:avLst/>
          </a:prstGeom>
          <a:noFill/>
          <a:ln w="28575">
            <a:solidFill>
              <a:srgbClr val="E0003C"/>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40" name="Line 12"/>
          <p:cNvSpPr>
            <a:spLocks noChangeShapeType="1"/>
          </p:cNvSpPr>
          <p:nvPr/>
        </p:nvSpPr>
        <p:spPr bwMode="auto">
          <a:xfrm flipH="1" flipV="1">
            <a:off x="4500563" y="3932238"/>
            <a:ext cx="1366837" cy="1439862"/>
          </a:xfrm>
          <a:prstGeom prst="line">
            <a:avLst/>
          </a:prstGeom>
          <a:noFill/>
          <a:ln w="28575">
            <a:solidFill>
              <a:srgbClr val="FF9900"/>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41" name="Line 13"/>
          <p:cNvSpPr>
            <a:spLocks noChangeShapeType="1"/>
          </p:cNvSpPr>
          <p:nvPr/>
        </p:nvSpPr>
        <p:spPr bwMode="auto">
          <a:xfrm flipV="1">
            <a:off x="3132138" y="3932238"/>
            <a:ext cx="1368425" cy="1439862"/>
          </a:xfrm>
          <a:prstGeom prst="line">
            <a:avLst/>
          </a:prstGeom>
          <a:noFill/>
          <a:ln w="28575">
            <a:solidFill>
              <a:srgbClr val="FF9900"/>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42" name="Text Box 14"/>
          <p:cNvSpPr txBox="1">
            <a:spLocks noChangeArrowheads="1"/>
          </p:cNvSpPr>
          <p:nvPr/>
        </p:nvSpPr>
        <p:spPr bwMode="auto">
          <a:xfrm>
            <a:off x="6516688" y="4975225"/>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0003C"/>
                </a:solidFill>
                <a:effectLst>
                  <a:outerShdw blurRad="38100" dist="38100" dir="2700000" algn="tl">
                    <a:srgbClr val="C0C0C0"/>
                  </a:outerShdw>
                </a:effectLst>
              </a:rPr>
              <a:t>50 %</a:t>
            </a:r>
          </a:p>
        </p:txBody>
      </p:sp>
      <p:sp>
        <p:nvSpPr>
          <p:cNvPr id="355343" name="Text Box 15"/>
          <p:cNvSpPr txBox="1">
            <a:spLocks noChangeArrowheads="1"/>
          </p:cNvSpPr>
          <p:nvPr/>
        </p:nvSpPr>
        <p:spPr bwMode="auto">
          <a:xfrm>
            <a:off x="5364163" y="5407025"/>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BAE35"/>
                </a:solidFill>
                <a:effectLst>
                  <a:outerShdw blurRad="38100" dist="38100" dir="2700000" algn="tl">
                    <a:srgbClr val="C0C0C0"/>
                  </a:outerShdw>
                </a:effectLst>
              </a:rPr>
              <a:t>70 %</a:t>
            </a:r>
          </a:p>
        </p:txBody>
      </p:sp>
      <p:sp>
        <p:nvSpPr>
          <p:cNvPr id="355344" name="Text Box 16"/>
          <p:cNvSpPr txBox="1">
            <a:spLocks noChangeArrowheads="1"/>
          </p:cNvSpPr>
          <p:nvPr/>
        </p:nvSpPr>
        <p:spPr bwMode="auto">
          <a:xfrm>
            <a:off x="1258888" y="4975225"/>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0003C"/>
                </a:solidFill>
                <a:effectLst>
                  <a:outerShdw blurRad="38100" dist="38100" dir="2700000" algn="tl">
                    <a:srgbClr val="C0C0C0"/>
                  </a:outerShdw>
                </a:effectLst>
              </a:rPr>
              <a:t>50 %</a:t>
            </a:r>
          </a:p>
        </p:txBody>
      </p:sp>
      <p:sp>
        <p:nvSpPr>
          <p:cNvPr id="355345" name="Text Box 17"/>
          <p:cNvSpPr txBox="1">
            <a:spLocks noChangeArrowheads="1"/>
          </p:cNvSpPr>
          <p:nvPr/>
        </p:nvSpPr>
        <p:spPr bwMode="auto">
          <a:xfrm>
            <a:off x="2268538" y="5372100"/>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BAE35"/>
                </a:solidFill>
                <a:effectLst>
                  <a:outerShdw blurRad="38100" dist="38100" dir="2700000" algn="tl">
                    <a:srgbClr val="C0C0C0"/>
                  </a:outerShdw>
                </a:effectLst>
              </a:rPr>
              <a:t>70 %</a:t>
            </a:r>
          </a:p>
        </p:txBody>
      </p:sp>
      <p:sp>
        <p:nvSpPr>
          <p:cNvPr id="355346" name="Freeform 18"/>
          <p:cNvSpPr>
            <a:spLocks/>
          </p:cNvSpPr>
          <p:nvPr/>
        </p:nvSpPr>
        <p:spPr bwMode="auto">
          <a:xfrm>
            <a:off x="3851275" y="4364038"/>
            <a:ext cx="1327150" cy="344487"/>
          </a:xfrm>
          <a:custGeom>
            <a:avLst/>
            <a:gdLst>
              <a:gd name="T0" fmla="*/ 0 w 836"/>
              <a:gd name="T1" fmla="*/ 0 h 217"/>
              <a:gd name="T2" fmla="*/ 2147483646 w 836"/>
              <a:gd name="T3" fmla="*/ 2147483646 h 217"/>
              <a:gd name="T4" fmla="*/ 2147483646 w 836"/>
              <a:gd name="T5" fmla="*/ 2147483646 h 217"/>
              <a:gd name="T6" fmla="*/ 2147483646 w 836"/>
              <a:gd name="T7" fmla="*/ 2147483646 h 217"/>
              <a:gd name="T8" fmla="*/ 2147483646 w 836"/>
              <a:gd name="T9" fmla="*/ 2147483646 h 217"/>
              <a:gd name="T10" fmla="*/ 2147483646 w 836"/>
              <a:gd name="T11" fmla="*/ 2147483646 h 217"/>
              <a:gd name="T12" fmla="*/ 2147483646 w 836"/>
              <a:gd name="T13" fmla="*/ 0 h 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6" h="217">
                <a:moveTo>
                  <a:pt x="0" y="0"/>
                </a:moveTo>
                <a:cubicBezTo>
                  <a:pt x="11" y="13"/>
                  <a:pt x="35" y="46"/>
                  <a:pt x="67" y="74"/>
                </a:cubicBezTo>
                <a:cubicBezTo>
                  <a:pt x="99" y="102"/>
                  <a:pt x="138" y="145"/>
                  <a:pt x="194" y="168"/>
                </a:cubicBezTo>
                <a:cubicBezTo>
                  <a:pt x="250" y="191"/>
                  <a:pt x="346" y="211"/>
                  <a:pt x="404" y="214"/>
                </a:cubicBezTo>
                <a:cubicBezTo>
                  <a:pt x="462" y="217"/>
                  <a:pt x="498" y="201"/>
                  <a:pt x="543" y="188"/>
                </a:cubicBezTo>
                <a:cubicBezTo>
                  <a:pt x="588" y="175"/>
                  <a:pt x="628" y="165"/>
                  <a:pt x="677" y="134"/>
                </a:cubicBezTo>
                <a:cubicBezTo>
                  <a:pt x="726" y="103"/>
                  <a:pt x="803" y="28"/>
                  <a:pt x="836" y="0"/>
                </a:cubicBezTo>
              </a:path>
            </a:pathLst>
          </a:custGeom>
          <a:noFill/>
          <a:ln w="15875" cap="flat" cmpd="sng">
            <a:solidFill>
              <a:srgbClr val="E0003C"/>
            </a:solidFill>
            <a:prstDash val="solid"/>
            <a:round/>
            <a:headEnd type="arrow" w="lg" len="lg"/>
            <a:tailEnd type="arrow" w="lg" len="lg"/>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55347" name="Freeform 19"/>
          <p:cNvSpPr>
            <a:spLocks/>
          </p:cNvSpPr>
          <p:nvPr/>
        </p:nvSpPr>
        <p:spPr bwMode="auto">
          <a:xfrm>
            <a:off x="3806825" y="4694238"/>
            <a:ext cx="1403350" cy="249237"/>
          </a:xfrm>
          <a:custGeom>
            <a:avLst/>
            <a:gdLst>
              <a:gd name="T0" fmla="*/ 0 w 884"/>
              <a:gd name="T1" fmla="*/ 2147483646 h 157"/>
              <a:gd name="T2" fmla="*/ 2147483646 w 884"/>
              <a:gd name="T3" fmla="*/ 2147483646 h 157"/>
              <a:gd name="T4" fmla="*/ 2147483646 w 884"/>
              <a:gd name="T5" fmla="*/ 2147483646 h 157"/>
              <a:gd name="T6" fmla="*/ 2147483646 w 884"/>
              <a:gd name="T7" fmla="*/ 2147483646 h 157"/>
              <a:gd name="T8" fmla="*/ 2147483646 w 884"/>
              <a:gd name="T9" fmla="*/ 2147483646 h 157"/>
              <a:gd name="T10" fmla="*/ 2147483646 w 884"/>
              <a:gd name="T11" fmla="*/ 2147483646 h 157"/>
              <a:gd name="T12" fmla="*/ 2147483646 w 884"/>
              <a:gd name="T13" fmla="*/ 0 h 1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84" h="157">
                <a:moveTo>
                  <a:pt x="0" y="6"/>
                </a:moveTo>
                <a:cubicBezTo>
                  <a:pt x="17" y="17"/>
                  <a:pt x="59" y="53"/>
                  <a:pt x="100" y="73"/>
                </a:cubicBezTo>
                <a:cubicBezTo>
                  <a:pt x="141" y="93"/>
                  <a:pt x="192" y="113"/>
                  <a:pt x="248" y="127"/>
                </a:cubicBezTo>
                <a:cubicBezTo>
                  <a:pt x="304" y="141"/>
                  <a:pt x="380" y="153"/>
                  <a:pt x="437" y="155"/>
                </a:cubicBezTo>
                <a:cubicBezTo>
                  <a:pt x="494" y="157"/>
                  <a:pt x="537" y="152"/>
                  <a:pt x="589" y="140"/>
                </a:cubicBezTo>
                <a:cubicBezTo>
                  <a:pt x="641" y="128"/>
                  <a:pt x="701" y="103"/>
                  <a:pt x="750" y="80"/>
                </a:cubicBezTo>
                <a:cubicBezTo>
                  <a:pt x="799" y="57"/>
                  <a:pt x="856" y="17"/>
                  <a:pt x="884" y="0"/>
                </a:cubicBezTo>
              </a:path>
            </a:pathLst>
          </a:custGeom>
          <a:noFill/>
          <a:ln w="15875" cap="flat" cmpd="sng">
            <a:solidFill>
              <a:srgbClr val="FF9900"/>
            </a:solidFill>
            <a:prstDash val="solid"/>
            <a:round/>
            <a:headEnd type="arrow" w="lg" len="lg"/>
            <a:tailEnd type="arrow" w="lg" len="lg"/>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55348" name="Text Box 20"/>
          <p:cNvSpPr txBox="1">
            <a:spLocks noChangeArrowheads="1"/>
          </p:cNvSpPr>
          <p:nvPr/>
        </p:nvSpPr>
        <p:spPr bwMode="auto">
          <a:xfrm>
            <a:off x="4211638" y="4795838"/>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endParaRPr lang="de-DE" altLang="de-DE" sz="1600">
              <a:solidFill>
                <a:srgbClr val="15C537"/>
              </a:solidFill>
              <a:effectLst>
                <a:outerShdw blurRad="38100" dist="38100" dir="2700000" algn="tl">
                  <a:srgbClr val="C0C0C0"/>
                </a:outerShdw>
              </a:effectLst>
            </a:endParaRPr>
          </a:p>
        </p:txBody>
      </p:sp>
      <p:sp>
        <p:nvSpPr>
          <p:cNvPr id="355349" name="Text Box 21"/>
          <p:cNvSpPr txBox="1">
            <a:spLocks noChangeArrowheads="1"/>
          </p:cNvSpPr>
          <p:nvPr/>
        </p:nvSpPr>
        <p:spPr bwMode="auto">
          <a:xfrm>
            <a:off x="4787900" y="4038600"/>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0003C"/>
                </a:solidFill>
                <a:effectLst>
                  <a:outerShdw blurRad="38100" dist="38100" dir="2700000" algn="tl">
                    <a:srgbClr val="C0C0C0"/>
                  </a:outerShdw>
                </a:effectLst>
              </a:rPr>
              <a:t>120°</a:t>
            </a:r>
          </a:p>
        </p:txBody>
      </p:sp>
      <p:sp>
        <p:nvSpPr>
          <p:cNvPr id="355350" name="Line 22"/>
          <p:cNvSpPr>
            <a:spLocks noChangeShapeType="1"/>
          </p:cNvSpPr>
          <p:nvPr/>
        </p:nvSpPr>
        <p:spPr bwMode="auto">
          <a:xfrm flipV="1">
            <a:off x="3851275" y="3932238"/>
            <a:ext cx="649288" cy="1439862"/>
          </a:xfrm>
          <a:prstGeom prst="line">
            <a:avLst/>
          </a:prstGeom>
          <a:noFill/>
          <a:ln w="28575">
            <a:solidFill>
              <a:srgbClr val="47D147"/>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51" name="Line 23"/>
          <p:cNvSpPr>
            <a:spLocks noChangeShapeType="1"/>
          </p:cNvSpPr>
          <p:nvPr/>
        </p:nvSpPr>
        <p:spPr bwMode="auto">
          <a:xfrm flipH="1" flipV="1">
            <a:off x="4500563" y="3932238"/>
            <a:ext cx="647700" cy="1439862"/>
          </a:xfrm>
          <a:prstGeom prst="line">
            <a:avLst/>
          </a:prstGeom>
          <a:noFill/>
          <a:ln w="28575">
            <a:solidFill>
              <a:srgbClr val="47D147"/>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355352" name="Oval 24"/>
          <p:cNvSpPr>
            <a:spLocks noChangeArrowheads="1"/>
          </p:cNvSpPr>
          <p:nvPr/>
        </p:nvSpPr>
        <p:spPr bwMode="auto">
          <a:xfrm>
            <a:off x="5292725" y="4435475"/>
            <a:ext cx="503238" cy="431800"/>
          </a:xfrm>
          <a:prstGeom prst="ellipse">
            <a:avLst/>
          </a:prstGeom>
          <a:solidFill>
            <a:schemeClr val="bg1">
              <a:alpha val="50980"/>
            </a:schemeClr>
          </a:solidFill>
          <a:ln>
            <a:noFill/>
          </a:ln>
          <a:effectLst/>
          <a:extLst>
            <a:ext uri="{91240B29-F687-4F45-9708-019B960494DF}">
              <a14:hiddenLine xmlns:a14="http://schemas.microsoft.com/office/drawing/2010/main" w="9525">
                <a:solidFill>
                  <a:schemeClr val="tx1"/>
                </a:solidFill>
                <a:round/>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5353" name="Text Box 25"/>
          <p:cNvSpPr txBox="1">
            <a:spLocks noChangeArrowheads="1"/>
          </p:cNvSpPr>
          <p:nvPr/>
        </p:nvSpPr>
        <p:spPr bwMode="auto">
          <a:xfrm>
            <a:off x="4859338" y="4437063"/>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EBAE35"/>
                </a:solidFill>
                <a:effectLst>
                  <a:outerShdw blurRad="38100" dist="38100" dir="2700000" algn="tl">
                    <a:srgbClr val="C0C0C0"/>
                  </a:outerShdw>
                </a:effectLst>
              </a:rPr>
              <a:t>90°</a:t>
            </a:r>
          </a:p>
        </p:txBody>
      </p:sp>
      <p:sp>
        <p:nvSpPr>
          <p:cNvPr id="355354" name="Freeform 26"/>
          <p:cNvSpPr>
            <a:spLocks/>
          </p:cNvSpPr>
          <p:nvPr/>
        </p:nvSpPr>
        <p:spPr bwMode="auto">
          <a:xfrm>
            <a:off x="3956050" y="5119688"/>
            <a:ext cx="1052513" cy="109537"/>
          </a:xfrm>
          <a:custGeom>
            <a:avLst/>
            <a:gdLst>
              <a:gd name="T0" fmla="*/ 0 w 663"/>
              <a:gd name="T1" fmla="*/ 2147483646 h 69"/>
              <a:gd name="T2" fmla="*/ 2147483646 w 663"/>
              <a:gd name="T3" fmla="*/ 2147483646 h 69"/>
              <a:gd name="T4" fmla="*/ 2147483646 w 663"/>
              <a:gd name="T5" fmla="*/ 2147483646 h 69"/>
              <a:gd name="T6" fmla="*/ 2147483646 w 663"/>
              <a:gd name="T7" fmla="*/ 2147483646 h 69"/>
              <a:gd name="T8" fmla="*/ 2147483646 w 663"/>
              <a:gd name="T9" fmla="*/ 2147483646 h 69"/>
              <a:gd name="T10" fmla="*/ 2147483646 w 663"/>
              <a:gd name="T11" fmla="*/ 2147483646 h 69"/>
              <a:gd name="T12" fmla="*/ 2147483646 w 663"/>
              <a:gd name="T13" fmla="*/ 0 h 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3" h="69">
                <a:moveTo>
                  <a:pt x="0" y="17"/>
                </a:moveTo>
                <a:cubicBezTo>
                  <a:pt x="18" y="21"/>
                  <a:pt x="76" y="38"/>
                  <a:pt x="113" y="46"/>
                </a:cubicBezTo>
                <a:cubicBezTo>
                  <a:pt x="150" y="54"/>
                  <a:pt x="183" y="60"/>
                  <a:pt x="221" y="64"/>
                </a:cubicBezTo>
                <a:cubicBezTo>
                  <a:pt x="259" y="68"/>
                  <a:pt x="303" y="69"/>
                  <a:pt x="343" y="68"/>
                </a:cubicBezTo>
                <a:cubicBezTo>
                  <a:pt x="383" y="67"/>
                  <a:pt x="423" y="64"/>
                  <a:pt x="462" y="57"/>
                </a:cubicBezTo>
                <a:cubicBezTo>
                  <a:pt x="501" y="50"/>
                  <a:pt x="543" y="33"/>
                  <a:pt x="576" y="24"/>
                </a:cubicBezTo>
                <a:cubicBezTo>
                  <a:pt x="609" y="15"/>
                  <a:pt x="645" y="5"/>
                  <a:pt x="663" y="0"/>
                </a:cubicBezTo>
              </a:path>
            </a:pathLst>
          </a:custGeom>
          <a:noFill/>
          <a:ln w="15875" cap="flat" cmpd="sng">
            <a:solidFill>
              <a:srgbClr val="47D147"/>
            </a:solidFill>
            <a:prstDash val="solid"/>
            <a:round/>
            <a:headEnd type="arrow" w="lg" len="lg"/>
            <a:tailEnd type="arrow" w="lg" len="lg"/>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355355" name="Oval 27"/>
          <p:cNvSpPr>
            <a:spLocks noChangeArrowheads="1"/>
          </p:cNvSpPr>
          <p:nvPr/>
        </p:nvSpPr>
        <p:spPr bwMode="auto">
          <a:xfrm>
            <a:off x="5076825" y="4868863"/>
            <a:ext cx="503238" cy="431800"/>
          </a:xfrm>
          <a:prstGeom prst="ellipse">
            <a:avLst/>
          </a:prstGeom>
          <a:solidFill>
            <a:schemeClr val="bg1">
              <a:alpha val="50980"/>
            </a:schemeClr>
          </a:solidFill>
          <a:ln>
            <a:noFill/>
          </a:ln>
          <a:effectLst/>
          <a:extLst>
            <a:ext uri="{91240B29-F687-4F45-9708-019B960494DF}">
              <a14:hiddenLine xmlns:a14="http://schemas.microsoft.com/office/drawing/2010/main" w="9525">
                <a:solidFill>
                  <a:schemeClr val="tx1"/>
                </a:solidFill>
                <a:round/>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5356" name="Text Box 28"/>
          <p:cNvSpPr txBox="1">
            <a:spLocks noChangeArrowheads="1"/>
          </p:cNvSpPr>
          <p:nvPr/>
        </p:nvSpPr>
        <p:spPr bwMode="auto">
          <a:xfrm>
            <a:off x="4643438" y="4868863"/>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47D147"/>
                </a:solidFill>
                <a:effectLst>
                  <a:outerShdw blurRad="38100" dist="38100" dir="2700000" algn="tl">
                    <a:srgbClr val="C0C0C0"/>
                  </a:outerShdw>
                </a:effectLst>
              </a:rPr>
              <a:t>45°</a:t>
            </a:r>
          </a:p>
        </p:txBody>
      </p:sp>
      <p:sp>
        <p:nvSpPr>
          <p:cNvPr id="355357" name="Text Box 29"/>
          <p:cNvSpPr txBox="1">
            <a:spLocks noChangeArrowheads="1"/>
          </p:cNvSpPr>
          <p:nvPr/>
        </p:nvSpPr>
        <p:spPr bwMode="auto">
          <a:xfrm>
            <a:off x="4572000" y="5445125"/>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47D147"/>
                </a:solidFill>
                <a:effectLst>
                  <a:outerShdw blurRad="38100" dist="38100" dir="2700000" algn="tl">
                    <a:srgbClr val="C0C0C0"/>
                  </a:outerShdw>
                </a:effectLst>
              </a:rPr>
              <a:t>90 %</a:t>
            </a:r>
          </a:p>
        </p:txBody>
      </p:sp>
      <p:sp>
        <p:nvSpPr>
          <p:cNvPr id="355358" name="Text Box 30"/>
          <p:cNvSpPr txBox="1">
            <a:spLocks noChangeArrowheads="1"/>
          </p:cNvSpPr>
          <p:nvPr/>
        </p:nvSpPr>
        <p:spPr bwMode="auto">
          <a:xfrm>
            <a:off x="3132138" y="5445125"/>
            <a:ext cx="1368425" cy="336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1600">
                <a:solidFill>
                  <a:srgbClr val="47D147"/>
                </a:solidFill>
                <a:effectLst>
                  <a:outerShdw blurRad="38100" dist="38100" dir="2700000" algn="tl">
                    <a:srgbClr val="C0C0C0"/>
                  </a:outerShdw>
                </a:effectLst>
              </a:rPr>
              <a:t>90 %</a:t>
            </a:r>
          </a:p>
        </p:txBody>
      </p:sp>
      <p:sp>
        <p:nvSpPr>
          <p:cNvPr id="88095"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533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53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53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53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3553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533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xit" presetSubtype="0" fill="hold" nodeType="clickEffect">
                                  <p:stCondLst>
                                    <p:cond delay="0"/>
                                  </p:stCondLst>
                                  <p:childTnLst>
                                    <p:set>
                                      <p:cBhvr>
                                        <p:cTn id="24" dur="1" fill="hold">
                                          <p:stCondLst>
                                            <p:cond delay="0"/>
                                          </p:stCondLst>
                                        </p:cTn>
                                        <p:tgtEl>
                                          <p:spTgt spid="355336"/>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355337"/>
                                        </p:tgtEl>
                                        <p:attrNameLst>
                                          <p:attrName>style.visibility</p:attrName>
                                        </p:attrNameLst>
                                      </p:cBhvr>
                                      <p:to>
                                        <p:strVal val="hidden"/>
                                      </p:to>
                                    </p:set>
                                  </p:childTnLst>
                                </p:cTn>
                              </p:par>
                              <p:par>
                                <p:cTn id="27" presetID="1" presetClass="entr" presetSubtype="0" fill="hold" grpId="1" nodeType="withEffect">
                                  <p:stCondLst>
                                    <p:cond delay="0"/>
                                  </p:stCondLst>
                                  <p:childTnLst>
                                    <p:set>
                                      <p:cBhvr>
                                        <p:cTn id="28" dur="1" fill="hold">
                                          <p:stCondLst>
                                            <p:cond delay="0"/>
                                          </p:stCondLst>
                                        </p:cTn>
                                        <p:tgtEl>
                                          <p:spTgt spid="35535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53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535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5351"/>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355357"/>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355358"/>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355357"/>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355358"/>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55350"/>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355351"/>
                                        </p:tgtEl>
                                        <p:attrNameLst>
                                          <p:attrName>style.visibility</p:attrName>
                                        </p:attrNameLst>
                                      </p:cBhvr>
                                      <p:to>
                                        <p:strVal val="hidden"/>
                                      </p:to>
                                    </p:set>
                                  </p:childTnLst>
                                </p:cTn>
                              </p:par>
                              <p:par>
                                <p:cTn id="49" presetID="1" presetClass="exit" presetSubtype="0" fill="hold" grpId="0" nodeType="withEffect">
                                  <p:stCondLst>
                                    <p:cond delay="0"/>
                                  </p:stCondLst>
                                  <p:childTnLst>
                                    <p:set>
                                      <p:cBhvr>
                                        <p:cTn id="50" dur="1" fill="hold">
                                          <p:stCondLst>
                                            <p:cond delay="0"/>
                                          </p:stCondLst>
                                        </p:cTn>
                                        <p:tgtEl>
                                          <p:spTgt spid="355356"/>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55354"/>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35534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5534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55347"/>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355343"/>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355345"/>
                                        </p:tgtEl>
                                        <p:attrNameLst>
                                          <p:attrName>style.visibility</p:attrName>
                                        </p:attrNameLst>
                                      </p:cBhvr>
                                      <p:to>
                                        <p:strVal val="visible"/>
                                      </p:to>
                                    </p:set>
                                  </p:childTnLst>
                                </p:cTn>
                              </p:par>
                              <p:par>
                                <p:cTn id="63" presetID="1" presetClass="entr" presetSubtype="0" fill="hold" grpId="1" nodeType="withEffect">
                                  <p:stCondLst>
                                    <p:cond delay="0"/>
                                  </p:stCondLst>
                                  <p:childTnLst>
                                    <p:set>
                                      <p:cBhvr>
                                        <p:cTn id="64" dur="1" fill="hold">
                                          <p:stCondLst>
                                            <p:cond delay="0"/>
                                          </p:stCondLst>
                                        </p:cTn>
                                        <p:tgtEl>
                                          <p:spTgt spid="355353"/>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xit" presetSubtype="0" fill="hold" grpId="0" nodeType="clickEffect">
                                  <p:stCondLst>
                                    <p:cond delay="0"/>
                                  </p:stCondLst>
                                  <p:childTnLst>
                                    <p:set>
                                      <p:cBhvr>
                                        <p:cTn id="68" dur="1" fill="hold">
                                          <p:stCondLst>
                                            <p:cond delay="0"/>
                                          </p:stCondLst>
                                        </p:cTn>
                                        <p:tgtEl>
                                          <p:spTgt spid="355353"/>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355343"/>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355345"/>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355347"/>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355340"/>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355341"/>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35533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5533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5534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55344"/>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55346"/>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55349"/>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1" presetClass="entr" presetSubtype="0" fill="hold" grpId="1" nodeType="clickEffect">
                                  <p:stCondLst>
                                    <p:cond delay="0"/>
                                  </p:stCondLst>
                                  <p:childTnLst>
                                    <p:set>
                                      <p:cBhvr>
                                        <p:cTn id="94" dur="1" fill="hold">
                                          <p:stCondLst>
                                            <p:cond delay="0"/>
                                          </p:stCondLst>
                                        </p:cTn>
                                        <p:tgtEl>
                                          <p:spTgt spid="355337"/>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355340"/>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355341"/>
                                        </p:tgtEl>
                                        <p:attrNameLst>
                                          <p:attrName>style.visibility</p:attrName>
                                        </p:attrNameLst>
                                      </p:cBhvr>
                                      <p:to>
                                        <p:strVal val="visible"/>
                                      </p:to>
                                    </p:set>
                                  </p:childTnLst>
                                </p:cTn>
                              </p:par>
                              <p:par>
                                <p:cTn id="99" presetID="1" presetClass="entr" presetSubtype="0" fill="hold" grpId="2" nodeType="withEffect">
                                  <p:stCondLst>
                                    <p:cond delay="0"/>
                                  </p:stCondLst>
                                  <p:childTnLst>
                                    <p:set>
                                      <p:cBhvr>
                                        <p:cTn id="100" dur="1" fill="hold">
                                          <p:stCondLst>
                                            <p:cond delay="0"/>
                                          </p:stCondLst>
                                        </p:cTn>
                                        <p:tgtEl>
                                          <p:spTgt spid="355343"/>
                                        </p:tgtEl>
                                        <p:attrNameLst>
                                          <p:attrName>style.visibility</p:attrName>
                                        </p:attrNameLst>
                                      </p:cBhvr>
                                      <p:to>
                                        <p:strVal val="visible"/>
                                      </p:to>
                                    </p:set>
                                  </p:childTnLst>
                                </p:cTn>
                              </p:par>
                              <p:par>
                                <p:cTn id="101" presetID="1" presetClass="entr" presetSubtype="0" fill="hold" grpId="2" nodeType="withEffect">
                                  <p:stCondLst>
                                    <p:cond delay="0"/>
                                  </p:stCondLst>
                                  <p:childTnLst>
                                    <p:set>
                                      <p:cBhvr>
                                        <p:cTn id="102" dur="1" fill="hold">
                                          <p:stCondLst>
                                            <p:cond delay="0"/>
                                          </p:stCondLst>
                                        </p:cTn>
                                        <p:tgtEl>
                                          <p:spTgt spid="355345"/>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355347"/>
                                        </p:tgtEl>
                                        <p:attrNameLst>
                                          <p:attrName>style.visibility</p:attrName>
                                        </p:attrNameLst>
                                      </p:cBhvr>
                                      <p:to>
                                        <p:strVal val="visible"/>
                                      </p:to>
                                    </p:set>
                                  </p:childTnLst>
                                </p:cTn>
                              </p:par>
                              <p:par>
                                <p:cTn id="105" presetID="1" presetClass="entr" presetSubtype="0" fill="hold" grpId="0" nodeType="withEffect" nodePh="1">
                                  <p:stCondLst>
                                    <p:cond delay="0"/>
                                  </p:stCondLst>
                                  <p:endCondLst>
                                    <p:cond evt="begin" delay="0">
                                      <p:tn val="105"/>
                                    </p:cond>
                                  </p:endCondLst>
                                  <p:childTnLst>
                                    <p:set>
                                      <p:cBhvr>
                                        <p:cTn id="106" dur="1" fill="hold">
                                          <p:stCondLst>
                                            <p:cond delay="0"/>
                                          </p:stCondLst>
                                        </p:cTn>
                                        <p:tgtEl>
                                          <p:spTgt spid="355348"/>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355350"/>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35535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355352"/>
                                        </p:tgtEl>
                                        <p:attrNameLst>
                                          <p:attrName>style.visibility</p:attrName>
                                        </p:attrNameLst>
                                      </p:cBhvr>
                                      <p:to>
                                        <p:strVal val="visible"/>
                                      </p:to>
                                    </p:set>
                                  </p:childTnLst>
                                </p:cTn>
                              </p:par>
                              <p:par>
                                <p:cTn id="113" presetID="1" presetClass="entr" presetSubtype="0" fill="hold" grpId="2" nodeType="withEffect">
                                  <p:stCondLst>
                                    <p:cond delay="0"/>
                                  </p:stCondLst>
                                  <p:childTnLst>
                                    <p:set>
                                      <p:cBhvr>
                                        <p:cTn id="114" dur="1" fill="hold">
                                          <p:stCondLst>
                                            <p:cond delay="0"/>
                                          </p:stCondLst>
                                        </p:cTn>
                                        <p:tgtEl>
                                          <p:spTgt spid="355353"/>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355354"/>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355355"/>
                                        </p:tgtEl>
                                        <p:attrNameLst>
                                          <p:attrName>style.visibility</p:attrName>
                                        </p:attrNameLst>
                                      </p:cBhvr>
                                      <p:to>
                                        <p:strVal val="visible"/>
                                      </p:to>
                                    </p:set>
                                  </p:childTnLst>
                                </p:cTn>
                              </p:par>
                              <p:par>
                                <p:cTn id="119" presetID="1" presetClass="entr" presetSubtype="0" fill="hold" grpId="2" nodeType="withEffect">
                                  <p:stCondLst>
                                    <p:cond delay="0"/>
                                  </p:stCondLst>
                                  <p:childTnLst>
                                    <p:set>
                                      <p:cBhvr>
                                        <p:cTn id="120" dur="1" fill="hold">
                                          <p:stCondLst>
                                            <p:cond delay="0"/>
                                          </p:stCondLst>
                                        </p:cTn>
                                        <p:tgtEl>
                                          <p:spTgt spid="355356"/>
                                        </p:tgtEl>
                                        <p:attrNameLst>
                                          <p:attrName>style.visibility</p:attrName>
                                        </p:attrNameLst>
                                      </p:cBhvr>
                                      <p:to>
                                        <p:strVal val="visible"/>
                                      </p:to>
                                    </p:set>
                                  </p:childTnLst>
                                </p:cTn>
                              </p:par>
                              <p:par>
                                <p:cTn id="121" presetID="1" presetClass="entr" presetSubtype="0" fill="hold" grpId="2" nodeType="withEffect">
                                  <p:stCondLst>
                                    <p:cond delay="0"/>
                                  </p:stCondLst>
                                  <p:childTnLst>
                                    <p:set>
                                      <p:cBhvr>
                                        <p:cTn id="122" dur="1" fill="hold">
                                          <p:stCondLst>
                                            <p:cond delay="0"/>
                                          </p:stCondLst>
                                        </p:cTn>
                                        <p:tgtEl>
                                          <p:spTgt spid="355357"/>
                                        </p:tgtEl>
                                        <p:attrNameLst>
                                          <p:attrName>style.visibility</p:attrName>
                                        </p:attrNameLst>
                                      </p:cBhvr>
                                      <p:to>
                                        <p:strVal val="visible"/>
                                      </p:to>
                                    </p:set>
                                  </p:childTnLst>
                                </p:cTn>
                              </p:par>
                              <p:par>
                                <p:cTn id="123" presetID="1" presetClass="entr" presetSubtype="0" fill="hold" grpId="2" nodeType="withEffect">
                                  <p:stCondLst>
                                    <p:cond delay="0"/>
                                  </p:stCondLst>
                                  <p:childTnLst>
                                    <p:set>
                                      <p:cBhvr>
                                        <p:cTn id="124" dur="1" fill="hold">
                                          <p:stCondLst>
                                            <p:cond delay="0"/>
                                          </p:stCondLst>
                                        </p:cTn>
                                        <p:tgtEl>
                                          <p:spTgt spid="355358"/>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355336"/>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355332"/>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355333">
                                            <p:txEl>
                                              <p:pRg st="7" end="7"/>
                                            </p:txEl>
                                          </p:spTgt>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35533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0" grpId="0" animBg="1"/>
      <p:bldP spid="355332" grpId="0" animBg="1"/>
      <p:bldP spid="355337" grpId="0"/>
      <p:bldP spid="355337" grpId="1"/>
      <p:bldP spid="355337" grpId="2"/>
      <p:bldP spid="355342" grpId="0"/>
      <p:bldP spid="355343" grpId="0"/>
      <p:bldP spid="355343" grpId="1"/>
      <p:bldP spid="355343" grpId="2"/>
      <p:bldP spid="355344" grpId="0"/>
      <p:bldP spid="355345" grpId="0"/>
      <p:bldP spid="355345" grpId="1"/>
      <p:bldP spid="355345" grpId="2"/>
      <p:bldP spid="355348" grpId="0"/>
      <p:bldP spid="355349" grpId="0"/>
      <p:bldP spid="355352" grpId="0" animBg="1"/>
      <p:bldP spid="355353" grpId="0"/>
      <p:bldP spid="355353" grpId="1"/>
      <p:bldP spid="355353" grpId="2"/>
      <p:bldP spid="355355" grpId="0" animBg="1"/>
      <p:bldP spid="355356" grpId="0"/>
      <p:bldP spid="355356" grpId="1"/>
      <p:bldP spid="355356" grpId="2"/>
      <p:bldP spid="355357" grpId="0"/>
      <p:bldP spid="355357" grpId="1"/>
      <p:bldP spid="355357" grpId="2"/>
      <p:bldP spid="355358" grpId="0"/>
      <p:bldP spid="355358" grpId="1"/>
      <p:bldP spid="355358" grpId="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ext Box 2"/>
          <p:cNvSpPr txBox="1">
            <a:spLocks noChangeArrowheads="1"/>
          </p:cNvSpPr>
          <p:nvPr/>
        </p:nvSpPr>
        <p:spPr bwMode="auto">
          <a:xfrm>
            <a:off x="323850" y="1341438"/>
            <a:ext cx="8569325"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t>Festpunkte</a:t>
            </a:r>
          </a:p>
          <a:p>
            <a:pPr>
              <a:defRPr/>
            </a:pPr>
            <a:endParaRPr lang="de-DE" altLang="de-DE" sz="2400" b="1" dirty="0">
              <a:solidFill>
                <a:srgbClr val="E0003C"/>
              </a:solidFill>
              <a:effectLst>
                <a:outerShdw blurRad="38100" dist="38100" dir="2700000" algn="tl">
                  <a:srgbClr val="C0C0C0"/>
                </a:outerShdw>
              </a:effectLst>
            </a:endParaRPr>
          </a:p>
          <a:p>
            <a:pPr>
              <a:spcBef>
                <a:spcPct val="25000"/>
              </a:spcBef>
              <a:defRPr/>
            </a:pPr>
            <a:r>
              <a:rPr lang="de-DE" altLang="de-DE" sz="2400" b="1" dirty="0">
                <a:effectLst>
                  <a:outerShdw blurRad="38100" dist="38100" dir="2700000" algn="tl">
                    <a:srgbClr val="C0C0C0"/>
                  </a:outerShdw>
                </a:effectLst>
              </a:rPr>
              <a:t>Feuerwehrfahrzeug</a:t>
            </a:r>
          </a:p>
          <a:p>
            <a:pPr>
              <a:spcBef>
                <a:spcPct val="25000"/>
              </a:spcBef>
              <a:defRPr/>
            </a:pPr>
            <a:endParaRPr lang="de-DE" altLang="de-DE" sz="1400" b="1" dirty="0">
              <a:effectLst>
                <a:outerShdw blurRad="38100" dist="38100" dir="2700000" algn="tl">
                  <a:srgbClr val="C0C0C0"/>
                </a:outerShdw>
              </a:effectLst>
            </a:endParaRPr>
          </a:p>
          <a:p>
            <a:pPr>
              <a:spcBef>
                <a:spcPct val="25000"/>
              </a:spcBef>
              <a:defRPr/>
            </a:pPr>
            <a:endParaRPr lang="de-DE" altLang="de-DE" sz="1400" b="1" dirty="0">
              <a:effectLst>
                <a:outerShdw blurRad="38100" dist="38100" dir="2700000" algn="tl">
                  <a:srgbClr val="C0C0C0"/>
                </a:outerShdw>
              </a:effectLst>
            </a:endParaRPr>
          </a:p>
          <a:p>
            <a:pPr>
              <a:spcBef>
                <a:spcPct val="25000"/>
              </a:spcBef>
              <a:defRPr/>
            </a:pPr>
            <a:r>
              <a:rPr lang="de-DE" altLang="de-DE" sz="2400" b="1" dirty="0">
                <a:effectLst>
                  <a:outerShdw blurRad="38100" dist="38100" dir="2700000" algn="tl">
                    <a:srgbClr val="C0C0C0"/>
                  </a:outerShdw>
                </a:effectLst>
              </a:rPr>
              <a:t>Bäume</a:t>
            </a:r>
          </a:p>
          <a:p>
            <a:pPr>
              <a:spcBef>
                <a:spcPct val="25000"/>
              </a:spcBef>
              <a:defRPr/>
            </a:pPr>
            <a:endParaRPr lang="de-DE" altLang="de-DE" sz="2400" b="1" dirty="0">
              <a:effectLst>
                <a:outerShdw blurRad="38100" dist="38100" dir="2700000" algn="tl">
                  <a:srgbClr val="C0C0C0"/>
                </a:outerShdw>
              </a:effectLst>
            </a:endParaRPr>
          </a:p>
          <a:p>
            <a:pPr>
              <a:spcBef>
                <a:spcPct val="25000"/>
              </a:spcBef>
              <a:defRPr/>
            </a:pPr>
            <a:endParaRPr lang="de-DE" altLang="de-DE" sz="2400" b="1" dirty="0">
              <a:effectLst>
                <a:outerShdw blurRad="38100" dist="38100" dir="2700000" algn="tl">
                  <a:srgbClr val="C0C0C0"/>
                </a:outerShdw>
              </a:effectLst>
            </a:endParaRPr>
          </a:p>
          <a:p>
            <a:pPr>
              <a:spcBef>
                <a:spcPct val="25000"/>
              </a:spcBef>
              <a:defRPr/>
            </a:pPr>
            <a:r>
              <a:rPr lang="de-DE" altLang="de-DE" sz="2400" b="1" dirty="0" err="1">
                <a:effectLst>
                  <a:outerShdw blurRad="38100" dist="38100" dir="2700000" algn="tl">
                    <a:srgbClr val="C0C0C0"/>
                  </a:outerShdw>
                </a:effectLst>
              </a:rPr>
              <a:t>Erdanker</a:t>
            </a:r>
            <a:endParaRPr lang="de-DE" altLang="de-DE" sz="2400" b="1" dirty="0">
              <a:effectLst>
                <a:outerShdw blurRad="38100" dist="38100" dir="2700000" algn="tl">
                  <a:srgbClr val="C0C0C0"/>
                </a:outerShdw>
              </a:effectLst>
            </a:endParaRPr>
          </a:p>
          <a:p>
            <a:pPr>
              <a:spcBef>
                <a:spcPct val="25000"/>
              </a:spcBef>
              <a:defRPr/>
            </a:pPr>
            <a:endParaRPr lang="de-DE" altLang="de-DE" sz="2400" b="1" dirty="0">
              <a:effectLst>
                <a:outerShdw blurRad="38100" dist="38100" dir="2700000" algn="tl">
                  <a:srgbClr val="C0C0C0"/>
                </a:outerShdw>
              </a:effectLst>
            </a:endParaRPr>
          </a:p>
          <a:p>
            <a:pPr>
              <a:spcBef>
                <a:spcPct val="25000"/>
              </a:spcBef>
              <a:defRPr/>
            </a:pPr>
            <a:endParaRPr lang="de-DE" altLang="de-DE" sz="2400" b="1" dirty="0">
              <a:effectLst>
                <a:outerShdw blurRad="38100" dist="38100" dir="2700000" algn="tl">
                  <a:srgbClr val="C0C0C0"/>
                </a:outerShdw>
              </a:effectLst>
            </a:endParaRPr>
          </a:p>
          <a:p>
            <a:pPr>
              <a:spcBef>
                <a:spcPct val="25000"/>
              </a:spcBef>
              <a:defRPr/>
            </a:pPr>
            <a:r>
              <a:rPr lang="de-DE" altLang="de-DE" sz="2400" b="1" dirty="0">
                <a:effectLst>
                  <a:outerShdw blurRad="38100" dist="38100" dir="2700000" algn="tl">
                    <a:srgbClr val="C0C0C0"/>
                  </a:outerShdw>
                </a:effectLst>
              </a:rPr>
              <a:t>Schachteinstiege</a:t>
            </a:r>
          </a:p>
        </p:txBody>
      </p:sp>
      <p:pic>
        <p:nvPicPr>
          <p:cNvPr id="167943" name="Picture 7" descr="OHHM11457098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852738"/>
            <a:ext cx="201612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7949" name="Picture 13" descr="0631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4508500"/>
            <a:ext cx="1152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7950"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5738" y="4508500"/>
            <a:ext cx="1655762"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7951" name="Picture 15" descr="bild_rwg_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1268413"/>
            <a:ext cx="2736850" cy="205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7968" name="Group 32"/>
          <p:cNvGrpSpPr>
            <a:grpSpLocks/>
          </p:cNvGrpSpPr>
          <p:nvPr/>
        </p:nvGrpSpPr>
        <p:grpSpPr bwMode="auto">
          <a:xfrm>
            <a:off x="4284663" y="5949950"/>
            <a:ext cx="1828800" cy="639763"/>
            <a:chOff x="1872" y="11648"/>
            <a:chExt cx="2880" cy="880"/>
          </a:xfrm>
        </p:grpSpPr>
        <p:grpSp>
          <p:nvGrpSpPr>
            <p:cNvPr id="90122" name="Group 33"/>
            <p:cNvGrpSpPr>
              <a:grpSpLocks/>
            </p:cNvGrpSpPr>
            <p:nvPr/>
          </p:nvGrpSpPr>
          <p:grpSpPr bwMode="auto">
            <a:xfrm rot="16200000" flipH="1">
              <a:off x="2080" y="11440"/>
              <a:ext cx="880" cy="1296"/>
              <a:chOff x="7344" y="9072"/>
              <a:chExt cx="1296" cy="1584"/>
            </a:xfrm>
          </p:grpSpPr>
          <p:grpSp>
            <p:nvGrpSpPr>
              <p:cNvPr id="90151" name="Group 34"/>
              <p:cNvGrpSpPr>
                <a:grpSpLocks/>
              </p:cNvGrpSpPr>
              <p:nvPr/>
            </p:nvGrpSpPr>
            <p:grpSpPr bwMode="auto">
              <a:xfrm>
                <a:off x="7344" y="9072"/>
                <a:ext cx="1296" cy="1152"/>
                <a:chOff x="7632" y="9216"/>
                <a:chExt cx="864" cy="864"/>
              </a:xfrm>
            </p:grpSpPr>
            <p:sp>
              <p:nvSpPr>
                <p:cNvPr id="90157" name="Rectangle 35"/>
                <p:cNvSpPr>
                  <a:spLocks noChangeArrowheads="1"/>
                </p:cNvSpPr>
                <p:nvPr/>
              </p:nvSpPr>
              <p:spPr bwMode="auto">
                <a:xfrm>
                  <a:off x="7632" y="9216"/>
                  <a:ext cx="864" cy="864"/>
                </a:xfrm>
                <a:prstGeom prst="rect">
                  <a:avLst/>
                </a:prstGeom>
                <a:solidFill>
                  <a:srgbClr val="C0C0C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58" name="Oval 36"/>
                <p:cNvSpPr>
                  <a:spLocks noChangeArrowheads="1"/>
                </p:cNvSpPr>
                <p:nvPr/>
              </p:nvSpPr>
              <p:spPr bwMode="auto">
                <a:xfrm>
                  <a:off x="7728" y="9312"/>
                  <a:ext cx="672" cy="672"/>
                </a:xfrm>
                <a:prstGeom prst="ellipse">
                  <a:avLst/>
                </a:prstGeom>
                <a:solidFill>
                  <a:srgbClr val="FFFFFF"/>
                </a:solidFill>
                <a:ln w="57150">
                  <a:solidFill>
                    <a:srgbClr val="969696"/>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nvGrpSpPr>
                <p:cNvPr id="90159" name="Group 37"/>
                <p:cNvGrpSpPr>
                  <a:grpSpLocks/>
                </p:cNvGrpSpPr>
                <p:nvPr/>
              </p:nvGrpSpPr>
              <p:grpSpPr bwMode="auto">
                <a:xfrm>
                  <a:off x="7780" y="9368"/>
                  <a:ext cx="568" cy="560"/>
                  <a:chOff x="4032" y="8064"/>
                  <a:chExt cx="1728" cy="1728"/>
                </a:xfrm>
              </p:grpSpPr>
              <p:sp>
                <p:nvSpPr>
                  <p:cNvPr id="90164" name="Rectangle 38"/>
                  <p:cNvSpPr>
                    <a:spLocks noChangeArrowheads="1"/>
                  </p:cNvSpPr>
                  <p:nvPr/>
                </p:nvSpPr>
                <p:spPr bwMode="auto">
                  <a:xfrm>
                    <a:off x="4896" y="8064"/>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5" name="Rectangle 39"/>
                  <p:cNvSpPr>
                    <a:spLocks noChangeArrowheads="1"/>
                  </p:cNvSpPr>
                  <p:nvPr/>
                </p:nvSpPr>
                <p:spPr bwMode="auto">
                  <a:xfrm>
                    <a:off x="4320" y="8064"/>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6" name="Rectangle 40"/>
                  <p:cNvSpPr>
                    <a:spLocks noChangeArrowheads="1"/>
                  </p:cNvSpPr>
                  <p:nvPr/>
                </p:nvSpPr>
                <p:spPr bwMode="auto">
                  <a:xfrm>
                    <a:off x="4608" y="8640"/>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7" name="Rectangle 41"/>
                  <p:cNvSpPr>
                    <a:spLocks noChangeArrowheads="1"/>
                  </p:cNvSpPr>
                  <p:nvPr/>
                </p:nvSpPr>
                <p:spPr bwMode="auto">
                  <a:xfrm>
                    <a:off x="5184" y="8640"/>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8" name="Rectangle 42"/>
                  <p:cNvSpPr>
                    <a:spLocks noChangeArrowheads="1"/>
                  </p:cNvSpPr>
                  <p:nvPr/>
                </p:nvSpPr>
                <p:spPr bwMode="auto">
                  <a:xfrm>
                    <a:off x="4032" y="8640"/>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9" name="Rectangle 43"/>
                  <p:cNvSpPr>
                    <a:spLocks noChangeArrowheads="1"/>
                  </p:cNvSpPr>
                  <p:nvPr/>
                </p:nvSpPr>
                <p:spPr bwMode="auto">
                  <a:xfrm>
                    <a:off x="4320" y="9216"/>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70" name="Rectangle 44"/>
                  <p:cNvSpPr>
                    <a:spLocks noChangeArrowheads="1"/>
                  </p:cNvSpPr>
                  <p:nvPr/>
                </p:nvSpPr>
                <p:spPr bwMode="auto">
                  <a:xfrm>
                    <a:off x="4896" y="9216"/>
                    <a:ext cx="576" cy="576"/>
                  </a:xfrm>
                  <a:prstGeom prst="rect">
                    <a:avLst/>
                  </a:prstGeom>
                  <a:solidFill>
                    <a:srgbClr val="993300"/>
                  </a:solidFill>
                  <a:ln w="2857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90160" name="Rectangle 45"/>
                <p:cNvSpPr>
                  <a:spLocks noChangeArrowheads="1"/>
                </p:cNvSpPr>
                <p:nvPr/>
              </p:nvSpPr>
              <p:spPr bwMode="auto">
                <a:xfrm>
                  <a:off x="8348" y="9592"/>
                  <a:ext cx="52" cy="112"/>
                </a:xfrm>
                <a:prstGeom prst="rect">
                  <a:avLst/>
                </a:prstGeom>
                <a:solidFill>
                  <a:srgbClr val="FFCC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1" name="Rectangle 46"/>
                <p:cNvSpPr>
                  <a:spLocks noChangeArrowheads="1"/>
                </p:cNvSpPr>
                <p:nvPr/>
              </p:nvSpPr>
              <p:spPr bwMode="auto">
                <a:xfrm>
                  <a:off x="7728" y="9592"/>
                  <a:ext cx="52" cy="112"/>
                </a:xfrm>
                <a:prstGeom prst="rect">
                  <a:avLst/>
                </a:prstGeom>
                <a:solidFill>
                  <a:srgbClr val="FFCC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2" name="Rectangle 47"/>
                <p:cNvSpPr>
                  <a:spLocks noChangeArrowheads="1"/>
                </p:cNvSpPr>
                <p:nvPr/>
              </p:nvSpPr>
              <p:spPr bwMode="auto">
                <a:xfrm rot="5400000">
                  <a:off x="8036" y="9263"/>
                  <a:ext cx="56" cy="154"/>
                </a:xfrm>
                <a:prstGeom prst="rect">
                  <a:avLst/>
                </a:prstGeom>
                <a:solidFill>
                  <a:srgbClr val="FFCC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63" name="Rectangle 48"/>
                <p:cNvSpPr>
                  <a:spLocks noChangeArrowheads="1"/>
                </p:cNvSpPr>
                <p:nvPr/>
              </p:nvSpPr>
              <p:spPr bwMode="auto">
                <a:xfrm rot="5400000">
                  <a:off x="8036" y="9879"/>
                  <a:ext cx="56" cy="154"/>
                </a:xfrm>
                <a:prstGeom prst="rect">
                  <a:avLst/>
                </a:prstGeom>
                <a:solidFill>
                  <a:srgbClr val="FFCC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90152" name="Arc 49"/>
              <p:cNvSpPr>
                <a:spLocks/>
              </p:cNvSpPr>
              <p:nvPr/>
            </p:nvSpPr>
            <p:spPr bwMode="auto">
              <a:xfrm>
                <a:off x="7496" y="9086"/>
                <a:ext cx="1008" cy="743"/>
              </a:xfrm>
              <a:custGeom>
                <a:avLst/>
                <a:gdLst>
                  <a:gd name="T0" fmla="*/ 0 w 43200"/>
                  <a:gd name="T1" fmla="*/ 0 h 24639"/>
                  <a:gd name="T2" fmla="*/ 0 w 43200"/>
                  <a:gd name="T3" fmla="*/ 0 h 24639"/>
                  <a:gd name="T4" fmla="*/ 0 w 43200"/>
                  <a:gd name="T5" fmla="*/ 0 h 24639"/>
                  <a:gd name="T6" fmla="*/ 0 60000 65536"/>
                  <a:gd name="T7" fmla="*/ 0 60000 65536"/>
                  <a:gd name="T8" fmla="*/ 0 60000 65536"/>
                </a:gdLst>
                <a:ahLst/>
                <a:cxnLst>
                  <a:cxn ang="T6">
                    <a:pos x="T0" y="T1"/>
                  </a:cxn>
                  <a:cxn ang="T7">
                    <a:pos x="T2" y="T3"/>
                  </a:cxn>
                  <a:cxn ang="T8">
                    <a:pos x="T4" y="T5"/>
                  </a:cxn>
                </a:cxnLst>
                <a:rect l="0" t="0" r="r" b="b"/>
                <a:pathLst>
                  <a:path w="43200" h="24639" fill="none" extrusionOk="0">
                    <a:moveTo>
                      <a:pt x="214" y="24639"/>
                    </a:moveTo>
                    <a:cubicBezTo>
                      <a:pt x="71" y="23632"/>
                      <a:pt x="0" y="22616"/>
                      <a:pt x="0" y="21600"/>
                    </a:cubicBezTo>
                    <a:cubicBezTo>
                      <a:pt x="0" y="9670"/>
                      <a:pt x="9670" y="0"/>
                      <a:pt x="21600" y="0"/>
                    </a:cubicBezTo>
                    <a:cubicBezTo>
                      <a:pt x="33529" y="0"/>
                      <a:pt x="43200" y="9670"/>
                      <a:pt x="43200" y="21600"/>
                    </a:cubicBezTo>
                    <a:cubicBezTo>
                      <a:pt x="43200" y="22452"/>
                      <a:pt x="43149" y="23305"/>
                      <a:pt x="43048" y="24151"/>
                    </a:cubicBezTo>
                  </a:path>
                  <a:path w="43200" h="24639" stroke="0" extrusionOk="0">
                    <a:moveTo>
                      <a:pt x="214" y="24639"/>
                    </a:moveTo>
                    <a:cubicBezTo>
                      <a:pt x="71" y="23632"/>
                      <a:pt x="0" y="22616"/>
                      <a:pt x="0" y="21600"/>
                    </a:cubicBezTo>
                    <a:cubicBezTo>
                      <a:pt x="0" y="9670"/>
                      <a:pt x="9670" y="0"/>
                      <a:pt x="21600" y="0"/>
                    </a:cubicBezTo>
                    <a:cubicBezTo>
                      <a:pt x="33529" y="0"/>
                      <a:pt x="43200" y="9670"/>
                      <a:pt x="43200" y="21600"/>
                    </a:cubicBezTo>
                    <a:cubicBezTo>
                      <a:pt x="43200" y="22452"/>
                      <a:pt x="43149" y="23305"/>
                      <a:pt x="43048" y="24151"/>
                    </a:cubicBezTo>
                    <a:lnTo>
                      <a:pt x="21600" y="21600"/>
                    </a:lnTo>
                    <a:lnTo>
                      <a:pt x="214" y="24639"/>
                    </a:lnTo>
                    <a:close/>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90153" name="Rectangle 50"/>
              <p:cNvSpPr>
                <a:spLocks noChangeArrowheads="1"/>
              </p:cNvSpPr>
              <p:nvPr/>
            </p:nvSpPr>
            <p:spPr bwMode="auto">
              <a:xfrm>
                <a:off x="7920" y="10224"/>
                <a:ext cx="144" cy="432"/>
              </a:xfrm>
              <a:prstGeom prst="rect">
                <a:avLst/>
              </a:prstGeom>
              <a:solidFill>
                <a:srgbClr val="80808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54" name="AutoShape 51"/>
              <p:cNvSpPr>
                <a:spLocks noChangeArrowheads="1"/>
              </p:cNvSpPr>
              <p:nvPr/>
            </p:nvSpPr>
            <p:spPr bwMode="auto">
              <a:xfrm>
                <a:off x="7920" y="10224"/>
                <a:ext cx="144" cy="144"/>
              </a:xfrm>
              <a:prstGeom prst="flowChartConnector">
                <a:avLst/>
              </a:prstGeom>
              <a:solidFill>
                <a:srgbClr val="808080"/>
              </a:solidFill>
              <a:ln w="9525">
                <a:solidFill>
                  <a:srgbClr val="000000"/>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55" name="Line 52"/>
              <p:cNvSpPr>
                <a:spLocks noChangeShapeType="1"/>
              </p:cNvSpPr>
              <p:nvPr/>
            </p:nvSpPr>
            <p:spPr bwMode="auto">
              <a:xfrm>
                <a:off x="7488" y="9792"/>
                <a:ext cx="432" cy="576"/>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90156" name="Line 53"/>
              <p:cNvSpPr>
                <a:spLocks noChangeShapeType="1"/>
              </p:cNvSpPr>
              <p:nvPr/>
            </p:nvSpPr>
            <p:spPr bwMode="auto">
              <a:xfrm flipH="1">
                <a:off x="8064" y="9792"/>
                <a:ext cx="432" cy="576"/>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de-DE"/>
              </a:p>
            </p:txBody>
          </p:sp>
        </p:grpSp>
        <p:grpSp>
          <p:nvGrpSpPr>
            <p:cNvPr id="90123" name="Group 54"/>
            <p:cNvGrpSpPr>
              <a:grpSpLocks/>
            </p:cNvGrpSpPr>
            <p:nvPr/>
          </p:nvGrpSpPr>
          <p:grpSpPr bwMode="auto">
            <a:xfrm>
              <a:off x="3456" y="11648"/>
              <a:ext cx="1296" cy="880"/>
              <a:chOff x="7632" y="10512"/>
              <a:chExt cx="1296" cy="864"/>
            </a:xfrm>
          </p:grpSpPr>
          <p:grpSp>
            <p:nvGrpSpPr>
              <p:cNvPr id="90124" name="Group 55"/>
              <p:cNvGrpSpPr>
                <a:grpSpLocks/>
              </p:cNvGrpSpPr>
              <p:nvPr/>
            </p:nvGrpSpPr>
            <p:grpSpPr bwMode="auto">
              <a:xfrm>
                <a:off x="8400" y="10584"/>
                <a:ext cx="528" cy="216"/>
                <a:chOff x="8064" y="9648"/>
                <a:chExt cx="720" cy="432"/>
              </a:xfrm>
            </p:grpSpPr>
            <p:sp>
              <p:nvSpPr>
                <p:cNvPr id="90147" name="AutoShape 56"/>
                <p:cNvSpPr>
                  <a:spLocks noChangeArrowheads="1"/>
                </p:cNvSpPr>
                <p:nvPr/>
              </p:nvSpPr>
              <p:spPr bwMode="auto">
                <a:xfrm rot="5400000">
                  <a:off x="8262" y="9558"/>
                  <a:ext cx="324" cy="72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11820 h 21600"/>
                  </a:gdLst>
                  <a:ahLst/>
                  <a:cxnLst>
                    <a:cxn ang="T8">
                      <a:pos x="T0" y="T1"/>
                    </a:cxn>
                    <a:cxn ang="T9">
                      <a:pos x="T2" y="T3"/>
                    </a:cxn>
                    <a:cxn ang="T10">
                      <a:pos x="T4" y="T5"/>
                    </a:cxn>
                    <a:cxn ang="T11">
                      <a:pos x="T6" y="T7"/>
                    </a:cxn>
                  </a:cxnLst>
                  <a:rect l="T12" t="T13" r="T14" b="T15"/>
                  <a:pathLst>
                    <a:path w="21600" h="21600">
                      <a:moveTo>
                        <a:pt x="4449" y="13134"/>
                      </a:moveTo>
                      <a:cubicBezTo>
                        <a:pt x="4174" y="12387"/>
                        <a:pt x="4034" y="11596"/>
                        <a:pt x="4034" y="10800"/>
                      </a:cubicBezTo>
                      <a:cubicBezTo>
                        <a:pt x="4034" y="7063"/>
                        <a:pt x="7063" y="4034"/>
                        <a:pt x="10800" y="4034"/>
                      </a:cubicBezTo>
                      <a:cubicBezTo>
                        <a:pt x="14536" y="4034"/>
                        <a:pt x="17566" y="7063"/>
                        <a:pt x="17566" y="10800"/>
                      </a:cubicBezTo>
                      <a:cubicBezTo>
                        <a:pt x="17566" y="11596"/>
                        <a:pt x="17425" y="12387"/>
                        <a:pt x="17150" y="13134"/>
                      </a:cubicBezTo>
                      <a:lnTo>
                        <a:pt x="20936" y="14526"/>
                      </a:lnTo>
                      <a:cubicBezTo>
                        <a:pt x="21375" y="13333"/>
                        <a:pt x="21600" y="12071"/>
                        <a:pt x="21600" y="10800"/>
                      </a:cubicBezTo>
                      <a:cubicBezTo>
                        <a:pt x="21600" y="4835"/>
                        <a:pt x="16764" y="0"/>
                        <a:pt x="10800" y="0"/>
                      </a:cubicBezTo>
                      <a:cubicBezTo>
                        <a:pt x="4835" y="0"/>
                        <a:pt x="0" y="4835"/>
                        <a:pt x="0" y="10800"/>
                      </a:cubicBezTo>
                      <a:cubicBezTo>
                        <a:pt x="0" y="12071"/>
                        <a:pt x="224" y="13333"/>
                        <a:pt x="663" y="14526"/>
                      </a:cubicBezTo>
                      <a:lnTo>
                        <a:pt x="4449" y="13134"/>
                      </a:lnTo>
                      <a:close/>
                    </a:path>
                  </a:pathLst>
                </a:custGeom>
                <a:solidFill>
                  <a:srgbClr val="808080"/>
                </a:solidFill>
                <a:ln w="9525">
                  <a:solidFill>
                    <a:srgbClr val="000000"/>
                  </a:solidFill>
                  <a:miter lim="800000"/>
                  <a:headEnd/>
                  <a:tailEnd/>
                </a:ln>
              </p:spPr>
              <p:txBody>
                <a:bodyPr/>
                <a:lstStyle/>
                <a:p>
                  <a:endParaRPr lang="de-DE"/>
                </a:p>
              </p:txBody>
            </p:sp>
            <p:grpSp>
              <p:nvGrpSpPr>
                <p:cNvPr id="90148" name="Group 57"/>
                <p:cNvGrpSpPr>
                  <a:grpSpLocks/>
                </p:cNvGrpSpPr>
                <p:nvPr/>
              </p:nvGrpSpPr>
              <p:grpSpPr bwMode="auto">
                <a:xfrm>
                  <a:off x="8373" y="9648"/>
                  <a:ext cx="102" cy="432"/>
                  <a:chOff x="8373" y="9648"/>
                  <a:chExt cx="102" cy="432"/>
                </a:xfrm>
              </p:grpSpPr>
              <p:sp>
                <p:nvSpPr>
                  <p:cNvPr id="90149" name="Line 58"/>
                  <p:cNvSpPr>
                    <a:spLocks noChangeShapeType="1"/>
                  </p:cNvSpPr>
                  <p:nvPr/>
                </p:nvSpPr>
                <p:spPr bwMode="auto">
                  <a:xfrm>
                    <a:off x="8424" y="9756"/>
                    <a:ext cx="0" cy="324"/>
                  </a:xfrm>
                  <a:prstGeom prst="line">
                    <a:avLst/>
                  </a:prstGeom>
                  <a:noFill/>
                  <a:ln w="57150">
                    <a:solidFill>
                      <a:srgbClr val="80808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90150" name="AutoShape 59"/>
                  <p:cNvSpPr>
                    <a:spLocks noChangeArrowheads="1"/>
                  </p:cNvSpPr>
                  <p:nvPr/>
                </p:nvSpPr>
                <p:spPr bwMode="auto">
                  <a:xfrm>
                    <a:off x="8373" y="9648"/>
                    <a:ext cx="102" cy="108"/>
                  </a:xfrm>
                  <a:prstGeom prst="flowChartConnector">
                    <a:avLst/>
                  </a:prstGeom>
                  <a:solidFill>
                    <a:srgbClr val="808080"/>
                  </a:solidFill>
                  <a:ln w="9525">
                    <a:solidFill>
                      <a:srgbClr val="000000"/>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grpSp>
          <p:grpSp>
            <p:nvGrpSpPr>
              <p:cNvPr id="90125" name="Group 60"/>
              <p:cNvGrpSpPr>
                <a:grpSpLocks/>
              </p:cNvGrpSpPr>
              <p:nvPr/>
            </p:nvGrpSpPr>
            <p:grpSpPr bwMode="auto">
              <a:xfrm>
                <a:off x="7632" y="10512"/>
                <a:ext cx="1075" cy="864"/>
                <a:chOff x="6624" y="9648"/>
                <a:chExt cx="2016" cy="1728"/>
              </a:xfrm>
            </p:grpSpPr>
            <p:grpSp>
              <p:nvGrpSpPr>
                <p:cNvPr id="90126" name="Group 61"/>
                <p:cNvGrpSpPr>
                  <a:grpSpLocks/>
                </p:cNvGrpSpPr>
                <p:nvPr/>
              </p:nvGrpSpPr>
              <p:grpSpPr bwMode="auto">
                <a:xfrm>
                  <a:off x="6624" y="9648"/>
                  <a:ext cx="1729" cy="1728"/>
                  <a:chOff x="3168" y="9360"/>
                  <a:chExt cx="1728" cy="1440"/>
                </a:xfrm>
              </p:grpSpPr>
              <p:grpSp>
                <p:nvGrpSpPr>
                  <p:cNvPr id="90128" name="Group 62"/>
                  <p:cNvGrpSpPr>
                    <a:grpSpLocks/>
                  </p:cNvGrpSpPr>
                  <p:nvPr/>
                </p:nvGrpSpPr>
                <p:grpSpPr bwMode="auto">
                  <a:xfrm>
                    <a:off x="3600" y="9360"/>
                    <a:ext cx="864" cy="432"/>
                    <a:chOff x="3600" y="8784"/>
                    <a:chExt cx="864" cy="432"/>
                  </a:xfrm>
                </p:grpSpPr>
                <p:sp>
                  <p:nvSpPr>
                    <p:cNvPr id="90143" name="Rectangle 63"/>
                    <p:cNvSpPr>
                      <a:spLocks noChangeArrowheads="1"/>
                    </p:cNvSpPr>
                    <p:nvPr/>
                  </p:nvSpPr>
                  <p:spPr bwMode="auto">
                    <a:xfrm>
                      <a:off x="3600" y="8784"/>
                      <a:ext cx="144" cy="432"/>
                    </a:xfrm>
                    <a:prstGeom prst="rect">
                      <a:avLst/>
                    </a:prstGeom>
                    <a:solidFill>
                      <a:srgbClr val="9933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4" name="Rectangle 64"/>
                    <p:cNvSpPr>
                      <a:spLocks noChangeArrowheads="1"/>
                    </p:cNvSpPr>
                    <p:nvPr/>
                  </p:nvSpPr>
                  <p:spPr bwMode="auto">
                    <a:xfrm>
                      <a:off x="3744" y="8784"/>
                      <a:ext cx="288" cy="432"/>
                    </a:xfrm>
                    <a:prstGeom prst="rect">
                      <a:avLst/>
                    </a:prstGeom>
                    <a:solidFill>
                      <a:srgbClr val="9933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5" name="Rectangle 65"/>
                    <p:cNvSpPr>
                      <a:spLocks noChangeArrowheads="1"/>
                    </p:cNvSpPr>
                    <p:nvPr/>
                  </p:nvSpPr>
                  <p:spPr bwMode="auto">
                    <a:xfrm>
                      <a:off x="4032" y="8784"/>
                      <a:ext cx="288" cy="432"/>
                    </a:xfrm>
                    <a:prstGeom prst="rect">
                      <a:avLst/>
                    </a:prstGeom>
                    <a:solidFill>
                      <a:srgbClr val="9933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6" name="Rectangle 66"/>
                    <p:cNvSpPr>
                      <a:spLocks noChangeArrowheads="1"/>
                    </p:cNvSpPr>
                    <p:nvPr/>
                  </p:nvSpPr>
                  <p:spPr bwMode="auto">
                    <a:xfrm>
                      <a:off x="4320" y="8784"/>
                      <a:ext cx="144" cy="432"/>
                    </a:xfrm>
                    <a:prstGeom prst="rect">
                      <a:avLst/>
                    </a:prstGeom>
                    <a:solidFill>
                      <a:srgbClr val="9933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90129" name="AutoShape 67"/>
                  <p:cNvSpPr>
                    <a:spLocks noChangeArrowheads="1"/>
                  </p:cNvSpPr>
                  <p:nvPr/>
                </p:nvSpPr>
                <p:spPr bwMode="auto">
                  <a:xfrm>
                    <a:off x="4464" y="9648"/>
                    <a:ext cx="144" cy="4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CC00"/>
                  </a:solidFill>
                  <a:ln w="9525">
                    <a:solidFill>
                      <a:srgbClr val="000000"/>
                    </a:solidFill>
                    <a:miter lim="800000"/>
                    <a:headEnd/>
                    <a:tailEnd/>
                  </a:ln>
                </p:spPr>
                <p:txBody>
                  <a:bodyPr/>
                  <a:lstStyle/>
                  <a:p>
                    <a:endParaRPr lang="de-DE"/>
                  </a:p>
                </p:txBody>
              </p:sp>
              <p:sp>
                <p:nvSpPr>
                  <p:cNvPr id="90130" name="AutoShape 68"/>
                  <p:cNvSpPr>
                    <a:spLocks noChangeArrowheads="1"/>
                  </p:cNvSpPr>
                  <p:nvPr/>
                </p:nvSpPr>
                <p:spPr bwMode="auto">
                  <a:xfrm>
                    <a:off x="3456" y="9648"/>
                    <a:ext cx="144" cy="4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CC00"/>
                  </a:solidFill>
                  <a:ln w="9525">
                    <a:solidFill>
                      <a:srgbClr val="000000"/>
                    </a:solidFill>
                    <a:miter lim="800000"/>
                    <a:headEnd/>
                    <a:tailEnd/>
                  </a:ln>
                </p:spPr>
                <p:txBody>
                  <a:bodyPr/>
                  <a:lstStyle/>
                  <a:p>
                    <a:endParaRPr lang="de-DE"/>
                  </a:p>
                </p:txBody>
              </p:sp>
              <p:sp>
                <p:nvSpPr>
                  <p:cNvPr id="90131" name="Rectangle 69"/>
                  <p:cNvSpPr>
                    <a:spLocks noChangeArrowheads="1"/>
                  </p:cNvSpPr>
                  <p:nvPr/>
                </p:nvSpPr>
                <p:spPr bwMode="auto">
                  <a:xfrm rot="5400000">
                    <a:off x="3960" y="9576"/>
                    <a:ext cx="144" cy="288"/>
                  </a:xfrm>
                  <a:prstGeom prst="rect">
                    <a:avLst/>
                  </a:prstGeom>
                  <a:solidFill>
                    <a:srgbClr val="FFCC0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32" name="AutoShape 70"/>
                  <p:cNvSpPr>
                    <a:spLocks noChangeArrowheads="1"/>
                  </p:cNvSpPr>
                  <p:nvPr/>
                </p:nvSpPr>
                <p:spPr bwMode="auto">
                  <a:xfrm>
                    <a:off x="3456" y="9936"/>
                    <a:ext cx="143" cy="2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31 w 21600"/>
                      <a:gd name="T13" fmla="*/ 4500 h 21600"/>
                      <a:gd name="T14" fmla="*/ 17069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CC00"/>
                  </a:solidFill>
                  <a:ln w="9525">
                    <a:solidFill>
                      <a:srgbClr val="000000"/>
                    </a:solidFill>
                    <a:prstDash val="sysDot"/>
                    <a:miter lim="800000"/>
                    <a:headEnd/>
                    <a:tailEnd/>
                  </a:ln>
                </p:spPr>
                <p:txBody>
                  <a:bodyPr/>
                  <a:lstStyle/>
                  <a:p>
                    <a:endParaRPr lang="de-DE"/>
                  </a:p>
                </p:txBody>
              </p:sp>
              <p:sp>
                <p:nvSpPr>
                  <p:cNvPr id="90133" name="AutoShape 71"/>
                  <p:cNvSpPr>
                    <a:spLocks noChangeArrowheads="1"/>
                  </p:cNvSpPr>
                  <p:nvPr/>
                </p:nvSpPr>
                <p:spPr bwMode="auto">
                  <a:xfrm>
                    <a:off x="4464" y="9936"/>
                    <a:ext cx="143" cy="2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31 w 21600"/>
                      <a:gd name="T13" fmla="*/ 4500 h 21600"/>
                      <a:gd name="T14" fmla="*/ 17069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CC00"/>
                  </a:solidFill>
                  <a:ln w="9525">
                    <a:solidFill>
                      <a:srgbClr val="000000"/>
                    </a:solidFill>
                    <a:prstDash val="sysDot"/>
                    <a:miter lim="800000"/>
                    <a:headEnd/>
                    <a:tailEnd/>
                  </a:ln>
                </p:spPr>
                <p:txBody>
                  <a:bodyPr/>
                  <a:lstStyle/>
                  <a:p>
                    <a:endParaRPr lang="de-DE"/>
                  </a:p>
                </p:txBody>
              </p:sp>
              <p:grpSp>
                <p:nvGrpSpPr>
                  <p:cNvPr id="90134" name="Group 72"/>
                  <p:cNvGrpSpPr>
                    <a:grpSpLocks/>
                  </p:cNvGrpSpPr>
                  <p:nvPr/>
                </p:nvGrpSpPr>
                <p:grpSpPr bwMode="auto">
                  <a:xfrm>
                    <a:off x="3600" y="9936"/>
                    <a:ext cx="864" cy="720"/>
                    <a:chOff x="3600" y="8784"/>
                    <a:chExt cx="864" cy="432"/>
                  </a:xfrm>
                </p:grpSpPr>
                <p:sp>
                  <p:nvSpPr>
                    <p:cNvPr id="90139" name="Rectangle 73"/>
                    <p:cNvSpPr>
                      <a:spLocks noChangeArrowheads="1"/>
                    </p:cNvSpPr>
                    <p:nvPr/>
                  </p:nvSpPr>
                  <p:spPr bwMode="auto">
                    <a:xfrm>
                      <a:off x="3600" y="8784"/>
                      <a:ext cx="144" cy="432"/>
                    </a:xfrm>
                    <a:prstGeom prst="rect">
                      <a:avLst/>
                    </a:prstGeom>
                    <a:solidFill>
                      <a:srgbClr val="99330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0" name="Rectangle 74"/>
                    <p:cNvSpPr>
                      <a:spLocks noChangeArrowheads="1"/>
                    </p:cNvSpPr>
                    <p:nvPr/>
                  </p:nvSpPr>
                  <p:spPr bwMode="auto">
                    <a:xfrm>
                      <a:off x="3744" y="8784"/>
                      <a:ext cx="288" cy="432"/>
                    </a:xfrm>
                    <a:prstGeom prst="rect">
                      <a:avLst/>
                    </a:prstGeom>
                    <a:solidFill>
                      <a:srgbClr val="99330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1" name="Rectangle 75"/>
                    <p:cNvSpPr>
                      <a:spLocks noChangeArrowheads="1"/>
                    </p:cNvSpPr>
                    <p:nvPr/>
                  </p:nvSpPr>
                  <p:spPr bwMode="auto">
                    <a:xfrm>
                      <a:off x="4032" y="8784"/>
                      <a:ext cx="288" cy="432"/>
                    </a:xfrm>
                    <a:prstGeom prst="rect">
                      <a:avLst/>
                    </a:prstGeom>
                    <a:solidFill>
                      <a:srgbClr val="99330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42" name="Rectangle 76"/>
                    <p:cNvSpPr>
                      <a:spLocks noChangeArrowheads="1"/>
                    </p:cNvSpPr>
                    <p:nvPr/>
                  </p:nvSpPr>
                  <p:spPr bwMode="auto">
                    <a:xfrm>
                      <a:off x="4320" y="8784"/>
                      <a:ext cx="144" cy="432"/>
                    </a:xfrm>
                    <a:prstGeom prst="rect">
                      <a:avLst/>
                    </a:prstGeom>
                    <a:solidFill>
                      <a:srgbClr val="99330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90135" name="Rectangle 77"/>
                  <p:cNvSpPr>
                    <a:spLocks noChangeArrowheads="1"/>
                  </p:cNvSpPr>
                  <p:nvPr/>
                </p:nvSpPr>
                <p:spPr bwMode="auto">
                  <a:xfrm rot="5400000">
                    <a:off x="3960" y="9864"/>
                    <a:ext cx="144" cy="288"/>
                  </a:xfrm>
                  <a:prstGeom prst="rect">
                    <a:avLst/>
                  </a:prstGeom>
                  <a:solidFill>
                    <a:srgbClr val="FFCC0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36" name="Rectangle 78"/>
                  <p:cNvSpPr>
                    <a:spLocks noChangeArrowheads="1"/>
                  </p:cNvSpPr>
                  <p:nvPr/>
                </p:nvSpPr>
                <p:spPr bwMode="auto">
                  <a:xfrm>
                    <a:off x="4608" y="9936"/>
                    <a:ext cx="144" cy="864"/>
                  </a:xfrm>
                  <a:prstGeom prst="rect">
                    <a:avLst/>
                  </a:prstGeom>
                  <a:solidFill>
                    <a:srgbClr val="C0C0C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37" name="Rectangle 79"/>
                  <p:cNvSpPr>
                    <a:spLocks noChangeArrowheads="1"/>
                  </p:cNvSpPr>
                  <p:nvPr/>
                </p:nvSpPr>
                <p:spPr bwMode="auto">
                  <a:xfrm>
                    <a:off x="3312" y="9936"/>
                    <a:ext cx="144" cy="864"/>
                  </a:xfrm>
                  <a:prstGeom prst="rect">
                    <a:avLst/>
                  </a:prstGeom>
                  <a:solidFill>
                    <a:srgbClr val="C0C0C0"/>
                  </a:solidFill>
                  <a:ln w="9525">
                    <a:solidFill>
                      <a:srgbClr val="000000"/>
                    </a:solidFill>
                    <a:prstDash val="sysDot"/>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0138" name="Rectangle 80"/>
                  <p:cNvSpPr>
                    <a:spLocks noChangeArrowheads="1"/>
                  </p:cNvSpPr>
                  <p:nvPr/>
                </p:nvSpPr>
                <p:spPr bwMode="auto">
                  <a:xfrm rot="5400000">
                    <a:off x="3960" y="9000"/>
                    <a:ext cx="144" cy="1728"/>
                  </a:xfrm>
                  <a:prstGeom prst="rect">
                    <a:avLst/>
                  </a:prstGeom>
                  <a:solidFill>
                    <a:srgbClr val="C0C0C0"/>
                  </a:solidFill>
                  <a:ln w="9525">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grpSp>
            <p:sp>
              <p:nvSpPr>
                <p:cNvPr id="90127" name="Line 81"/>
                <p:cNvSpPr>
                  <a:spLocks noChangeShapeType="1"/>
                </p:cNvSpPr>
                <p:nvPr/>
              </p:nvSpPr>
              <p:spPr bwMode="auto">
                <a:xfrm rot="557783" flipV="1">
                  <a:off x="6912" y="9934"/>
                  <a:ext cx="1728" cy="1"/>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de-DE"/>
                </a:p>
              </p:txBody>
            </p:sp>
          </p:grpSp>
        </p:grpSp>
      </p:grpSp>
      <p:pic>
        <p:nvPicPr>
          <p:cNvPr id="168018" name="Picture 8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425" y="4581525"/>
            <a:ext cx="29987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21"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Anschlagmittel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793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795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679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7938">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7938">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79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79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8018"/>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67938">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79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285750" y="1344613"/>
            <a:ext cx="8569325" cy="475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800" b="1" dirty="0"/>
              <a:t>Hydraulik</a:t>
            </a:r>
            <a:r>
              <a:rPr lang="de-DE" altLang="de-DE" sz="2800" b="1" dirty="0">
                <a:effectLst>
                  <a:outerShdw blurRad="38100" dist="38100" dir="2700000" algn="tl">
                    <a:srgbClr val="C0C0C0"/>
                  </a:outerShdw>
                </a:effectLst>
              </a:rPr>
              <a:t>, Pneumatik</a:t>
            </a:r>
          </a:p>
          <a:p>
            <a:pPr>
              <a:defRPr/>
            </a:pPr>
            <a:endParaRPr lang="de-DE" altLang="de-DE" sz="2400" b="1" dirty="0">
              <a:effectLst>
                <a:outerShdw blurRad="38100" dist="38100" dir="2700000" algn="tl">
                  <a:srgbClr val="C0C0C0"/>
                </a:outerShdw>
              </a:effectLst>
            </a:endParaRPr>
          </a:p>
          <a:p>
            <a:pPr>
              <a:defRPr/>
            </a:pPr>
            <a:r>
              <a:rPr lang="de-DE" altLang="de-DE" sz="2400" b="1" dirty="0">
                <a:effectLst>
                  <a:outerShdw blurRad="38100" dist="38100" dir="2700000" algn="tl">
                    <a:srgbClr val="C0C0C0"/>
                  </a:outerShdw>
                </a:effectLst>
              </a:rPr>
              <a:t>Druck </a:t>
            </a:r>
            <a:r>
              <a:rPr lang="de-DE" altLang="de-DE" sz="2400" dirty="0">
                <a:effectLst>
                  <a:outerShdw blurRad="38100" dist="38100" dir="2700000" algn="tl">
                    <a:srgbClr val="C0C0C0"/>
                  </a:outerShdw>
                </a:effectLst>
              </a:rPr>
              <a:t>(p) ist der Betrag einer Kraft auf eine Fläche. Gemessen wird Druck in Pascal [</a:t>
            </a:r>
            <a:r>
              <a:rPr lang="de-DE" altLang="de-DE" sz="2400" dirty="0" err="1">
                <a:effectLst>
                  <a:outerShdw blurRad="38100" dist="38100" dir="2700000" algn="tl">
                    <a:srgbClr val="C0C0C0"/>
                  </a:outerShdw>
                </a:effectLst>
              </a:rPr>
              <a:t>Pa</a:t>
            </a:r>
            <a:r>
              <a:rPr lang="de-DE" altLang="de-DE" sz="2400" dirty="0">
                <a:effectLst>
                  <a:outerShdw blurRad="38100" dist="38100" dir="2700000" algn="tl">
                    <a:srgbClr val="C0C0C0"/>
                  </a:outerShdw>
                </a:effectLst>
              </a:rPr>
              <a:t>].</a:t>
            </a:r>
          </a:p>
          <a:p>
            <a:pPr algn="just">
              <a:spcBef>
                <a:spcPct val="50000"/>
              </a:spcBef>
              <a:defRPr/>
            </a:pPr>
            <a:endParaRPr lang="de-DE" altLang="de-DE" sz="2400" dirty="0">
              <a:effectLst>
                <a:outerShdw blurRad="38100" dist="38100" dir="2700000" algn="tl">
                  <a:srgbClr val="C0C0C0"/>
                </a:outerShdw>
              </a:effectLst>
            </a:endParaRPr>
          </a:p>
          <a:p>
            <a:pPr algn="just">
              <a:spcBef>
                <a:spcPct val="50000"/>
              </a:spcBef>
              <a:defRPr/>
            </a:pPr>
            <a:endParaRPr lang="de-DE" altLang="de-DE" sz="2400" dirty="0">
              <a:effectLst>
                <a:outerShdw blurRad="38100" dist="38100" dir="2700000" algn="tl">
                  <a:srgbClr val="C0C0C0"/>
                </a:outerShdw>
              </a:effectLst>
            </a:endParaRPr>
          </a:p>
          <a:p>
            <a:pPr algn="just">
              <a:spcBef>
                <a:spcPct val="50000"/>
              </a:spcBef>
              <a:defRPr/>
            </a:pPr>
            <a:endParaRPr lang="de-DE" altLang="de-DE" sz="2400" dirty="0">
              <a:effectLst>
                <a:outerShdw blurRad="38100" dist="38100" dir="2700000" algn="tl">
                  <a:srgbClr val="C0C0C0"/>
                </a:outerShdw>
              </a:effectLst>
            </a:endParaRPr>
          </a:p>
          <a:p>
            <a:pPr algn="just">
              <a:defRPr/>
            </a:pPr>
            <a:endParaRPr lang="de-DE" altLang="de-DE" sz="2000" dirty="0"/>
          </a:p>
          <a:p>
            <a:pPr algn="just">
              <a:spcBef>
                <a:spcPct val="50000"/>
              </a:spcBef>
              <a:defRPr/>
            </a:pPr>
            <a:r>
              <a:rPr lang="de-DE" altLang="de-DE" sz="2000" dirty="0"/>
              <a:t>Beispiel:	FM, m = 90 kg, Schuhgröße 43 (0,05 m²)</a:t>
            </a:r>
          </a:p>
          <a:p>
            <a:pPr algn="just">
              <a:spcBef>
                <a:spcPct val="80000"/>
              </a:spcBef>
              <a:defRPr/>
            </a:pPr>
            <a:r>
              <a:rPr lang="de-DE" altLang="de-DE" sz="2000" dirty="0"/>
              <a:t>		p =</a:t>
            </a:r>
          </a:p>
        </p:txBody>
      </p:sp>
      <p:grpSp>
        <p:nvGrpSpPr>
          <p:cNvPr id="92163" name="Gruppieren 4"/>
          <p:cNvGrpSpPr>
            <a:grpSpLocks/>
          </p:cNvGrpSpPr>
          <p:nvPr/>
        </p:nvGrpSpPr>
        <p:grpSpPr bwMode="auto">
          <a:xfrm>
            <a:off x="1868488" y="2986088"/>
            <a:ext cx="4824412" cy="1873250"/>
            <a:chOff x="2124075" y="3357563"/>
            <a:chExt cx="4824413" cy="1873250"/>
          </a:xfrm>
        </p:grpSpPr>
        <p:grpSp>
          <p:nvGrpSpPr>
            <p:cNvPr id="92173" name="Gruppieren 3"/>
            <p:cNvGrpSpPr>
              <a:grpSpLocks/>
            </p:cNvGrpSpPr>
            <p:nvPr/>
          </p:nvGrpSpPr>
          <p:grpSpPr bwMode="auto">
            <a:xfrm>
              <a:off x="2124075" y="3357563"/>
              <a:ext cx="4824413" cy="1873250"/>
              <a:chOff x="2124075" y="3357563"/>
              <a:chExt cx="4824413" cy="1873250"/>
            </a:xfrm>
          </p:grpSpPr>
          <p:sp>
            <p:nvSpPr>
              <p:cNvPr id="92178" name="Rectangle 3"/>
              <p:cNvSpPr>
                <a:spLocks noChangeArrowheads="1"/>
              </p:cNvSpPr>
              <p:nvPr/>
            </p:nvSpPr>
            <p:spPr bwMode="auto">
              <a:xfrm>
                <a:off x="2413000" y="3357563"/>
                <a:ext cx="4464050" cy="187325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86372" name="Text Box 4"/>
              <p:cNvSpPr txBox="1">
                <a:spLocks noChangeArrowheads="1"/>
              </p:cNvSpPr>
              <p:nvPr/>
            </p:nvSpPr>
            <p:spPr bwMode="auto">
              <a:xfrm>
                <a:off x="2124075" y="3575050"/>
                <a:ext cx="4824413"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dirty="0">
                    <a:solidFill>
                      <a:srgbClr val="E0003C"/>
                    </a:solidFill>
                    <a:effectLst>
                      <a:outerShdw blurRad="38100" dist="38100" dir="2700000" algn="tl">
                        <a:srgbClr val="C0C0C0"/>
                      </a:outerShdw>
                    </a:effectLst>
                  </a:rPr>
                  <a:t>    Druck = 		</a:t>
                </a:r>
              </a:p>
              <a:p>
                <a:pPr algn="ctr">
                  <a:spcBef>
                    <a:spcPct val="90000"/>
                  </a:spcBef>
                  <a:spcAft>
                    <a:spcPct val="50000"/>
                  </a:spcAft>
                  <a:defRPr/>
                </a:pPr>
                <a:r>
                  <a:rPr lang="de-DE" altLang="de-DE" sz="2400" dirty="0">
                    <a:solidFill>
                      <a:srgbClr val="E0003C"/>
                    </a:solidFill>
                    <a:effectLst>
                      <a:outerShdw blurRad="38100" dist="38100" dir="2700000" algn="tl">
                        <a:srgbClr val="C0C0C0"/>
                      </a:outerShdw>
                    </a:effectLst>
                  </a:rPr>
                  <a:t>    p [</a:t>
                </a:r>
                <a:r>
                  <a:rPr lang="de-DE" altLang="de-DE" sz="2400" dirty="0" err="1">
                    <a:solidFill>
                      <a:srgbClr val="E0003C"/>
                    </a:solidFill>
                    <a:effectLst>
                      <a:outerShdw blurRad="38100" dist="38100" dir="2700000" algn="tl">
                        <a:srgbClr val="C0C0C0"/>
                      </a:outerShdw>
                    </a:effectLst>
                  </a:rPr>
                  <a:t>Pa</a:t>
                </a:r>
                <a:r>
                  <a:rPr lang="de-DE" altLang="de-DE" sz="2400" dirty="0">
                    <a:solidFill>
                      <a:srgbClr val="E0003C"/>
                    </a:solidFill>
                    <a:effectLst>
                      <a:outerShdw blurRad="38100" dist="38100" dir="2700000" algn="tl">
                        <a:srgbClr val="C0C0C0"/>
                      </a:outerShdw>
                    </a:effectLst>
                  </a:rPr>
                  <a:t>] =		</a:t>
                </a:r>
              </a:p>
            </p:txBody>
          </p:sp>
        </p:grpSp>
        <p:sp>
          <p:nvSpPr>
            <p:cNvPr id="186373" name="Text Box 5"/>
            <p:cNvSpPr txBox="1">
              <a:spLocks noChangeArrowheads="1"/>
            </p:cNvSpPr>
            <p:nvPr/>
          </p:nvSpPr>
          <p:spPr bwMode="auto">
            <a:xfrm>
              <a:off x="4572001" y="3357563"/>
              <a:ext cx="1223962"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dirty="0">
                  <a:solidFill>
                    <a:srgbClr val="E0003C"/>
                  </a:solidFill>
                  <a:effectLst>
                    <a:outerShdw blurRad="38100" dist="38100" dir="2700000" algn="tl">
                      <a:srgbClr val="C0C0C0"/>
                    </a:outerShdw>
                  </a:effectLst>
                </a:rPr>
                <a:t>Kraft</a:t>
              </a:r>
            </a:p>
            <a:p>
              <a:pPr algn="ctr">
                <a:spcBef>
                  <a:spcPct val="20000"/>
                </a:spcBef>
                <a:defRPr/>
              </a:pPr>
              <a:r>
                <a:rPr lang="de-DE" altLang="de-DE" sz="2400" dirty="0">
                  <a:solidFill>
                    <a:srgbClr val="E0003C"/>
                  </a:solidFill>
                  <a:effectLst>
                    <a:outerShdw blurRad="38100" dist="38100" dir="2700000" algn="tl">
                      <a:srgbClr val="C0C0C0"/>
                    </a:outerShdw>
                  </a:effectLst>
                </a:rPr>
                <a:t>Fläche</a:t>
              </a:r>
            </a:p>
          </p:txBody>
        </p:sp>
        <p:sp>
          <p:nvSpPr>
            <p:cNvPr id="92175" name="Line 6"/>
            <p:cNvSpPr>
              <a:spLocks noChangeShapeType="1"/>
            </p:cNvSpPr>
            <p:nvPr/>
          </p:nvSpPr>
          <p:spPr bwMode="auto">
            <a:xfrm>
              <a:off x="4645025" y="3789363"/>
              <a:ext cx="1079500"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6375" name="Text Box 7"/>
            <p:cNvSpPr txBox="1">
              <a:spLocks noChangeArrowheads="1"/>
            </p:cNvSpPr>
            <p:nvPr/>
          </p:nvSpPr>
          <p:spPr bwMode="auto">
            <a:xfrm>
              <a:off x="4572001" y="4262438"/>
              <a:ext cx="1223962"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E0003C"/>
                  </a:solidFill>
                  <a:effectLst>
                    <a:outerShdw blurRad="38100" dist="38100" dir="2700000" algn="tl">
                      <a:srgbClr val="C0C0C0"/>
                    </a:outerShdw>
                  </a:effectLst>
                </a:rPr>
                <a:t>F [N]</a:t>
              </a:r>
            </a:p>
            <a:p>
              <a:pPr algn="ctr">
                <a:spcBef>
                  <a:spcPct val="20000"/>
                </a:spcBef>
                <a:defRPr/>
              </a:pPr>
              <a:r>
                <a:rPr lang="de-DE" altLang="de-DE" sz="2400">
                  <a:solidFill>
                    <a:srgbClr val="E0003C"/>
                  </a:solidFill>
                  <a:effectLst>
                    <a:outerShdw blurRad="38100" dist="38100" dir="2700000" algn="tl">
                      <a:srgbClr val="C0C0C0"/>
                    </a:outerShdw>
                  </a:effectLst>
                </a:rPr>
                <a:t>A [m²]</a:t>
              </a:r>
            </a:p>
          </p:txBody>
        </p:sp>
        <p:sp>
          <p:nvSpPr>
            <p:cNvPr id="92177" name="Line 8"/>
            <p:cNvSpPr>
              <a:spLocks noChangeShapeType="1"/>
            </p:cNvSpPr>
            <p:nvPr/>
          </p:nvSpPr>
          <p:spPr bwMode="auto">
            <a:xfrm>
              <a:off x="4645025" y="4694238"/>
              <a:ext cx="1079500"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grpSp>
      <p:grpSp>
        <p:nvGrpSpPr>
          <p:cNvPr id="2" name="Gruppieren 1"/>
          <p:cNvGrpSpPr>
            <a:grpSpLocks/>
          </p:cNvGrpSpPr>
          <p:nvPr/>
        </p:nvGrpSpPr>
        <p:grpSpPr bwMode="auto">
          <a:xfrm>
            <a:off x="2274888" y="5321300"/>
            <a:ext cx="2881312" cy="762000"/>
            <a:chOff x="2187651" y="5335588"/>
            <a:chExt cx="2881313" cy="762000"/>
          </a:xfrm>
        </p:grpSpPr>
        <p:sp>
          <p:nvSpPr>
            <p:cNvPr id="186377" name="Text Box 9"/>
            <p:cNvSpPr txBox="1">
              <a:spLocks noChangeArrowheads="1"/>
            </p:cNvSpPr>
            <p:nvPr/>
          </p:nvSpPr>
          <p:spPr bwMode="auto">
            <a:xfrm>
              <a:off x="2187651" y="5335588"/>
              <a:ext cx="28813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000" dirty="0">
                  <a:effectLst>
                    <a:outerShdw blurRad="38100" dist="38100" dir="2700000" algn="tl">
                      <a:srgbClr val="C0C0C0"/>
                    </a:outerShdw>
                  </a:effectLst>
                </a:rPr>
                <a:t>90 kg x 10 m/s²</a:t>
              </a:r>
            </a:p>
            <a:p>
              <a:pPr algn="ctr">
                <a:spcBef>
                  <a:spcPct val="20000"/>
                </a:spcBef>
                <a:defRPr/>
              </a:pPr>
              <a:r>
                <a:rPr lang="de-DE" altLang="de-DE" sz="2000" dirty="0">
                  <a:effectLst>
                    <a:outerShdw blurRad="38100" dist="38100" dir="2700000" algn="tl">
                      <a:srgbClr val="C0C0C0"/>
                    </a:outerShdw>
                  </a:effectLst>
                </a:rPr>
                <a:t>0,05 m²</a:t>
              </a:r>
            </a:p>
          </p:txBody>
        </p:sp>
        <p:sp>
          <p:nvSpPr>
            <p:cNvPr id="92172" name="Line 10"/>
            <p:cNvSpPr>
              <a:spLocks noChangeShapeType="1"/>
            </p:cNvSpPr>
            <p:nvPr/>
          </p:nvSpPr>
          <p:spPr bwMode="auto">
            <a:xfrm flipV="1">
              <a:off x="2646554" y="5737321"/>
              <a:ext cx="1871561" cy="0"/>
            </a:xfrm>
            <a:prstGeom prst="line">
              <a:avLst/>
            </a:prstGeom>
            <a:noFill/>
            <a:ln w="19050">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grpSp>
      <p:sp>
        <p:nvSpPr>
          <p:cNvPr id="186380" name="Text Box 12"/>
          <p:cNvSpPr txBox="1">
            <a:spLocks noChangeArrowheads="1"/>
          </p:cNvSpPr>
          <p:nvPr/>
        </p:nvSpPr>
        <p:spPr bwMode="auto">
          <a:xfrm>
            <a:off x="4551363" y="5516563"/>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000" dirty="0">
                <a:effectLst>
                  <a:outerShdw blurRad="38100" dist="38100" dir="2700000" algn="tl">
                    <a:srgbClr val="C0C0C0"/>
                  </a:outerShdw>
                </a:effectLst>
              </a:rPr>
              <a:t>= 18.000 </a:t>
            </a:r>
            <a:r>
              <a:rPr lang="de-DE" altLang="de-DE" sz="2000" dirty="0" err="1">
                <a:effectLst>
                  <a:outerShdw blurRad="38100" dist="38100" dir="2700000" algn="tl">
                    <a:srgbClr val="C0C0C0"/>
                  </a:outerShdw>
                </a:effectLst>
              </a:rPr>
              <a:t>Pa</a:t>
            </a:r>
            <a:r>
              <a:rPr lang="de-DE" altLang="de-DE" sz="2000" dirty="0">
                <a:effectLst>
                  <a:outerShdw blurRad="38100" dist="38100" dir="2700000" algn="tl">
                    <a:srgbClr val="C0C0C0"/>
                  </a:outerShdw>
                </a:effectLst>
              </a:rPr>
              <a:t> </a:t>
            </a:r>
          </a:p>
        </p:txBody>
      </p:sp>
      <p:pic>
        <p:nvPicPr>
          <p:cNvPr id="186382" name="Picture 14" descr="einsatzkleidu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3860800"/>
            <a:ext cx="11430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66" name="Gruppieren 6"/>
          <p:cNvGrpSpPr>
            <a:grpSpLocks/>
          </p:cNvGrpSpPr>
          <p:nvPr/>
        </p:nvGrpSpPr>
        <p:grpSpPr bwMode="auto">
          <a:xfrm>
            <a:off x="4551363" y="5910263"/>
            <a:ext cx="1657350" cy="396875"/>
            <a:chOff x="4640039" y="6437094"/>
            <a:chExt cx="1657350" cy="396875"/>
          </a:xfrm>
        </p:grpSpPr>
        <p:sp>
          <p:nvSpPr>
            <p:cNvPr id="186381" name="Text Box 13"/>
            <p:cNvSpPr txBox="1">
              <a:spLocks noChangeArrowheads="1"/>
            </p:cNvSpPr>
            <p:nvPr/>
          </p:nvSpPr>
          <p:spPr bwMode="auto">
            <a:xfrm>
              <a:off x="4640039" y="6437094"/>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de-DE" altLang="de-DE" sz="2000" dirty="0">
                  <a:effectLst>
                    <a:outerShdw blurRad="38100" dist="38100" dir="2700000" algn="tl">
                      <a:srgbClr val="C0C0C0"/>
                    </a:outerShdw>
                  </a:effectLst>
                </a:rPr>
                <a:t>= 18 kPa </a:t>
              </a:r>
            </a:p>
          </p:txBody>
        </p:sp>
        <p:sp>
          <p:nvSpPr>
            <p:cNvPr id="92170" name="Line 15"/>
            <p:cNvSpPr>
              <a:spLocks noChangeShapeType="1"/>
            </p:cNvSpPr>
            <p:nvPr/>
          </p:nvSpPr>
          <p:spPr bwMode="auto">
            <a:xfrm>
              <a:off x="4932363" y="6791325"/>
              <a:ext cx="792162" cy="0"/>
            </a:xfrm>
            <a:prstGeom prst="line">
              <a:avLst/>
            </a:prstGeom>
            <a:noFill/>
            <a:ln w="38100" cmpd="dbl">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grpSp>
      <p:sp>
        <p:nvSpPr>
          <p:cNvPr id="92168"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Hydraulik, Pneumatik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6370">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638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6370">
                                            <p:txEl>
                                              <p:pRg st="8" end="8"/>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638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21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8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13" name="Picture 13" descr="einsatzkleidu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3284538"/>
            <a:ext cx="1362075"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1602" name="Text Box 2"/>
          <p:cNvSpPr txBox="1">
            <a:spLocks noChangeArrowheads="1"/>
          </p:cNvSpPr>
          <p:nvPr/>
        </p:nvSpPr>
        <p:spPr bwMode="auto">
          <a:xfrm>
            <a:off x="323850" y="1341438"/>
            <a:ext cx="8569325"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spcAft>
                <a:spcPct val="50000"/>
              </a:spcAft>
              <a:defRPr/>
            </a:pPr>
            <a:r>
              <a:rPr lang="de-DE" altLang="de-DE" sz="2400" b="1" dirty="0">
                <a:effectLst>
                  <a:outerShdw blurRad="38100" dist="38100" dir="2700000" algn="tl">
                    <a:srgbClr val="C0C0C0"/>
                  </a:outerShdw>
                </a:effectLst>
              </a:rPr>
              <a:t>Masse</a:t>
            </a:r>
          </a:p>
          <a:p>
            <a:pPr algn="just">
              <a:defRPr/>
            </a:pPr>
            <a:r>
              <a:rPr lang="de-DE" altLang="de-DE" sz="2400" dirty="0">
                <a:effectLst>
                  <a:outerShdw blurRad="38100" dist="38100" dir="2700000" algn="tl">
                    <a:srgbClr val="C0C0C0"/>
                  </a:outerShdw>
                </a:effectLst>
              </a:rPr>
              <a:t>Masse (m) ist die Eigenschaft jedes Körpers, sie wird in kg gemessen.</a:t>
            </a:r>
            <a:endParaRPr lang="de-DE" altLang="de-DE" sz="1600" dirty="0">
              <a:effectLst>
                <a:outerShdw blurRad="38100" dist="38100" dir="2700000" algn="tl">
                  <a:srgbClr val="C0C0C0"/>
                </a:outerShdw>
              </a:effectLst>
            </a:endParaRPr>
          </a:p>
        </p:txBody>
      </p:sp>
      <p:sp>
        <p:nvSpPr>
          <p:cNvPr id="281605" name="Text Box 5"/>
          <p:cNvSpPr txBox="1">
            <a:spLocks noChangeArrowheads="1"/>
          </p:cNvSpPr>
          <p:nvPr/>
        </p:nvSpPr>
        <p:spPr bwMode="auto">
          <a:xfrm>
            <a:off x="4787900" y="6021388"/>
            <a:ext cx="3887788" cy="463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dirty="0">
                <a:effectLst>
                  <a:outerShdw blurRad="38100" dist="38100" dir="2700000" algn="tl">
                    <a:srgbClr val="C0C0C0"/>
                  </a:outerShdw>
                </a:effectLst>
              </a:rPr>
              <a:t>LF 10/6: m = 11.000 kg</a:t>
            </a:r>
          </a:p>
        </p:txBody>
      </p:sp>
      <p:sp>
        <p:nvSpPr>
          <p:cNvPr id="281606" name="Text Box 6"/>
          <p:cNvSpPr txBox="1">
            <a:spLocks noChangeArrowheads="1"/>
          </p:cNvSpPr>
          <p:nvPr/>
        </p:nvSpPr>
        <p:spPr bwMode="auto">
          <a:xfrm>
            <a:off x="1835150" y="3573463"/>
            <a:ext cx="23034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dirty="0">
                <a:effectLst>
                  <a:outerShdw blurRad="38100" dist="38100" dir="2700000" algn="tl">
                    <a:srgbClr val="C0C0C0"/>
                  </a:outerShdw>
                </a:effectLst>
              </a:rPr>
              <a:t>FM: m = 90 kg</a:t>
            </a:r>
          </a:p>
        </p:txBody>
      </p:sp>
      <p:sp>
        <p:nvSpPr>
          <p:cNvPr id="20486"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pic>
        <p:nvPicPr>
          <p:cNvPr id="2048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775" y="2976563"/>
            <a:ext cx="403225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16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160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16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5" grpId="0"/>
      <p:bldP spid="28160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ext Box 2"/>
          <p:cNvSpPr txBox="1">
            <a:spLocks noChangeArrowheads="1"/>
          </p:cNvSpPr>
          <p:nvPr/>
        </p:nvSpPr>
        <p:spPr bwMode="auto">
          <a:xfrm>
            <a:off x="323850" y="1341438"/>
            <a:ext cx="8569325" cy="394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defRPr/>
            </a:pPr>
            <a:endParaRPr lang="de-DE" altLang="de-DE" sz="2400" dirty="0">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Druck auf die Fläche A</a:t>
            </a:r>
            <a:r>
              <a:rPr lang="de-DE" altLang="de-DE" sz="2400" baseline="-25000" dirty="0">
                <a:effectLst>
                  <a:outerShdw blurRad="38100" dist="38100" dir="2700000" algn="tl">
                    <a:srgbClr val="C0C0C0"/>
                  </a:outerShdw>
                </a:effectLst>
              </a:rPr>
              <a:t>1</a:t>
            </a:r>
            <a:r>
              <a:rPr lang="de-DE" altLang="de-DE" sz="2400" dirty="0">
                <a:effectLst>
                  <a:outerShdw blurRad="38100" dist="38100" dir="2700000" algn="tl">
                    <a:srgbClr val="C0C0C0"/>
                  </a:outerShdw>
                </a:effectLst>
              </a:rPr>
              <a:t> kann innerhalb eines geschlossenen System mit einem Medium auf die Fläche A</a:t>
            </a:r>
            <a:r>
              <a:rPr lang="de-DE" altLang="de-DE" sz="2400" baseline="-25000" dirty="0">
                <a:effectLst>
                  <a:outerShdw blurRad="38100" dist="38100" dir="2700000" algn="tl">
                    <a:srgbClr val="C0C0C0"/>
                  </a:outerShdw>
                </a:effectLst>
              </a:rPr>
              <a:t>2</a:t>
            </a:r>
            <a:r>
              <a:rPr lang="de-DE" altLang="de-DE" sz="2400" dirty="0">
                <a:effectLst>
                  <a:outerShdw blurRad="38100" dist="38100" dir="2700000" algn="tl">
                    <a:srgbClr val="C0C0C0"/>
                  </a:outerShdw>
                </a:effectLst>
              </a:rPr>
              <a:t> übertragen werden. Je nach Art des Mediums unterscheidet man:</a:t>
            </a:r>
          </a:p>
          <a:p>
            <a:pPr algn="just">
              <a:spcBef>
                <a:spcPct val="50000"/>
              </a:spcBef>
              <a:defRPr/>
            </a:pPr>
            <a:r>
              <a:rPr lang="de-DE" altLang="de-DE" sz="2400" b="1" dirty="0">
                <a:effectLst>
                  <a:outerShdw blurRad="38100" dist="38100" dir="2700000" algn="tl">
                    <a:srgbClr val="C0C0C0"/>
                  </a:outerShdw>
                </a:effectLst>
              </a:rPr>
              <a:t>Hydraulik</a:t>
            </a:r>
            <a:r>
              <a:rPr lang="de-DE" altLang="de-DE" sz="2400" dirty="0">
                <a:effectLst>
                  <a:outerShdw blurRad="38100" dist="38100" dir="2700000" algn="tl">
                    <a:srgbClr val="C0C0C0"/>
                  </a:outerShdw>
                </a:effectLst>
              </a:rPr>
              <a:t> – Medium Öl</a:t>
            </a:r>
          </a:p>
          <a:p>
            <a:pPr algn="just">
              <a:spcBef>
                <a:spcPct val="50000"/>
              </a:spcBef>
              <a:defRPr/>
            </a:pPr>
            <a:r>
              <a:rPr lang="de-DE" altLang="de-DE" sz="2400" b="1" dirty="0">
                <a:effectLst>
                  <a:outerShdw blurRad="38100" dist="38100" dir="2700000" algn="tl">
                    <a:srgbClr val="C0C0C0"/>
                  </a:outerShdw>
                </a:effectLst>
              </a:rPr>
              <a:t>Pneumatik</a:t>
            </a:r>
            <a:r>
              <a:rPr lang="de-DE" altLang="de-DE" sz="2400" dirty="0">
                <a:effectLst>
                  <a:outerShdw blurRad="38100" dist="38100" dir="2700000" algn="tl">
                    <a:srgbClr val="C0C0C0"/>
                  </a:outerShdw>
                </a:effectLst>
              </a:rPr>
              <a:t> – Medium Luft</a:t>
            </a:r>
          </a:p>
          <a:p>
            <a:pPr algn="just">
              <a:defRPr/>
            </a:pPr>
            <a:endParaRPr lang="de-DE" altLang="de-DE" sz="1000" dirty="0">
              <a:effectLst>
                <a:outerShdw blurRad="38100" dist="38100" dir="2700000" algn="tl">
                  <a:srgbClr val="C0C0C0"/>
                </a:outerShdw>
              </a:effectLst>
            </a:endParaRPr>
          </a:p>
          <a:p>
            <a:pPr algn="just">
              <a:spcBef>
                <a:spcPct val="50000"/>
              </a:spcBef>
              <a:defRPr/>
            </a:pPr>
            <a:r>
              <a:rPr lang="de-DE" altLang="de-DE" sz="2400" dirty="0">
                <a:effectLst>
                  <a:outerShdw blurRad="38100" dist="38100" dir="2700000" algn="tl">
                    <a:srgbClr val="C0C0C0"/>
                  </a:outerShdw>
                </a:effectLst>
              </a:rPr>
              <a:t>Beide Arten basieren auf der Grundlage von Gleichgewichtszuständen innerhalb des System.</a:t>
            </a:r>
            <a:endParaRPr lang="de-DE" altLang="de-DE" sz="2000" dirty="0"/>
          </a:p>
        </p:txBody>
      </p:sp>
      <p:sp>
        <p:nvSpPr>
          <p:cNvPr id="177166" name="Rectangle 14"/>
          <p:cNvSpPr>
            <a:spLocks noChangeArrowheads="1"/>
          </p:cNvSpPr>
          <p:nvPr/>
        </p:nvSpPr>
        <p:spPr bwMode="auto">
          <a:xfrm>
            <a:off x="3060700" y="5372100"/>
            <a:ext cx="3024188" cy="1081088"/>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77167" name="Text Box 15"/>
          <p:cNvSpPr txBox="1">
            <a:spLocks noChangeArrowheads="1"/>
          </p:cNvSpPr>
          <p:nvPr/>
        </p:nvSpPr>
        <p:spPr bwMode="auto">
          <a:xfrm>
            <a:off x="2916238" y="5624513"/>
            <a:ext cx="252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spcAft>
                <a:spcPct val="50000"/>
              </a:spcAft>
              <a:defRPr/>
            </a:pPr>
            <a:r>
              <a:rPr lang="de-DE" altLang="de-DE" sz="2400">
                <a:solidFill>
                  <a:srgbClr val="E0003C"/>
                </a:solidFill>
                <a:effectLst>
                  <a:outerShdw blurRad="38100" dist="38100" dir="2700000" algn="tl">
                    <a:srgbClr val="C0C0C0"/>
                  </a:outerShdw>
                </a:effectLst>
              </a:rPr>
              <a:t>    p =		=</a:t>
            </a:r>
          </a:p>
        </p:txBody>
      </p:sp>
      <p:sp>
        <p:nvSpPr>
          <p:cNvPr id="177168" name="Text Box 16"/>
          <p:cNvSpPr txBox="1">
            <a:spLocks noChangeArrowheads="1"/>
          </p:cNvSpPr>
          <p:nvPr/>
        </p:nvSpPr>
        <p:spPr bwMode="auto">
          <a:xfrm>
            <a:off x="3708400" y="5373688"/>
            <a:ext cx="1223963"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1</a:t>
            </a:r>
          </a:p>
          <a:p>
            <a:pPr algn="ctr">
              <a:spcBef>
                <a:spcPct val="20000"/>
              </a:spcBef>
              <a:defRPr/>
            </a:pPr>
            <a:r>
              <a:rPr lang="de-DE" altLang="de-DE" sz="2400">
                <a:solidFill>
                  <a:srgbClr val="E0003C"/>
                </a:solidFill>
                <a:effectLst>
                  <a:outerShdw blurRad="38100" dist="38100" dir="2700000" algn="tl">
                    <a:srgbClr val="C0C0C0"/>
                  </a:outerShdw>
                </a:effectLst>
              </a:rPr>
              <a:t>A</a:t>
            </a:r>
            <a:r>
              <a:rPr lang="de-DE" altLang="de-DE" sz="2400" baseline="-25000">
                <a:solidFill>
                  <a:srgbClr val="E0003C"/>
                </a:solidFill>
                <a:effectLst>
                  <a:outerShdw blurRad="38100" dist="38100" dir="2700000" algn="tl">
                    <a:srgbClr val="C0C0C0"/>
                  </a:outerShdw>
                </a:effectLst>
              </a:rPr>
              <a:t>1</a:t>
            </a:r>
          </a:p>
        </p:txBody>
      </p:sp>
      <p:sp>
        <p:nvSpPr>
          <p:cNvPr id="177169" name="Line 17"/>
          <p:cNvSpPr>
            <a:spLocks noChangeShapeType="1"/>
          </p:cNvSpPr>
          <p:nvPr/>
        </p:nvSpPr>
        <p:spPr bwMode="auto">
          <a:xfrm>
            <a:off x="3995738" y="5875338"/>
            <a:ext cx="576262" cy="1587"/>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177172" name="Text Box 20"/>
          <p:cNvSpPr txBox="1">
            <a:spLocks noChangeArrowheads="1"/>
          </p:cNvSpPr>
          <p:nvPr/>
        </p:nvSpPr>
        <p:spPr bwMode="auto">
          <a:xfrm>
            <a:off x="4932363" y="5373688"/>
            <a:ext cx="1223962"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2</a:t>
            </a:r>
          </a:p>
          <a:p>
            <a:pPr algn="ctr">
              <a:spcBef>
                <a:spcPct val="20000"/>
              </a:spcBef>
              <a:defRPr/>
            </a:pPr>
            <a:r>
              <a:rPr lang="de-DE" altLang="de-DE" sz="2400">
                <a:solidFill>
                  <a:srgbClr val="E0003C"/>
                </a:solidFill>
                <a:effectLst>
                  <a:outerShdw blurRad="38100" dist="38100" dir="2700000" algn="tl">
                    <a:srgbClr val="C0C0C0"/>
                  </a:outerShdw>
                </a:effectLst>
              </a:rPr>
              <a:t>A</a:t>
            </a:r>
            <a:r>
              <a:rPr lang="de-DE" altLang="de-DE" sz="2400" baseline="-25000">
                <a:solidFill>
                  <a:srgbClr val="E0003C"/>
                </a:solidFill>
                <a:effectLst>
                  <a:outerShdw blurRad="38100" dist="38100" dir="2700000" algn="tl">
                    <a:srgbClr val="C0C0C0"/>
                  </a:outerShdw>
                </a:effectLst>
              </a:rPr>
              <a:t>2</a:t>
            </a:r>
          </a:p>
        </p:txBody>
      </p:sp>
      <p:sp>
        <p:nvSpPr>
          <p:cNvPr id="177173" name="Line 21"/>
          <p:cNvSpPr>
            <a:spLocks noChangeShapeType="1"/>
          </p:cNvSpPr>
          <p:nvPr/>
        </p:nvSpPr>
        <p:spPr bwMode="auto">
          <a:xfrm>
            <a:off x="5221288" y="5876925"/>
            <a:ext cx="576262" cy="1588"/>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94217"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Hydraulik, Pneumatik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71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716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71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716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717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717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715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66" grpId="0" animBg="1"/>
      <p:bldP spid="177167" grpId="0"/>
      <p:bldP spid="177168" grpId="0"/>
      <p:bldP spid="17717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82" name="Picture 66" descr="vw-golf-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1773238"/>
            <a:ext cx="2547938"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18" name="Text Box 2"/>
          <p:cNvSpPr txBox="1">
            <a:spLocks noChangeArrowheads="1"/>
          </p:cNvSpPr>
          <p:nvPr/>
        </p:nvSpPr>
        <p:spPr bwMode="auto">
          <a:xfrm>
            <a:off x="323850" y="1341438"/>
            <a:ext cx="85693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endParaRPr lang="de-DE" altLang="de-DE" sz="1400" b="1" dirty="0">
              <a:solidFill>
                <a:srgbClr val="E0003C"/>
              </a:solidFill>
              <a:effectLst>
                <a:outerShdw blurRad="38100" dist="38100" dir="2700000" algn="tl">
                  <a:srgbClr val="C0C0C0"/>
                </a:outerShdw>
              </a:effectLst>
            </a:endParaRPr>
          </a:p>
          <a:p>
            <a:pPr algn="just">
              <a:spcBef>
                <a:spcPct val="50000"/>
              </a:spcBef>
              <a:defRPr/>
            </a:pPr>
            <a:endParaRPr lang="de-DE" altLang="de-DE" sz="2400" dirty="0">
              <a:effectLst>
                <a:outerShdw blurRad="38100" dist="38100" dir="2700000" algn="tl">
                  <a:srgbClr val="C0C0C0"/>
                </a:outerShdw>
              </a:effectLst>
            </a:endParaRPr>
          </a:p>
          <a:p>
            <a:pPr algn="just">
              <a:spcBef>
                <a:spcPct val="50000"/>
              </a:spcBef>
              <a:defRPr/>
            </a:pPr>
            <a:endParaRPr lang="de-DE" altLang="de-DE" sz="2400" dirty="0">
              <a:effectLst>
                <a:outerShdw blurRad="38100" dist="38100" dir="2700000" algn="tl">
                  <a:srgbClr val="C0C0C0"/>
                </a:outerShdw>
              </a:effectLst>
            </a:endParaRPr>
          </a:p>
          <a:p>
            <a:pPr algn="just">
              <a:spcBef>
                <a:spcPct val="50000"/>
              </a:spcBef>
              <a:defRPr/>
            </a:pPr>
            <a:r>
              <a:rPr lang="de-DE" altLang="de-DE" sz="2000" dirty="0">
                <a:effectLst>
                  <a:outerShdw blurRad="38100" dist="38100" dir="2700000" algn="tl">
                    <a:srgbClr val="C0C0C0"/>
                  </a:outerShdw>
                </a:effectLst>
              </a:rPr>
              <a:t>A</a:t>
            </a:r>
            <a:r>
              <a:rPr lang="de-DE" altLang="de-DE" sz="2000" baseline="-25000" dirty="0">
                <a:effectLst>
                  <a:outerShdw blurRad="38100" dist="38100" dir="2700000" algn="tl">
                    <a:srgbClr val="C0C0C0"/>
                  </a:outerShdw>
                </a:effectLst>
              </a:rPr>
              <a:t>1</a:t>
            </a:r>
            <a:r>
              <a:rPr lang="de-DE" altLang="de-DE" sz="2000" dirty="0">
                <a:effectLst>
                  <a:outerShdw blurRad="38100" dist="38100" dir="2700000" algn="tl">
                    <a:srgbClr val="C0C0C0"/>
                  </a:outerShdw>
                </a:effectLst>
              </a:rPr>
              <a:t> = 1 cm²</a:t>
            </a:r>
          </a:p>
          <a:p>
            <a:pPr algn="just">
              <a:spcBef>
                <a:spcPct val="50000"/>
              </a:spcBef>
              <a:defRPr/>
            </a:pPr>
            <a:r>
              <a:rPr lang="de-DE" altLang="de-DE" sz="2000" dirty="0">
                <a:effectLst>
                  <a:outerShdw blurRad="38100" dist="38100" dir="2700000" algn="tl">
                    <a:srgbClr val="C0C0C0"/>
                  </a:outerShdw>
                </a:effectLst>
              </a:rPr>
              <a:t>F</a:t>
            </a:r>
            <a:r>
              <a:rPr lang="de-DE" altLang="de-DE" sz="2000" baseline="-25000" dirty="0">
                <a:effectLst>
                  <a:outerShdw blurRad="38100" dist="38100" dir="2700000" algn="tl">
                    <a:srgbClr val="C0C0C0"/>
                  </a:outerShdw>
                </a:effectLst>
              </a:rPr>
              <a:t>1</a:t>
            </a:r>
            <a:r>
              <a:rPr lang="de-DE" altLang="de-DE" sz="2000" dirty="0">
                <a:effectLst>
                  <a:outerShdw blurRad="38100" dist="38100" dir="2700000" algn="tl">
                    <a:srgbClr val="C0C0C0"/>
                  </a:outerShdw>
                </a:effectLst>
              </a:rPr>
              <a:t> = 100 N</a:t>
            </a:r>
          </a:p>
          <a:p>
            <a:pPr algn="just">
              <a:spcBef>
                <a:spcPct val="50000"/>
              </a:spcBef>
              <a:defRPr/>
            </a:pPr>
            <a:r>
              <a:rPr lang="de-DE" altLang="de-DE" sz="2000" dirty="0">
                <a:effectLst>
                  <a:outerShdw blurRad="38100" dist="38100" dir="2700000" algn="tl">
                    <a:srgbClr val="C0C0C0"/>
                  </a:outerShdw>
                </a:effectLst>
              </a:rPr>
              <a:t>A</a:t>
            </a:r>
            <a:r>
              <a:rPr lang="de-DE" altLang="de-DE" sz="2000" baseline="-25000" dirty="0">
                <a:effectLst>
                  <a:outerShdw blurRad="38100" dist="38100" dir="2700000" algn="tl">
                    <a:srgbClr val="C0C0C0"/>
                  </a:outerShdw>
                </a:effectLst>
              </a:rPr>
              <a:t>2</a:t>
            </a:r>
            <a:r>
              <a:rPr lang="de-DE" altLang="de-DE" sz="2000" dirty="0">
                <a:effectLst>
                  <a:outerShdw blurRad="38100" dist="38100" dir="2700000" algn="tl">
                    <a:srgbClr val="C0C0C0"/>
                  </a:outerShdw>
                </a:effectLst>
              </a:rPr>
              <a:t> = 130 cm²</a:t>
            </a:r>
          </a:p>
          <a:p>
            <a:pPr algn="just">
              <a:spcBef>
                <a:spcPct val="50000"/>
              </a:spcBef>
              <a:defRPr/>
            </a:pPr>
            <a:r>
              <a:rPr lang="de-DE" altLang="de-DE" sz="2000" dirty="0">
                <a:effectLst>
                  <a:outerShdw blurRad="38100" dist="38100" dir="2700000" algn="tl">
                    <a:srgbClr val="C0C0C0"/>
                  </a:outerShdw>
                </a:effectLst>
              </a:rPr>
              <a:t>F</a:t>
            </a:r>
            <a:r>
              <a:rPr lang="de-DE" altLang="de-DE" sz="2000" baseline="-25000" dirty="0">
                <a:effectLst>
                  <a:outerShdw blurRad="38100" dist="38100" dir="2700000" algn="tl">
                    <a:srgbClr val="C0C0C0"/>
                  </a:outerShdw>
                </a:effectLst>
              </a:rPr>
              <a:t>2</a:t>
            </a:r>
            <a:r>
              <a:rPr lang="de-DE" altLang="de-DE" sz="2000" dirty="0">
                <a:effectLst>
                  <a:outerShdw blurRad="38100" dist="38100" dir="2700000" algn="tl">
                    <a:srgbClr val="C0C0C0"/>
                  </a:outerShdw>
                </a:effectLst>
              </a:rPr>
              <a:t> = 13.000 N</a:t>
            </a:r>
          </a:p>
          <a:p>
            <a:pPr algn="just">
              <a:spcBef>
                <a:spcPct val="50000"/>
              </a:spcBef>
              <a:defRPr/>
            </a:pPr>
            <a:endParaRPr lang="de-DE" altLang="de-DE" sz="2000" dirty="0">
              <a:effectLst>
                <a:outerShdw blurRad="38100" dist="38100" dir="2700000" algn="tl">
                  <a:srgbClr val="C0C0C0"/>
                </a:outerShdw>
              </a:effectLst>
            </a:endParaRPr>
          </a:p>
        </p:txBody>
      </p:sp>
      <p:sp>
        <p:nvSpPr>
          <p:cNvPr id="96260" name="Rectangle 25"/>
          <p:cNvSpPr>
            <a:spLocks noChangeArrowheads="1"/>
          </p:cNvSpPr>
          <p:nvPr/>
        </p:nvSpPr>
        <p:spPr bwMode="auto">
          <a:xfrm>
            <a:off x="6251575" y="4751388"/>
            <a:ext cx="1081088" cy="1439862"/>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61" name="Rectangle 21"/>
          <p:cNvSpPr>
            <a:spLocks noChangeArrowheads="1"/>
          </p:cNvSpPr>
          <p:nvPr/>
        </p:nvSpPr>
        <p:spPr bwMode="auto">
          <a:xfrm>
            <a:off x="6251575" y="4391025"/>
            <a:ext cx="1079500" cy="1800225"/>
          </a:xfrm>
          <a:prstGeom prst="rect">
            <a:avLst/>
          </a:prstGeom>
          <a:noFill/>
          <a:ln w="9525">
            <a:solidFill>
              <a:schemeClr val="tx1"/>
            </a:solidFill>
            <a:miter lim="800000"/>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88444" name="Line 28"/>
          <p:cNvSpPr>
            <a:spLocks noChangeShapeType="1"/>
          </p:cNvSpPr>
          <p:nvPr/>
        </p:nvSpPr>
        <p:spPr bwMode="auto">
          <a:xfrm>
            <a:off x="4884738" y="4102100"/>
            <a:ext cx="0" cy="574675"/>
          </a:xfrm>
          <a:prstGeom prst="line">
            <a:avLst/>
          </a:prstGeom>
          <a:noFill/>
          <a:ln w="381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188447" name="Text Box 31"/>
          <p:cNvSpPr txBox="1">
            <a:spLocks noChangeArrowheads="1"/>
          </p:cNvSpPr>
          <p:nvPr/>
        </p:nvSpPr>
        <p:spPr bwMode="auto">
          <a:xfrm>
            <a:off x="6084888" y="3429000"/>
            <a:ext cx="14398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2</a:t>
            </a:r>
            <a:r>
              <a:rPr lang="de-DE" altLang="de-DE" sz="2400">
                <a:solidFill>
                  <a:srgbClr val="E0003C"/>
                </a:solidFill>
                <a:effectLst>
                  <a:outerShdw blurRad="38100" dist="38100" dir="2700000" algn="tl">
                    <a:srgbClr val="C0C0C0"/>
                  </a:outerShdw>
                </a:effectLst>
              </a:rPr>
              <a:t> </a:t>
            </a:r>
          </a:p>
        </p:txBody>
      </p:sp>
      <p:sp>
        <p:nvSpPr>
          <p:cNvPr id="188445" name="Line 29"/>
          <p:cNvSpPr>
            <a:spLocks noChangeShapeType="1"/>
          </p:cNvSpPr>
          <p:nvPr/>
        </p:nvSpPr>
        <p:spPr bwMode="auto">
          <a:xfrm flipV="1">
            <a:off x="6794500" y="3937000"/>
            <a:ext cx="0" cy="719138"/>
          </a:xfrm>
          <a:prstGeom prst="line">
            <a:avLst/>
          </a:prstGeom>
          <a:noFill/>
          <a:ln w="76200">
            <a:solidFill>
              <a:srgbClr val="E0003C"/>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188446" name="Text Box 30"/>
          <p:cNvSpPr txBox="1">
            <a:spLocks noChangeArrowheads="1"/>
          </p:cNvSpPr>
          <p:nvPr/>
        </p:nvSpPr>
        <p:spPr bwMode="auto">
          <a:xfrm>
            <a:off x="4235450" y="3598863"/>
            <a:ext cx="13684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1</a:t>
            </a:r>
          </a:p>
        </p:txBody>
      </p:sp>
      <p:sp>
        <p:nvSpPr>
          <p:cNvPr id="188451" name="Text Box 35"/>
          <p:cNvSpPr txBox="1">
            <a:spLocks noChangeArrowheads="1"/>
          </p:cNvSpPr>
          <p:nvPr/>
        </p:nvSpPr>
        <p:spPr bwMode="auto">
          <a:xfrm>
            <a:off x="4019550" y="4294188"/>
            <a:ext cx="5762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a:t>
            </a:r>
            <a:r>
              <a:rPr lang="de-DE" altLang="de-DE" sz="2400" baseline="-25000">
                <a:solidFill>
                  <a:srgbClr val="E0003C"/>
                </a:solidFill>
                <a:effectLst>
                  <a:outerShdw blurRad="38100" dist="38100" dir="2700000" algn="tl">
                    <a:srgbClr val="C0C0C0"/>
                  </a:outerShdw>
                </a:effectLst>
              </a:rPr>
              <a:t>1</a:t>
            </a:r>
            <a:endParaRPr lang="de-DE" altLang="de-DE" sz="2400">
              <a:solidFill>
                <a:srgbClr val="E0003C"/>
              </a:solidFill>
              <a:effectLst>
                <a:outerShdw blurRad="38100" dist="38100" dir="2700000" algn="tl">
                  <a:srgbClr val="C0C0C0"/>
                </a:outerShdw>
              </a:effectLst>
            </a:endParaRPr>
          </a:p>
        </p:txBody>
      </p:sp>
      <p:sp>
        <p:nvSpPr>
          <p:cNvPr id="188452" name="Text Box 36"/>
          <p:cNvSpPr txBox="1">
            <a:spLocks noChangeArrowheads="1"/>
          </p:cNvSpPr>
          <p:nvPr/>
        </p:nvSpPr>
        <p:spPr bwMode="auto">
          <a:xfrm>
            <a:off x="7548563" y="4246563"/>
            <a:ext cx="576262"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solidFill>
                  <a:srgbClr val="E0003C"/>
                </a:solidFill>
                <a:effectLst>
                  <a:outerShdw blurRad="38100" dist="38100" dir="2700000" algn="tl">
                    <a:srgbClr val="C0C0C0"/>
                  </a:outerShdw>
                </a:effectLst>
              </a:rPr>
              <a:t>A</a:t>
            </a:r>
            <a:r>
              <a:rPr lang="de-DE" altLang="de-DE" sz="2400" baseline="-25000">
                <a:solidFill>
                  <a:srgbClr val="E0003C"/>
                </a:solidFill>
                <a:effectLst>
                  <a:outerShdw blurRad="38100" dist="38100" dir="2700000" algn="tl">
                    <a:srgbClr val="C0C0C0"/>
                  </a:outerShdw>
                </a:effectLst>
              </a:rPr>
              <a:t>2</a:t>
            </a:r>
            <a:endParaRPr lang="de-DE" altLang="de-DE" sz="2400">
              <a:solidFill>
                <a:srgbClr val="E0003C"/>
              </a:solidFill>
              <a:effectLst>
                <a:outerShdw blurRad="38100" dist="38100" dir="2700000" algn="tl">
                  <a:srgbClr val="C0C0C0"/>
                </a:outerShdw>
              </a:effectLst>
            </a:endParaRPr>
          </a:p>
        </p:txBody>
      </p:sp>
      <p:sp>
        <p:nvSpPr>
          <p:cNvPr id="96268" name="Line 37"/>
          <p:cNvSpPr>
            <a:spLocks noChangeShapeType="1"/>
          </p:cNvSpPr>
          <p:nvPr/>
        </p:nvSpPr>
        <p:spPr bwMode="auto">
          <a:xfrm>
            <a:off x="4452938" y="4535488"/>
            <a:ext cx="287337" cy="142875"/>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96269" name="Line 38"/>
          <p:cNvSpPr>
            <a:spLocks noChangeShapeType="1"/>
          </p:cNvSpPr>
          <p:nvPr/>
        </p:nvSpPr>
        <p:spPr bwMode="auto">
          <a:xfrm flipV="1">
            <a:off x="7188200" y="4462463"/>
            <a:ext cx="360363" cy="21590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grpSp>
        <p:nvGrpSpPr>
          <p:cNvPr id="96270" name="Group 57"/>
          <p:cNvGrpSpPr>
            <a:grpSpLocks/>
          </p:cNvGrpSpPr>
          <p:nvPr/>
        </p:nvGrpSpPr>
        <p:grpSpPr bwMode="auto">
          <a:xfrm>
            <a:off x="4667250" y="4391025"/>
            <a:ext cx="2665413" cy="1800225"/>
            <a:chOff x="2971" y="1933"/>
            <a:chExt cx="1679" cy="1134"/>
          </a:xfrm>
        </p:grpSpPr>
        <p:sp>
          <p:nvSpPr>
            <p:cNvPr id="96281" name="Rectangle 22"/>
            <p:cNvSpPr>
              <a:spLocks noChangeArrowheads="1"/>
            </p:cNvSpPr>
            <p:nvPr/>
          </p:nvSpPr>
          <p:spPr bwMode="auto">
            <a:xfrm>
              <a:off x="2972" y="2114"/>
              <a:ext cx="272" cy="46"/>
            </a:xfrm>
            <a:prstGeom prst="rect">
              <a:avLst/>
            </a:prstGeom>
            <a:solidFill>
              <a:srgbClr val="808080"/>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82" name="Rectangle 23"/>
            <p:cNvSpPr>
              <a:spLocks noChangeArrowheads="1"/>
            </p:cNvSpPr>
            <p:nvPr/>
          </p:nvSpPr>
          <p:spPr bwMode="auto">
            <a:xfrm>
              <a:off x="3969" y="2114"/>
              <a:ext cx="681" cy="46"/>
            </a:xfrm>
            <a:prstGeom prst="rect">
              <a:avLst/>
            </a:prstGeom>
            <a:solidFill>
              <a:srgbClr val="808080"/>
            </a:solidFill>
            <a:ln w="9525">
              <a:solidFill>
                <a:schemeClr val="tx1"/>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83" name="Rectangle 24"/>
            <p:cNvSpPr>
              <a:spLocks noChangeArrowheads="1"/>
            </p:cNvSpPr>
            <p:nvPr/>
          </p:nvSpPr>
          <p:spPr bwMode="auto">
            <a:xfrm>
              <a:off x="2972" y="2160"/>
              <a:ext cx="272" cy="90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84" name="Rectangle 19"/>
            <p:cNvSpPr>
              <a:spLocks noChangeArrowheads="1"/>
            </p:cNvSpPr>
            <p:nvPr/>
          </p:nvSpPr>
          <p:spPr bwMode="auto">
            <a:xfrm>
              <a:off x="2972" y="1933"/>
              <a:ext cx="272" cy="1134"/>
            </a:xfrm>
            <a:prstGeom prst="rect">
              <a:avLst/>
            </a:prstGeom>
            <a:noFill/>
            <a:ln w="9525">
              <a:solidFill>
                <a:schemeClr val="tx1"/>
              </a:solidFill>
              <a:miter lim="800000"/>
              <a:headEnd type="none" w="lg" len="lg"/>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85" name="Rectangle 26"/>
            <p:cNvSpPr>
              <a:spLocks noChangeArrowheads="1"/>
            </p:cNvSpPr>
            <p:nvPr/>
          </p:nvSpPr>
          <p:spPr bwMode="auto">
            <a:xfrm>
              <a:off x="3107" y="2341"/>
              <a:ext cx="998" cy="726"/>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96286" name="Line 27"/>
            <p:cNvSpPr>
              <a:spLocks noChangeShapeType="1"/>
            </p:cNvSpPr>
            <p:nvPr/>
          </p:nvSpPr>
          <p:spPr bwMode="auto">
            <a:xfrm>
              <a:off x="2971" y="3067"/>
              <a:ext cx="1633"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96287" name="Line 39"/>
            <p:cNvSpPr>
              <a:spLocks noChangeShapeType="1"/>
            </p:cNvSpPr>
            <p:nvPr/>
          </p:nvSpPr>
          <p:spPr bwMode="auto">
            <a:xfrm>
              <a:off x="3243" y="2341"/>
              <a:ext cx="726" cy="0"/>
            </a:xfrm>
            <a:prstGeom prst="line">
              <a:avLst/>
            </a:prstGeom>
            <a:noFill/>
            <a:ln w="952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grpSp>
      <p:sp>
        <p:nvSpPr>
          <p:cNvPr id="188456" name="Line 40"/>
          <p:cNvSpPr>
            <a:spLocks noChangeShapeType="1"/>
          </p:cNvSpPr>
          <p:nvPr/>
        </p:nvSpPr>
        <p:spPr bwMode="auto">
          <a:xfrm>
            <a:off x="5532438" y="5975350"/>
            <a:ext cx="0" cy="21590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57" name="Line 41"/>
          <p:cNvSpPr>
            <a:spLocks noChangeShapeType="1"/>
          </p:cNvSpPr>
          <p:nvPr/>
        </p:nvSpPr>
        <p:spPr bwMode="auto">
          <a:xfrm flipH="1">
            <a:off x="4667250" y="5614988"/>
            <a:ext cx="215900" cy="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e-DE"/>
          </a:p>
        </p:txBody>
      </p:sp>
      <p:sp>
        <p:nvSpPr>
          <p:cNvPr id="188458" name="Line 42"/>
          <p:cNvSpPr>
            <a:spLocks noChangeShapeType="1"/>
          </p:cNvSpPr>
          <p:nvPr/>
        </p:nvSpPr>
        <p:spPr bwMode="auto">
          <a:xfrm>
            <a:off x="7116763" y="5470525"/>
            <a:ext cx="215900" cy="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59" name="Line 43"/>
          <p:cNvSpPr>
            <a:spLocks noChangeShapeType="1"/>
          </p:cNvSpPr>
          <p:nvPr/>
        </p:nvSpPr>
        <p:spPr bwMode="auto">
          <a:xfrm>
            <a:off x="6611938" y="5975350"/>
            <a:ext cx="0" cy="21590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60" name="Line 44"/>
          <p:cNvSpPr>
            <a:spLocks noChangeShapeType="1"/>
          </p:cNvSpPr>
          <p:nvPr/>
        </p:nvSpPr>
        <p:spPr bwMode="auto">
          <a:xfrm flipV="1">
            <a:off x="5748338" y="5038725"/>
            <a:ext cx="0" cy="21590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62" name="Line 46"/>
          <p:cNvSpPr>
            <a:spLocks noChangeShapeType="1"/>
          </p:cNvSpPr>
          <p:nvPr/>
        </p:nvSpPr>
        <p:spPr bwMode="auto">
          <a:xfrm flipV="1">
            <a:off x="4883150" y="4751388"/>
            <a:ext cx="0" cy="21590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63" name="Line 47"/>
          <p:cNvSpPr>
            <a:spLocks noChangeShapeType="1"/>
          </p:cNvSpPr>
          <p:nvPr/>
        </p:nvSpPr>
        <p:spPr bwMode="auto">
          <a:xfrm flipV="1">
            <a:off x="6611938" y="4751388"/>
            <a:ext cx="0" cy="215900"/>
          </a:xfrm>
          <a:prstGeom prst="line">
            <a:avLst/>
          </a:prstGeom>
          <a:noFill/>
          <a:ln w="9525">
            <a:solidFill>
              <a:srgbClr val="E0003C"/>
            </a:solidFill>
            <a:round/>
            <a:headEnd type="none" w="lg" len="lg"/>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188464" name="Text Box 48"/>
          <p:cNvSpPr txBox="1">
            <a:spLocks noChangeArrowheads="1"/>
          </p:cNvSpPr>
          <p:nvPr/>
        </p:nvSpPr>
        <p:spPr bwMode="auto">
          <a:xfrm>
            <a:off x="5243513" y="5302250"/>
            <a:ext cx="1368425"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a:solidFill>
                  <a:srgbClr val="E0003C"/>
                </a:solidFill>
                <a:effectLst>
                  <a:outerShdw blurRad="38100" dist="38100" dir="2700000" algn="tl">
                    <a:srgbClr val="C0C0C0"/>
                  </a:outerShdw>
                </a:effectLst>
              </a:rPr>
              <a:t>p</a:t>
            </a:r>
          </a:p>
        </p:txBody>
      </p:sp>
      <p:pic>
        <p:nvPicPr>
          <p:cNvPr id="188477" name="Picture 61" descr="ANd9GcTpgCSAgvAISyLxeLNeQqllXM1pzcKgyQhGH2LXRh13zd0ccQiTtymvy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2788" y="2879725"/>
            <a:ext cx="677862"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80" name="Titel 4"/>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Hydraulik, Pneumatik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84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844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884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845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846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84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84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84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846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846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8844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8447"/>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188418">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8418">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8418">
                                            <p:txEl>
                                              <p:pRg st="5" end="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88418">
                                            <p:txEl>
                                              <p:pRg st="6" end="6"/>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18847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884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47" grpId="0"/>
      <p:bldP spid="188446" grpId="0"/>
      <p:bldP spid="18846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3995935" y="0"/>
            <a:ext cx="3672409" cy="765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359428" name="Text Box 4"/>
          <p:cNvSpPr txBox="1">
            <a:spLocks noChangeArrowheads="1"/>
          </p:cNvSpPr>
          <p:nvPr/>
        </p:nvSpPr>
        <p:spPr bwMode="auto">
          <a:xfrm>
            <a:off x="323850" y="1196975"/>
            <a:ext cx="8424863" cy="242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endParaRPr lang="de-DE" altLang="de-DE" sz="5400" b="1">
              <a:solidFill>
                <a:srgbClr val="FF0000"/>
              </a:solidFill>
              <a:effectLst>
                <a:outerShdw blurRad="38100" dist="38100" dir="2700000" algn="tl">
                  <a:srgbClr val="C0C0C0"/>
                </a:outerShdw>
              </a:effectLst>
            </a:endParaRPr>
          </a:p>
          <a:p>
            <a:pPr algn="ctr">
              <a:spcBef>
                <a:spcPct val="50000"/>
              </a:spcBef>
              <a:defRPr/>
            </a:pPr>
            <a:r>
              <a:rPr lang="de-DE" altLang="de-DE" sz="6600" b="1">
                <a:solidFill>
                  <a:srgbClr val="E0003C"/>
                </a:solidFill>
                <a:effectLst>
                  <a:outerShdw blurRad="38100" dist="38100" dir="2700000" algn="tl">
                    <a:srgbClr val="C0C0C0"/>
                  </a:outerShdw>
                </a:effectLst>
              </a:rPr>
              <a:t>Ende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ChangeArrowheads="1"/>
          </p:cNvSpPr>
          <p:nvPr/>
        </p:nvSpPr>
        <p:spPr bwMode="auto">
          <a:xfrm>
            <a:off x="2195513" y="3500438"/>
            <a:ext cx="4752975" cy="1512887"/>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83651" name="Text Box 3"/>
          <p:cNvSpPr txBox="1">
            <a:spLocks noChangeArrowheads="1"/>
          </p:cNvSpPr>
          <p:nvPr/>
        </p:nvSpPr>
        <p:spPr bwMode="auto">
          <a:xfrm>
            <a:off x="323850" y="1339850"/>
            <a:ext cx="8569325"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spcAft>
                <a:spcPct val="50000"/>
              </a:spcAft>
              <a:defRPr/>
            </a:pPr>
            <a:r>
              <a:rPr lang="de-DE" altLang="de-DE" sz="2400" b="1" dirty="0">
                <a:effectLst>
                  <a:outerShdw blurRad="38100" dist="38100" dir="2700000" algn="tl">
                    <a:srgbClr val="C0C0C0"/>
                  </a:outerShdw>
                </a:effectLst>
              </a:rPr>
              <a:t>Kraft </a:t>
            </a:r>
          </a:p>
          <a:p>
            <a:pPr algn="just">
              <a:spcBef>
                <a:spcPct val="50000"/>
              </a:spcBef>
              <a:spcAft>
                <a:spcPct val="50000"/>
              </a:spcAft>
              <a:defRPr/>
            </a:pPr>
            <a:r>
              <a:rPr lang="de-DE" altLang="de-DE" sz="2400" dirty="0">
                <a:effectLst>
                  <a:outerShdw blurRad="38100" dist="38100" dir="2700000" algn="tl">
                    <a:srgbClr val="C0C0C0"/>
                  </a:outerShdw>
                </a:effectLst>
              </a:rPr>
              <a:t>Kraft (F) ist die</a:t>
            </a:r>
            <a:r>
              <a:rPr lang="de-DE" altLang="de-DE" sz="2400" dirty="0"/>
              <a:t> Beschleunigung die eine Masse erfährt. Gemessen wird die Kraft in Newton [N]. </a:t>
            </a:r>
          </a:p>
        </p:txBody>
      </p:sp>
      <p:sp>
        <p:nvSpPr>
          <p:cNvPr id="283652" name="Text Box 4"/>
          <p:cNvSpPr txBox="1">
            <a:spLocks noChangeArrowheads="1"/>
          </p:cNvSpPr>
          <p:nvPr/>
        </p:nvSpPr>
        <p:spPr bwMode="auto">
          <a:xfrm>
            <a:off x="2195513" y="3573463"/>
            <a:ext cx="4824412"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a:solidFill>
                  <a:srgbClr val="E0003C"/>
                </a:solidFill>
                <a:effectLst>
                  <a:outerShdw blurRad="38100" dist="38100" dir="2700000" algn="tl">
                    <a:srgbClr val="C0C0C0"/>
                  </a:outerShdw>
                </a:effectLst>
              </a:rPr>
              <a:t>Kraft = Masse x Beschleunigung</a:t>
            </a:r>
          </a:p>
          <a:p>
            <a:pPr algn="ctr">
              <a:spcBef>
                <a:spcPct val="50000"/>
              </a:spcBef>
              <a:defRPr/>
            </a:pPr>
            <a:r>
              <a:rPr lang="de-DE" altLang="de-DE" sz="2400">
                <a:solidFill>
                  <a:srgbClr val="E0003C"/>
                </a:solidFill>
                <a:effectLst>
                  <a:outerShdw blurRad="38100" dist="38100" dir="2700000" algn="tl">
                    <a:srgbClr val="C0C0C0"/>
                  </a:outerShdw>
                </a:effectLst>
              </a:rPr>
              <a:t>F [N] = m [kg] x a [     ]</a:t>
            </a:r>
          </a:p>
        </p:txBody>
      </p:sp>
      <p:sp>
        <p:nvSpPr>
          <p:cNvPr id="283653" name="Text Box 5"/>
          <p:cNvSpPr txBox="1">
            <a:spLocks noChangeArrowheads="1"/>
          </p:cNvSpPr>
          <p:nvPr/>
        </p:nvSpPr>
        <p:spPr bwMode="auto">
          <a:xfrm>
            <a:off x="5507038" y="4149725"/>
            <a:ext cx="576262"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FF0000"/>
                </a:solidFill>
                <a:effectLst>
                  <a:outerShdw blurRad="38100" dist="38100" dir="2700000" algn="tl">
                    <a:srgbClr val="C0C0C0"/>
                  </a:outerShdw>
                </a:effectLst>
              </a:rPr>
              <a:t>m</a:t>
            </a:r>
          </a:p>
          <a:p>
            <a:pPr algn="ctr">
              <a:spcBef>
                <a:spcPct val="10000"/>
              </a:spcBef>
              <a:defRPr/>
            </a:pPr>
            <a:r>
              <a:rPr lang="de-DE" altLang="de-DE" sz="2400">
                <a:solidFill>
                  <a:srgbClr val="FF0000"/>
                </a:solidFill>
                <a:effectLst>
                  <a:outerShdw blurRad="38100" dist="38100" dir="2700000" algn="tl">
                    <a:srgbClr val="C0C0C0"/>
                  </a:outerShdw>
                </a:effectLst>
              </a:rPr>
              <a:t>s²</a:t>
            </a:r>
          </a:p>
        </p:txBody>
      </p:sp>
      <p:sp>
        <p:nvSpPr>
          <p:cNvPr id="283654" name="Line 6"/>
          <p:cNvSpPr>
            <a:spLocks noChangeShapeType="1"/>
          </p:cNvSpPr>
          <p:nvPr/>
        </p:nvSpPr>
        <p:spPr bwMode="auto">
          <a:xfrm>
            <a:off x="5651500" y="4613275"/>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2535" name="Titel 4"/>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36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36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36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36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0" grpId="0" animBg="1"/>
      <p:bldP spid="283652" grpId="0"/>
      <p:bldP spid="2836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ChangeArrowheads="1"/>
          </p:cNvSpPr>
          <p:nvPr/>
        </p:nvSpPr>
        <p:spPr bwMode="auto">
          <a:xfrm>
            <a:off x="1260475" y="3716338"/>
            <a:ext cx="6624638" cy="1508125"/>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85699" name="Text Box 3"/>
          <p:cNvSpPr txBox="1">
            <a:spLocks noChangeArrowheads="1"/>
          </p:cNvSpPr>
          <p:nvPr/>
        </p:nvSpPr>
        <p:spPr bwMode="auto">
          <a:xfrm>
            <a:off x="323850" y="1346200"/>
            <a:ext cx="8569325"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spcAft>
                <a:spcPct val="50000"/>
              </a:spcAft>
              <a:defRPr/>
            </a:pPr>
            <a:r>
              <a:rPr lang="de-DE" altLang="de-DE" sz="2400" b="1" dirty="0">
                <a:effectLst>
                  <a:outerShdw blurRad="38100" dist="38100" dir="2700000" algn="tl">
                    <a:srgbClr val="C0C0C0"/>
                  </a:outerShdw>
                </a:effectLst>
              </a:rPr>
              <a:t>Gewichtskraft</a:t>
            </a:r>
          </a:p>
          <a:p>
            <a:pPr algn="just">
              <a:spcBef>
                <a:spcPct val="50000"/>
              </a:spcBef>
              <a:spcAft>
                <a:spcPct val="50000"/>
              </a:spcAft>
              <a:defRPr/>
            </a:pPr>
            <a:r>
              <a:rPr lang="de-DE" altLang="de-DE" sz="2400" dirty="0">
                <a:effectLst>
                  <a:outerShdw blurRad="38100" dist="38100" dir="2700000" algn="tl">
                    <a:srgbClr val="C0C0C0"/>
                  </a:outerShdw>
                </a:effectLst>
              </a:rPr>
              <a:t>Gewichtskraft (F) ist </a:t>
            </a:r>
            <a:r>
              <a:rPr lang="de-DE" altLang="de-DE" sz="2400" dirty="0"/>
              <a:t>ein Sonderfall der Kraft, sie ist die Erdbeschleunigung die eine Masse erfährt. Gemessen wird die Gewichtskraft in Newton [N]. </a:t>
            </a:r>
          </a:p>
        </p:txBody>
      </p:sp>
      <p:sp>
        <p:nvSpPr>
          <p:cNvPr id="285700" name="Text Box 4"/>
          <p:cNvSpPr txBox="1">
            <a:spLocks noChangeArrowheads="1"/>
          </p:cNvSpPr>
          <p:nvPr/>
        </p:nvSpPr>
        <p:spPr bwMode="auto">
          <a:xfrm>
            <a:off x="1189038" y="3800475"/>
            <a:ext cx="66960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a:solidFill>
                  <a:srgbClr val="E0003C"/>
                </a:solidFill>
                <a:effectLst>
                  <a:outerShdw blurRad="38100" dist="38100" dir="2700000" algn="tl">
                    <a:srgbClr val="C0C0C0"/>
                  </a:outerShdw>
                </a:effectLst>
              </a:rPr>
              <a:t>Gewichtskraft = Masse x Erdbeschleunigung</a:t>
            </a:r>
          </a:p>
          <a:p>
            <a:pPr algn="ctr">
              <a:spcBef>
                <a:spcPct val="50000"/>
              </a:spcBef>
              <a:defRPr/>
            </a:pPr>
            <a:r>
              <a:rPr lang="de-DE" altLang="de-DE" sz="2400">
                <a:solidFill>
                  <a:srgbClr val="E0003C"/>
                </a:solidFill>
                <a:effectLst>
                  <a:outerShdw blurRad="38100" dist="38100" dir="2700000" algn="tl">
                    <a:srgbClr val="C0C0C0"/>
                  </a:outerShdw>
                </a:effectLst>
              </a:rPr>
              <a:t>F</a:t>
            </a:r>
            <a:r>
              <a:rPr lang="de-DE" altLang="de-DE" sz="2400" baseline="-25000">
                <a:solidFill>
                  <a:srgbClr val="E0003C"/>
                </a:solidFill>
                <a:effectLst>
                  <a:outerShdw blurRad="38100" dist="38100" dir="2700000" algn="tl">
                    <a:srgbClr val="C0C0C0"/>
                  </a:outerShdw>
                </a:effectLst>
              </a:rPr>
              <a:t>G</a:t>
            </a:r>
            <a:r>
              <a:rPr lang="de-DE" altLang="de-DE" sz="2400">
                <a:solidFill>
                  <a:srgbClr val="E0003C"/>
                </a:solidFill>
                <a:effectLst>
                  <a:outerShdw blurRad="38100" dist="38100" dir="2700000" algn="tl">
                    <a:srgbClr val="C0C0C0"/>
                  </a:outerShdw>
                </a:effectLst>
              </a:rPr>
              <a:t> [N] = m [kg]  x  g [      ]</a:t>
            </a:r>
          </a:p>
        </p:txBody>
      </p:sp>
      <p:sp>
        <p:nvSpPr>
          <p:cNvPr id="285701" name="Text Box 5"/>
          <p:cNvSpPr txBox="1">
            <a:spLocks noChangeArrowheads="1"/>
          </p:cNvSpPr>
          <p:nvPr/>
        </p:nvSpPr>
        <p:spPr bwMode="auto">
          <a:xfrm>
            <a:off x="5581650" y="4298950"/>
            <a:ext cx="5762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FF0000"/>
                </a:solidFill>
                <a:effectLst>
                  <a:outerShdw blurRad="38100" dist="38100" dir="2700000" algn="tl">
                    <a:srgbClr val="C0C0C0"/>
                  </a:outerShdw>
                </a:effectLst>
              </a:rPr>
              <a:t>m</a:t>
            </a:r>
          </a:p>
          <a:p>
            <a:pPr algn="ctr">
              <a:spcBef>
                <a:spcPct val="10000"/>
              </a:spcBef>
              <a:defRPr/>
            </a:pPr>
            <a:r>
              <a:rPr lang="de-DE" altLang="de-DE" sz="2400">
                <a:solidFill>
                  <a:srgbClr val="FF0000"/>
                </a:solidFill>
                <a:effectLst>
                  <a:outerShdw blurRad="38100" dist="38100" dir="2700000" algn="tl">
                    <a:srgbClr val="C0C0C0"/>
                  </a:outerShdw>
                </a:effectLst>
              </a:rPr>
              <a:t>s² </a:t>
            </a:r>
          </a:p>
        </p:txBody>
      </p:sp>
      <p:sp>
        <p:nvSpPr>
          <p:cNvPr id="285702" name="Line 6"/>
          <p:cNvSpPr>
            <a:spLocks noChangeShapeType="1"/>
          </p:cNvSpPr>
          <p:nvPr/>
        </p:nvSpPr>
        <p:spPr bwMode="auto">
          <a:xfrm>
            <a:off x="5727700" y="4762500"/>
            <a:ext cx="287338"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85703" name="Text Box 7"/>
          <p:cNvSpPr txBox="1">
            <a:spLocks noChangeArrowheads="1"/>
          </p:cNvSpPr>
          <p:nvPr/>
        </p:nvSpPr>
        <p:spPr bwMode="auto">
          <a:xfrm>
            <a:off x="2916238" y="5522913"/>
            <a:ext cx="3168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defRPr/>
            </a:pPr>
            <a:r>
              <a:rPr lang="de-DE" altLang="de-DE" sz="2400">
                <a:effectLst>
                  <a:outerShdw blurRad="38100" dist="38100" dir="2700000" algn="tl">
                    <a:srgbClr val="C0C0C0"/>
                  </a:outerShdw>
                </a:effectLst>
              </a:rPr>
              <a:t>g = 9,81 	~ 10</a:t>
            </a:r>
          </a:p>
        </p:txBody>
      </p:sp>
      <p:sp>
        <p:nvSpPr>
          <p:cNvPr id="285704" name="Text Box 8"/>
          <p:cNvSpPr txBox="1">
            <a:spLocks noChangeArrowheads="1"/>
          </p:cNvSpPr>
          <p:nvPr/>
        </p:nvSpPr>
        <p:spPr bwMode="auto">
          <a:xfrm>
            <a:off x="4068763" y="5307013"/>
            <a:ext cx="576262"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effectLst>
                  <a:outerShdw blurRad="38100" dist="38100" dir="2700000" algn="tl">
                    <a:srgbClr val="C0C0C0"/>
                  </a:outerShdw>
                </a:effectLst>
              </a:rPr>
              <a:t>m</a:t>
            </a:r>
          </a:p>
          <a:p>
            <a:pPr algn="ctr">
              <a:spcBef>
                <a:spcPct val="10000"/>
              </a:spcBef>
              <a:defRPr/>
            </a:pPr>
            <a:r>
              <a:rPr lang="de-DE" altLang="de-DE" sz="2400">
                <a:effectLst>
                  <a:outerShdw blurRad="38100" dist="38100" dir="2700000" algn="tl">
                    <a:srgbClr val="C0C0C0"/>
                  </a:outerShdw>
                </a:effectLst>
              </a:rPr>
              <a:t>s²</a:t>
            </a:r>
          </a:p>
        </p:txBody>
      </p:sp>
      <p:sp>
        <p:nvSpPr>
          <p:cNvPr id="285705" name="Line 9"/>
          <p:cNvSpPr>
            <a:spLocks noChangeShapeType="1"/>
          </p:cNvSpPr>
          <p:nvPr/>
        </p:nvSpPr>
        <p:spPr bwMode="auto">
          <a:xfrm>
            <a:off x="4214813" y="5770563"/>
            <a:ext cx="287337" cy="0"/>
          </a:xfrm>
          <a:prstGeom prst="line">
            <a:avLst/>
          </a:prstGeom>
          <a:noFill/>
          <a:ln w="2857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85706" name="Text Box 10"/>
          <p:cNvSpPr txBox="1">
            <a:spLocks noChangeArrowheads="1"/>
          </p:cNvSpPr>
          <p:nvPr/>
        </p:nvSpPr>
        <p:spPr bwMode="auto">
          <a:xfrm>
            <a:off x="5435600" y="5307013"/>
            <a:ext cx="576263"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effectLst>
                  <a:outerShdw blurRad="38100" dist="38100" dir="2700000" algn="tl">
                    <a:srgbClr val="C0C0C0"/>
                  </a:outerShdw>
                </a:effectLst>
              </a:rPr>
              <a:t>m</a:t>
            </a:r>
          </a:p>
          <a:p>
            <a:pPr algn="ctr">
              <a:spcBef>
                <a:spcPct val="10000"/>
              </a:spcBef>
              <a:defRPr/>
            </a:pPr>
            <a:r>
              <a:rPr lang="de-DE" altLang="de-DE" sz="2400">
                <a:effectLst>
                  <a:outerShdw blurRad="38100" dist="38100" dir="2700000" algn="tl">
                    <a:srgbClr val="C0C0C0"/>
                  </a:outerShdw>
                </a:effectLst>
              </a:rPr>
              <a:t>s²</a:t>
            </a:r>
          </a:p>
        </p:txBody>
      </p:sp>
      <p:sp>
        <p:nvSpPr>
          <p:cNvPr id="285707" name="Line 11"/>
          <p:cNvSpPr>
            <a:spLocks noChangeShapeType="1"/>
          </p:cNvSpPr>
          <p:nvPr/>
        </p:nvSpPr>
        <p:spPr bwMode="auto">
          <a:xfrm>
            <a:off x="5581650" y="5770563"/>
            <a:ext cx="287338" cy="0"/>
          </a:xfrm>
          <a:prstGeom prst="line">
            <a:avLst/>
          </a:prstGeom>
          <a:noFill/>
          <a:ln w="28575">
            <a:solidFill>
              <a:schemeClr val="tx1"/>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4588"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56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570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570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57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57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570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57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570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57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animBg="1"/>
      <p:bldP spid="285700" grpId="0"/>
      <p:bldP spid="285701" grpId="0"/>
      <p:bldP spid="285703" grpId="0"/>
      <p:bldP spid="285704" grpId="0"/>
      <p:bldP spid="2857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2557463"/>
            <a:ext cx="3665537"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22" descr="einsatzkleidu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63" y="3284538"/>
            <a:ext cx="1362075"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746" name="Text Box 2"/>
          <p:cNvSpPr txBox="1">
            <a:spLocks noChangeArrowheads="1"/>
          </p:cNvSpPr>
          <p:nvPr/>
        </p:nvSpPr>
        <p:spPr bwMode="auto">
          <a:xfrm>
            <a:off x="323850" y="1344613"/>
            <a:ext cx="4392613"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spcAft>
                <a:spcPct val="50000"/>
              </a:spcAft>
              <a:defRPr/>
            </a:pPr>
            <a:r>
              <a:rPr lang="de-DE" altLang="de-DE" sz="2400" b="1" dirty="0">
                <a:effectLst>
                  <a:outerShdw blurRad="38100" dist="38100" dir="2700000" algn="tl">
                    <a:srgbClr val="C0C0C0"/>
                  </a:outerShdw>
                </a:effectLst>
              </a:rPr>
              <a:t>Gewichtskraft</a:t>
            </a:r>
            <a:endParaRPr lang="de-DE" altLang="de-DE" sz="1400" dirty="0">
              <a:effectLst>
                <a:outerShdw blurRad="38100" dist="38100" dir="2700000" algn="tl">
                  <a:srgbClr val="C0C0C0"/>
                </a:outerShdw>
              </a:effectLst>
            </a:endParaRPr>
          </a:p>
        </p:txBody>
      </p:sp>
      <p:sp>
        <p:nvSpPr>
          <p:cNvPr id="287747" name="Rectangle 3"/>
          <p:cNvSpPr>
            <a:spLocks noChangeArrowheads="1"/>
          </p:cNvSpPr>
          <p:nvPr/>
        </p:nvSpPr>
        <p:spPr bwMode="auto">
          <a:xfrm>
            <a:off x="2263775" y="5300663"/>
            <a:ext cx="106997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dirty="0" smtClean="0">
                <a:solidFill>
                  <a:srgbClr val="0000FF"/>
                </a:solidFill>
                <a:effectLst>
                  <a:outerShdw blurRad="38100" dist="38100" dir="2700000" algn="tl">
                    <a:srgbClr val="C0C0C0"/>
                  </a:outerShdw>
                </a:effectLst>
                <a:latin typeface="Arial" panose="020B0604020202020204" pitchFamily="34" charset="0"/>
              </a:rPr>
              <a:t>F</a:t>
            </a:r>
            <a:r>
              <a:rPr lang="de-DE" altLang="de-DE" b="1" baseline="-25000" dirty="0" smtClean="0">
                <a:solidFill>
                  <a:srgbClr val="0000FF"/>
                </a:solidFill>
                <a:effectLst>
                  <a:outerShdw blurRad="38100" dist="38100" dir="2700000" algn="tl">
                    <a:srgbClr val="C0C0C0"/>
                  </a:outerShdw>
                </a:effectLst>
                <a:latin typeface="Arial" panose="020B0604020202020204" pitchFamily="34" charset="0"/>
              </a:rPr>
              <a:t>G</a:t>
            </a:r>
            <a:r>
              <a:rPr lang="de-DE" altLang="de-DE" b="1" dirty="0" smtClean="0">
                <a:solidFill>
                  <a:srgbClr val="0000FF"/>
                </a:solidFill>
                <a:effectLst>
                  <a:outerShdw blurRad="38100" dist="38100" dir="2700000" algn="tl">
                    <a:srgbClr val="C0C0C0"/>
                  </a:outerShdw>
                </a:effectLst>
                <a:latin typeface="Arial" panose="020B0604020202020204" pitchFamily="34" charset="0"/>
              </a:rPr>
              <a:t> = ?</a:t>
            </a:r>
          </a:p>
        </p:txBody>
      </p:sp>
      <p:sp>
        <p:nvSpPr>
          <p:cNvPr id="287750" name="Text Box 6"/>
          <p:cNvSpPr txBox="1">
            <a:spLocks noChangeArrowheads="1"/>
          </p:cNvSpPr>
          <p:nvPr/>
        </p:nvSpPr>
        <p:spPr bwMode="auto">
          <a:xfrm>
            <a:off x="4859338" y="2219325"/>
            <a:ext cx="3887787" cy="46355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defRPr/>
            </a:pPr>
            <a:r>
              <a:rPr lang="de-DE" altLang="de-DE" sz="2400" dirty="0">
                <a:effectLst>
                  <a:outerShdw blurRad="38100" dist="38100" dir="2700000" algn="tl">
                    <a:srgbClr val="C0C0C0"/>
                  </a:outerShdw>
                </a:effectLst>
              </a:rPr>
              <a:t>LF 10/6: m = 11.000 kg</a:t>
            </a:r>
          </a:p>
        </p:txBody>
      </p:sp>
      <p:sp>
        <p:nvSpPr>
          <p:cNvPr id="287753" name="Rectangle 9"/>
          <p:cNvSpPr>
            <a:spLocks noChangeArrowheads="1"/>
          </p:cNvSpPr>
          <p:nvPr/>
        </p:nvSpPr>
        <p:spPr bwMode="auto">
          <a:xfrm>
            <a:off x="5867400" y="5548313"/>
            <a:ext cx="11557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dirty="0" smtClean="0">
                <a:solidFill>
                  <a:srgbClr val="0000FF"/>
                </a:solidFill>
                <a:effectLst>
                  <a:outerShdw blurRad="38100" dist="38100" dir="2700000" algn="tl">
                    <a:srgbClr val="C0C0C0"/>
                  </a:outerShdw>
                </a:effectLst>
                <a:latin typeface="Arial" panose="020B0604020202020204" pitchFamily="34" charset="0"/>
              </a:rPr>
              <a:t>F</a:t>
            </a:r>
            <a:r>
              <a:rPr lang="de-DE" altLang="de-DE" b="1" baseline="-25000" dirty="0" smtClean="0">
                <a:solidFill>
                  <a:srgbClr val="0000FF"/>
                </a:solidFill>
                <a:effectLst>
                  <a:outerShdw blurRad="38100" dist="38100" dir="2700000" algn="tl">
                    <a:srgbClr val="C0C0C0"/>
                  </a:outerShdw>
                </a:effectLst>
                <a:latin typeface="Arial" panose="020B0604020202020204" pitchFamily="34" charset="0"/>
              </a:rPr>
              <a:t>G</a:t>
            </a:r>
            <a:r>
              <a:rPr lang="de-DE" altLang="de-DE" b="1" dirty="0" smtClean="0">
                <a:solidFill>
                  <a:srgbClr val="0000FF"/>
                </a:solidFill>
                <a:effectLst>
                  <a:outerShdw blurRad="38100" dist="38100" dir="2700000" algn="tl">
                    <a:srgbClr val="C0C0C0"/>
                  </a:outerShdw>
                </a:effectLst>
                <a:latin typeface="Arial" panose="020B0604020202020204" pitchFamily="34" charset="0"/>
              </a:rPr>
              <a:t> = ? </a:t>
            </a:r>
          </a:p>
        </p:txBody>
      </p:sp>
      <p:sp>
        <p:nvSpPr>
          <p:cNvPr id="287754" name="Line 10"/>
          <p:cNvSpPr>
            <a:spLocks noChangeShapeType="1"/>
          </p:cNvSpPr>
          <p:nvPr/>
        </p:nvSpPr>
        <p:spPr bwMode="auto">
          <a:xfrm>
            <a:off x="7092950" y="3860800"/>
            <a:ext cx="0" cy="1584325"/>
          </a:xfrm>
          <a:prstGeom prst="line">
            <a:avLst/>
          </a:prstGeom>
          <a:noFill/>
          <a:ln w="38100">
            <a:solidFill>
              <a:srgbClr val="0000FF"/>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6633" name="Line 14"/>
          <p:cNvSpPr>
            <a:spLocks noChangeShapeType="1"/>
          </p:cNvSpPr>
          <p:nvPr/>
        </p:nvSpPr>
        <p:spPr bwMode="auto">
          <a:xfrm>
            <a:off x="1258888" y="4918075"/>
            <a:ext cx="0" cy="1584325"/>
          </a:xfrm>
          <a:prstGeom prst="line">
            <a:avLst/>
          </a:prstGeom>
          <a:noFill/>
          <a:ln w="38100">
            <a:solidFill>
              <a:srgbClr val="0000FF"/>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87764" name="Text Box 20"/>
          <p:cNvSpPr txBox="1">
            <a:spLocks noChangeArrowheads="1"/>
          </p:cNvSpPr>
          <p:nvPr/>
        </p:nvSpPr>
        <p:spPr bwMode="auto">
          <a:xfrm>
            <a:off x="1835150" y="3573463"/>
            <a:ext cx="2303463" cy="4572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type="none" w="lg" len="lg"/>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defRPr/>
            </a:pPr>
            <a:r>
              <a:rPr lang="de-DE" altLang="de-DE" sz="2400">
                <a:effectLst>
                  <a:outerShdw blurRad="38100" dist="38100" dir="2700000" algn="tl">
                    <a:srgbClr val="C0C0C0"/>
                  </a:outerShdw>
                </a:effectLst>
              </a:rPr>
              <a:t>FM: m = 90 kg</a:t>
            </a:r>
          </a:p>
        </p:txBody>
      </p:sp>
      <p:sp>
        <p:nvSpPr>
          <p:cNvPr id="26635"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sp>
        <p:nvSpPr>
          <p:cNvPr id="15" name="Rectangle 3"/>
          <p:cNvSpPr>
            <a:spLocks noChangeArrowheads="1"/>
          </p:cNvSpPr>
          <p:nvPr/>
        </p:nvSpPr>
        <p:spPr bwMode="auto">
          <a:xfrm>
            <a:off x="6300788" y="5894388"/>
            <a:ext cx="1595437"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dirty="0" smtClean="0">
                <a:solidFill>
                  <a:srgbClr val="0000FF"/>
                </a:solidFill>
                <a:effectLst>
                  <a:outerShdw blurRad="38100" dist="38100" dir="2700000" algn="tl">
                    <a:srgbClr val="C0C0C0"/>
                  </a:outerShdw>
                </a:effectLst>
                <a:latin typeface="Arial" panose="020B0604020202020204" pitchFamily="34" charset="0"/>
              </a:rPr>
              <a:t>=  110 kN </a:t>
            </a:r>
          </a:p>
        </p:txBody>
      </p:sp>
      <p:sp>
        <p:nvSpPr>
          <p:cNvPr id="13" name="Rectangle 3"/>
          <p:cNvSpPr>
            <a:spLocks noChangeArrowheads="1"/>
          </p:cNvSpPr>
          <p:nvPr/>
        </p:nvSpPr>
        <p:spPr bwMode="auto">
          <a:xfrm>
            <a:off x="3021013" y="5300663"/>
            <a:ext cx="920750" cy="461962"/>
          </a:xfrm>
          <a:prstGeom prst="rect">
            <a:avLst/>
          </a:prstGeom>
          <a:solidFill>
            <a:schemeClr val="bg1"/>
          </a:solidFill>
          <a:ln>
            <a:noFill/>
          </a:ln>
          <a:effectLst/>
          <a:extLst/>
        </p:spPr>
        <p:txBody>
          <a:bodyPr wrap="none">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dirty="0" smtClean="0">
                <a:solidFill>
                  <a:srgbClr val="0000FF"/>
                </a:solidFill>
                <a:effectLst>
                  <a:outerShdw blurRad="38100" dist="38100" dir="2700000" algn="tl">
                    <a:srgbClr val="C0C0C0"/>
                  </a:outerShdw>
                </a:effectLst>
                <a:latin typeface="Arial" panose="020B0604020202020204" pitchFamily="34" charset="0"/>
              </a:rPr>
              <a:t>900N</a:t>
            </a:r>
          </a:p>
        </p:txBody>
      </p:sp>
      <p:sp>
        <p:nvSpPr>
          <p:cNvPr id="14" name="Rectangle 3"/>
          <p:cNvSpPr>
            <a:spLocks noChangeArrowheads="1"/>
          </p:cNvSpPr>
          <p:nvPr/>
        </p:nvSpPr>
        <p:spPr bwMode="auto">
          <a:xfrm>
            <a:off x="6588125" y="5548313"/>
            <a:ext cx="1589088" cy="461962"/>
          </a:xfrm>
          <a:prstGeom prst="rect">
            <a:avLst/>
          </a:prstGeom>
          <a:solidFill>
            <a:schemeClr val="bg1"/>
          </a:solidFill>
          <a:ln>
            <a:noFill/>
          </a:ln>
          <a:effectLst/>
          <a:extLst/>
        </p:spPr>
        <p:txBody>
          <a:bodyPr>
            <a:spAutoFit/>
          </a:bodyPr>
          <a:lstStyle>
            <a:lvl1pPr eaLnBrk="0" hangingPunct="0">
              <a:defRPr sz="2400">
                <a:solidFill>
                  <a:schemeClr val="tx1"/>
                </a:solidFill>
                <a:latin typeface="Times New Roman" panose="02020603050405020304" pitchFamily="18" charset="0"/>
              </a:defRPr>
            </a:lvl1pPr>
            <a:lvl2pPr marL="571500" eaLnBrk="0" hangingPunct="0">
              <a:defRPr sz="2400">
                <a:solidFill>
                  <a:schemeClr val="tx1"/>
                </a:solidFill>
                <a:latin typeface="Times New Roman" panose="02020603050405020304" pitchFamily="18" charset="0"/>
              </a:defRPr>
            </a:lvl2pPr>
            <a:lvl3pPr marL="1143000" eaLnBrk="0" hangingPunct="0">
              <a:defRPr sz="2400">
                <a:solidFill>
                  <a:schemeClr val="tx1"/>
                </a:solidFill>
                <a:latin typeface="Times New Roman" panose="02020603050405020304" pitchFamily="18" charset="0"/>
              </a:defRPr>
            </a:lvl3pPr>
            <a:lvl4pPr marL="1714500" eaLnBrk="0" hangingPunct="0">
              <a:defRPr sz="2400">
                <a:solidFill>
                  <a:schemeClr val="tx1"/>
                </a:solidFill>
                <a:latin typeface="Times New Roman" panose="02020603050405020304" pitchFamily="18" charset="0"/>
              </a:defRPr>
            </a:lvl4pPr>
            <a:lvl5pPr marL="2286000" eaLnBrk="0" hangingPunct="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de-DE" altLang="de-DE" b="1" dirty="0" smtClean="0">
                <a:solidFill>
                  <a:srgbClr val="0000FF"/>
                </a:solidFill>
                <a:effectLst>
                  <a:outerShdw blurRad="38100" dist="38100" dir="2700000" algn="tl">
                    <a:srgbClr val="C0C0C0"/>
                  </a:outerShdw>
                </a:effectLst>
                <a:latin typeface="Arial" panose="020B0604020202020204" pitchFamily="34" charset="0"/>
              </a:rPr>
              <a:t>110.000N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77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77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775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50" grpId="0"/>
      <p:bldP spid="287753" grpId="0"/>
      <p:bldP spid="15" grpId="0"/>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Text Box 2"/>
          <p:cNvSpPr txBox="1">
            <a:spLocks noChangeArrowheads="1"/>
          </p:cNvSpPr>
          <p:nvPr/>
        </p:nvSpPr>
        <p:spPr bwMode="auto">
          <a:xfrm>
            <a:off x="322263" y="1341438"/>
            <a:ext cx="8569325" cy="538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spcAft>
                <a:spcPct val="50000"/>
              </a:spcAft>
              <a:defRPr/>
            </a:pPr>
            <a:r>
              <a:rPr lang="de-DE" altLang="de-DE" sz="2400" b="1" dirty="0">
                <a:effectLst>
                  <a:outerShdw blurRad="38100" dist="38100" dir="2700000" algn="tl">
                    <a:srgbClr val="C0C0C0"/>
                  </a:outerShdw>
                </a:effectLst>
              </a:rPr>
              <a:t>Arbeit</a:t>
            </a:r>
          </a:p>
          <a:p>
            <a:pPr algn="just">
              <a:defRPr/>
            </a:pPr>
            <a:r>
              <a:rPr lang="de-DE" altLang="de-DE" sz="2400" dirty="0">
                <a:effectLst>
                  <a:outerShdw blurRad="38100" dist="38100" dir="2700000" algn="tl">
                    <a:srgbClr val="C0C0C0"/>
                  </a:outerShdw>
                </a:effectLst>
              </a:rPr>
              <a:t>Arbeit (W) ist die Energie, die infolge einer Kraft auf einem Weg übertragen wird</a:t>
            </a:r>
            <a:r>
              <a:rPr lang="de-DE" altLang="de-DE" sz="2400" dirty="0"/>
              <a:t>. Gemessen wird die Arbeit in Joule [J]. </a:t>
            </a:r>
          </a:p>
          <a:p>
            <a:pPr algn="just">
              <a:defRPr/>
            </a:pPr>
            <a:endParaRPr lang="de-DE" altLang="de-DE" sz="2400" dirty="0"/>
          </a:p>
          <a:p>
            <a:pPr algn="just">
              <a:defRPr/>
            </a:pPr>
            <a:endParaRPr lang="de-DE" altLang="de-DE" sz="2400" dirty="0"/>
          </a:p>
          <a:p>
            <a:pPr algn="just">
              <a:defRPr/>
            </a:pPr>
            <a:endParaRPr lang="de-DE" altLang="de-DE" sz="2400" dirty="0"/>
          </a:p>
          <a:p>
            <a:pPr algn="just">
              <a:defRPr/>
            </a:pPr>
            <a:endParaRPr lang="de-DE" altLang="de-DE" sz="2400" dirty="0"/>
          </a:p>
          <a:p>
            <a:pPr algn="just">
              <a:defRPr/>
            </a:pPr>
            <a:endParaRPr lang="de-DE" altLang="de-DE" sz="2400" dirty="0"/>
          </a:p>
          <a:p>
            <a:pPr algn="just">
              <a:defRPr/>
            </a:pPr>
            <a:r>
              <a:rPr lang="de-DE" altLang="de-DE" sz="2000" dirty="0"/>
              <a:t>	</a:t>
            </a:r>
          </a:p>
          <a:p>
            <a:pPr algn="just">
              <a:defRPr/>
            </a:pPr>
            <a:r>
              <a:rPr lang="de-DE" altLang="de-DE" sz="2000" dirty="0"/>
              <a:t>	</a:t>
            </a:r>
          </a:p>
          <a:p>
            <a:pPr algn="just">
              <a:defRPr/>
            </a:pPr>
            <a:r>
              <a:rPr lang="de-DE" altLang="de-DE" sz="2000" dirty="0"/>
              <a:t>	Beispiel: Versetzen des LF10/6 um 10 m</a:t>
            </a:r>
          </a:p>
          <a:p>
            <a:pPr algn="just">
              <a:spcBef>
                <a:spcPct val="50000"/>
              </a:spcBef>
              <a:defRPr/>
            </a:pPr>
            <a:r>
              <a:rPr lang="de-DE" altLang="de-DE" sz="2000" dirty="0"/>
              <a:t>	benötigte Zugkraft: </a:t>
            </a:r>
            <a:r>
              <a:rPr lang="de-DE" altLang="de-DE" sz="2000" dirty="0" err="1"/>
              <a:t>F</a:t>
            </a:r>
            <a:r>
              <a:rPr lang="de-DE" altLang="de-DE" sz="2000" baseline="-25000" dirty="0" err="1">
                <a:latin typeface="+mj-lt"/>
              </a:rPr>
              <a:t>zug</a:t>
            </a:r>
            <a:r>
              <a:rPr lang="de-DE" altLang="de-DE" sz="2000" baseline="-25000" dirty="0">
                <a:latin typeface="+mj-lt"/>
              </a:rPr>
              <a:t> </a:t>
            </a:r>
            <a:r>
              <a:rPr lang="de-DE" altLang="de-DE" sz="2000" dirty="0"/>
              <a:t>= 750 N</a:t>
            </a:r>
          </a:p>
          <a:p>
            <a:pPr algn="just">
              <a:spcAft>
                <a:spcPct val="50000"/>
              </a:spcAft>
              <a:defRPr/>
            </a:pPr>
            <a:r>
              <a:rPr lang="de-DE" altLang="de-DE" sz="2000" dirty="0"/>
              <a:t>	Weg s = 10 m</a:t>
            </a:r>
          </a:p>
          <a:p>
            <a:pPr algn="just">
              <a:spcAft>
                <a:spcPct val="50000"/>
              </a:spcAft>
              <a:defRPr/>
            </a:pPr>
            <a:r>
              <a:rPr lang="de-DE" altLang="de-DE" sz="2000" dirty="0"/>
              <a:t>	</a:t>
            </a:r>
          </a:p>
        </p:txBody>
      </p:sp>
      <p:grpSp>
        <p:nvGrpSpPr>
          <p:cNvPr id="28675" name="Gruppieren 1"/>
          <p:cNvGrpSpPr>
            <a:grpSpLocks/>
          </p:cNvGrpSpPr>
          <p:nvPr/>
        </p:nvGrpSpPr>
        <p:grpSpPr bwMode="auto">
          <a:xfrm>
            <a:off x="2195513" y="2924175"/>
            <a:ext cx="4824412" cy="1512888"/>
            <a:chOff x="2195513" y="3357563"/>
            <a:chExt cx="4824412" cy="1512887"/>
          </a:xfrm>
        </p:grpSpPr>
        <p:sp>
          <p:nvSpPr>
            <p:cNvPr id="28677" name="Rectangle 3"/>
            <p:cNvSpPr>
              <a:spLocks noChangeArrowheads="1"/>
            </p:cNvSpPr>
            <p:nvPr/>
          </p:nvSpPr>
          <p:spPr bwMode="auto">
            <a:xfrm>
              <a:off x="2195513" y="3357563"/>
              <a:ext cx="4752975" cy="1512887"/>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89796" name="Text Box 4"/>
            <p:cNvSpPr txBox="1">
              <a:spLocks noChangeArrowheads="1"/>
            </p:cNvSpPr>
            <p:nvPr/>
          </p:nvSpPr>
          <p:spPr bwMode="auto">
            <a:xfrm>
              <a:off x="2195513" y="3502026"/>
              <a:ext cx="4824412" cy="1200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dirty="0">
                  <a:solidFill>
                    <a:srgbClr val="E0003C"/>
                  </a:solidFill>
                  <a:effectLst>
                    <a:outerShdw blurRad="38100" dist="38100" dir="2700000" algn="tl">
                      <a:srgbClr val="C0C0C0"/>
                    </a:outerShdw>
                  </a:effectLst>
                </a:rPr>
                <a:t>Arbeit = Kraft x Weg</a:t>
              </a:r>
            </a:p>
            <a:p>
              <a:pPr algn="ctr">
                <a:spcBef>
                  <a:spcPct val="50000"/>
                </a:spcBef>
                <a:defRPr/>
              </a:pPr>
              <a:r>
                <a:rPr lang="de-DE" altLang="de-DE" sz="2400" dirty="0">
                  <a:solidFill>
                    <a:srgbClr val="E0003C"/>
                  </a:solidFill>
                  <a:effectLst>
                    <a:outerShdw blurRad="38100" dist="38100" dir="2700000" algn="tl">
                      <a:srgbClr val="C0C0C0"/>
                    </a:outerShdw>
                  </a:effectLst>
                </a:rPr>
                <a:t>W [J] = F [N] x s [m]</a:t>
              </a:r>
            </a:p>
          </p:txBody>
        </p:sp>
      </p:grpSp>
      <p:sp>
        <p:nvSpPr>
          <p:cNvPr id="28676"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9794">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979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9794">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979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Text Box 2"/>
          <p:cNvSpPr txBox="1">
            <a:spLocks noChangeArrowheads="1"/>
          </p:cNvSpPr>
          <p:nvPr/>
        </p:nvSpPr>
        <p:spPr bwMode="auto">
          <a:xfrm>
            <a:off x="323850" y="1338263"/>
            <a:ext cx="8569325"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spcAft>
                <a:spcPct val="50000"/>
              </a:spcAft>
              <a:defRPr/>
            </a:pPr>
            <a:r>
              <a:rPr lang="de-DE" altLang="de-DE" sz="2400" b="1" dirty="0">
                <a:effectLst>
                  <a:outerShdw blurRad="38100" dist="38100" dir="2700000" algn="tl">
                    <a:srgbClr val="C0C0C0"/>
                  </a:outerShdw>
                </a:effectLst>
              </a:rPr>
              <a:t>Leistung</a:t>
            </a:r>
          </a:p>
          <a:p>
            <a:pPr algn="just">
              <a:defRPr/>
            </a:pPr>
            <a:r>
              <a:rPr lang="de-DE" altLang="de-DE" sz="2400" dirty="0">
                <a:effectLst>
                  <a:outerShdw blurRad="38100" dist="38100" dir="2700000" algn="tl">
                    <a:srgbClr val="C0C0C0"/>
                  </a:outerShdw>
                </a:effectLst>
              </a:rPr>
              <a:t>Leistung (P) ist Arbeit im Verhältnis zur Zeit</a:t>
            </a:r>
            <a:r>
              <a:rPr lang="de-DE" altLang="de-DE" sz="2400" dirty="0"/>
              <a:t>. Gemessen wird die Leistung in Watt [W]. </a:t>
            </a:r>
          </a:p>
          <a:p>
            <a:pPr algn="just">
              <a:defRPr/>
            </a:pPr>
            <a:endParaRPr lang="de-DE" altLang="de-DE" sz="2400" dirty="0"/>
          </a:p>
          <a:p>
            <a:pPr algn="ctr">
              <a:defRPr/>
            </a:pPr>
            <a:endParaRPr lang="de-DE" altLang="de-DE" sz="2400" dirty="0"/>
          </a:p>
          <a:p>
            <a:pPr algn="ctr">
              <a:defRPr/>
            </a:pPr>
            <a:endParaRPr lang="de-DE" altLang="de-DE" sz="2400" dirty="0"/>
          </a:p>
          <a:p>
            <a:pPr algn="ctr">
              <a:defRPr/>
            </a:pPr>
            <a:endParaRPr lang="de-DE" altLang="de-DE" sz="2400" dirty="0"/>
          </a:p>
          <a:p>
            <a:pPr algn="ctr">
              <a:defRPr/>
            </a:pPr>
            <a:endParaRPr lang="de-DE" altLang="de-DE" sz="2400" dirty="0"/>
          </a:p>
          <a:p>
            <a:pPr algn="ctr">
              <a:defRPr/>
            </a:pPr>
            <a:endParaRPr lang="de-DE" altLang="de-DE" sz="2400" dirty="0"/>
          </a:p>
          <a:p>
            <a:pPr algn="ctr">
              <a:defRPr/>
            </a:pPr>
            <a:endParaRPr lang="de-DE" altLang="de-DE" sz="1200" dirty="0"/>
          </a:p>
          <a:p>
            <a:pPr>
              <a:defRPr/>
            </a:pPr>
            <a:r>
              <a:rPr lang="de-DE" altLang="de-DE" sz="2000" dirty="0"/>
              <a:t>	Beispiel: Das LF10/6 wird innerhalb von </a:t>
            </a:r>
            <a:r>
              <a:rPr lang="de-DE" altLang="de-DE" sz="2000" dirty="0"/>
              <a:t>60s </a:t>
            </a:r>
            <a:r>
              <a:rPr lang="de-DE" altLang="de-DE" sz="2000" dirty="0"/>
              <a:t>versetzt</a:t>
            </a:r>
          </a:p>
          <a:p>
            <a:pPr>
              <a:spcBef>
                <a:spcPct val="50000"/>
              </a:spcBef>
              <a:defRPr/>
            </a:pPr>
            <a:r>
              <a:rPr lang="de-DE" altLang="de-DE" sz="2000" dirty="0"/>
              <a:t>		</a:t>
            </a:r>
            <a:r>
              <a:rPr lang="de-DE" altLang="de-DE" sz="2000" dirty="0" err="1"/>
              <a:t>F</a:t>
            </a:r>
            <a:r>
              <a:rPr lang="de-DE" altLang="de-DE" sz="2000" baseline="-25000" dirty="0" err="1"/>
              <a:t>Zug</a:t>
            </a:r>
            <a:r>
              <a:rPr lang="de-DE" altLang="de-DE" sz="2000" baseline="-25000" dirty="0"/>
              <a:t> </a:t>
            </a:r>
            <a:r>
              <a:rPr lang="de-DE" altLang="de-DE" sz="2000" dirty="0"/>
              <a:t>= 750 N </a:t>
            </a:r>
          </a:p>
          <a:p>
            <a:pPr>
              <a:spcBef>
                <a:spcPts val="0"/>
              </a:spcBef>
              <a:defRPr/>
            </a:pPr>
            <a:r>
              <a:rPr lang="de-DE" altLang="de-DE" sz="2000" dirty="0"/>
              <a:t>		s = 10 m </a:t>
            </a:r>
          </a:p>
          <a:p>
            <a:pPr>
              <a:spcBef>
                <a:spcPts val="0"/>
              </a:spcBef>
              <a:defRPr/>
            </a:pPr>
            <a:r>
              <a:rPr lang="de-DE" altLang="de-DE" sz="2000" dirty="0"/>
              <a:t>		t = 60 s </a:t>
            </a:r>
          </a:p>
          <a:p>
            <a:pPr>
              <a:spcBef>
                <a:spcPct val="50000"/>
              </a:spcBef>
              <a:defRPr/>
            </a:pPr>
            <a:endParaRPr lang="de-DE" altLang="de-DE" sz="2000" dirty="0"/>
          </a:p>
        </p:txBody>
      </p:sp>
      <p:grpSp>
        <p:nvGrpSpPr>
          <p:cNvPr id="30723" name="Gruppieren 2"/>
          <p:cNvGrpSpPr>
            <a:grpSpLocks/>
          </p:cNvGrpSpPr>
          <p:nvPr/>
        </p:nvGrpSpPr>
        <p:grpSpPr bwMode="auto">
          <a:xfrm>
            <a:off x="2195513" y="2924175"/>
            <a:ext cx="4824412" cy="1873250"/>
            <a:chOff x="2195513" y="3354388"/>
            <a:chExt cx="4824412" cy="1873250"/>
          </a:xfrm>
        </p:grpSpPr>
        <p:grpSp>
          <p:nvGrpSpPr>
            <p:cNvPr id="30725" name="Gruppieren 1"/>
            <p:cNvGrpSpPr>
              <a:grpSpLocks/>
            </p:cNvGrpSpPr>
            <p:nvPr/>
          </p:nvGrpSpPr>
          <p:grpSpPr bwMode="auto">
            <a:xfrm>
              <a:off x="2195513" y="3354388"/>
              <a:ext cx="4824412" cy="1873250"/>
              <a:chOff x="2195513" y="3354388"/>
              <a:chExt cx="4824412" cy="1873250"/>
            </a:xfrm>
          </p:grpSpPr>
          <p:sp>
            <p:nvSpPr>
              <p:cNvPr id="30730" name="Rectangle 3"/>
              <p:cNvSpPr>
                <a:spLocks noChangeArrowheads="1"/>
              </p:cNvSpPr>
              <p:nvPr/>
            </p:nvSpPr>
            <p:spPr bwMode="auto">
              <a:xfrm>
                <a:off x="2700338" y="3354388"/>
                <a:ext cx="3600450" cy="1873250"/>
              </a:xfrm>
              <a:prstGeom prst="rect">
                <a:avLst/>
              </a:prstGeom>
              <a:solidFill>
                <a:srgbClr val="FFFF99"/>
              </a:solidFill>
              <a:ln w="9525">
                <a:solidFill>
                  <a:srgbClr val="E0003C"/>
                </a:solidFill>
                <a:miter lim="800000"/>
                <a:headEnd type="none" w="lg" len="lg"/>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291844" name="Text Box 4"/>
              <p:cNvSpPr txBox="1">
                <a:spLocks noChangeArrowheads="1"/>
              </p:cNvSpPr>
              <p:nvPr/>
            </p:nvSpPr>
            <p:spPr bwMode="auto">
              <a:xfrm>
                <a:off x="2195513" y="3571876"/>
                <a:ext cx="4824412"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spcAft>
                    <a:spcPct val="50000"/>
                  </a:spcAft>
                  <a:defRPr/>
                </a:pPr>
                <a:r>
                  <a:rPr lang="de-DE" altLang="de-DE" sz="2400" dirty="0">
                    <a:solidFill>
                      <a:srgbClr val="E0003C"/>
                    </a:solidFill>
                    <a:effectLst>
                      <a:outerShdw blurRad="38100" dist="38100" dir="2700000" algn="tl">
                        <a:srgbClr val="C0C0C0"/>
                      </a:outerShdw>
                    </a:effectLst>
                  </a:rPr>
                  <a:t>    Leistung = 		</a:t>
                </a:r>
              </a:p>
              <a:p>
                <a:pPr algn="ctr">
                  <a:spcBef>
                    <a:spcPct val="90000"/>
                  </a:spcBef>
                  <a:spcAft>
                    <a:spcPct val="50000"/>
                  </a:spcAft>
                  <a:defRPr/>
                </a:pPr>
                <a:r>
                  <a:rPr lang="de-DE" altLang="de-DE" sz="2400" dirty="0">
                    <a:solidFill>
                      <a:srgbClr val="E0003C"/>
                    </a:solidFill>
                    <a:effectLst>
                      <a:outerShdw blurRad="38100" dist="38100" dir="2700000" algn="tl">
                        <a:srgbClr val="C0C0C0"/>
                      </a:outerShdw>
                    </a:effectLst>
                  </a:rPr>
                  <a:t>    P [W] =		</a:t>
                </a:r>
              </a:p>
            </p:txBody>
          </p:sp>
        </p:grpSp>
        <p:sp>
          <p:nvSpPr>
            <p:cNvPr id="291845" name="Text Box 5"/>
            <p:cNvSpPr txBox="1">
              <a:spLocks noChangeArrowheads="1"/>
            </p:cNvSpPr>
            <p:nvPr/>
          </p:nvSpPr>
          <p:spPr bwMode="auto">
            <a:xfrm>
              <a:off x="4572000" y="3354388"/>
              <a:ext cx="1223963"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a:solidFill>
                    <a:srgbClr val="E0003C"/>
                  </a:solidFill>
                  <a:effectLst>
                    <a:outerShdw blurRad="38100" dist="38100" dir="2700000" algn="tl">
                      <a:srgbClr val="C0C0C0"/>
                    </a:outerShdw>
                  </a:effectLst>
                </a:rPr>
                <a:t>Arbeit</a:t>
              </a:r>
            </a:p>
            <a:p>
              <a:pPr algn="ctr">
                <a:spcBef>
                  <a:spcPct val="20000"/>
                </a:spcBef>
                <a:defRPr/>
              </a:pPr>
              <a:r>
                <a:rPr lang="de-DE" altLang="de-DE" sz="2400">
                  <a:solidFill>
                    <a:srgbClr val="E0003C"/>
                  </a:solidFill>
                  <a:effectLst>
                    <a:outerShdw blurRad="38100" dist="38100" dir="2700000" algn="tl">
                      <a:srgbClr val="C0C0C0"/>
                    </a:outerShdw>
                  </a:effectLst>
                </a:rPr>
                <a:t>Zeit</a:t>
              </a:r>
            </a:p>
          </p:txBody>
        </p:sp>
        <p:sp>
          <p:nvSpPr>
            <p:cNvPr id="30727" name="Line 6"/>
            <p:cNvSpPr>
              <a:spLocks noChangeShapeType="1"/>
            </p:cNvSpPr>
            <p:nvPr/>
          </p:nvSpPr>
          <p:spPr bwMode="auto">
            <a:xfrm>
              <a:off x="4645025" y="3786188"/>
              <a:ext cx="1079500"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sp>
          <p:nvSpPr>
            <p:cNvPr id="291847" name="Text Box 7"/>
            <p:cNvSpPr txBox="1">
              <a:spLocks noChangeArrowheads="1"/>
            </p:cNvSpPr>
            <p:nvPr/>
          </p:nvSpPr>
          <p:spPr bwMode="auto">
            <a:xfrm>
              <a:off x="4572000" y="4259263"/>
              <a:ext cx="1223963"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altLang="de-DE" sz="2400" dirty="0">
                  <a:solidFill>
                    <a:srgbClr val="E0003C"/>
                  </a:solidFill>
                  <a:effectLst>
                    <a:outerShdw blurRad="38100" dist="38100" dir="2700000" algn="tl">
                      <a:srgbClr val="C0C0C0"/>
                    </a:outerShdw>
                  </a:effectLst>
                </a:rPr>
                <a:t>W [J]</a:t>
              </a:r>
            </a:p>
            <a:p>
              <a:pPr algn="ctr">
                <a:spcBef>
                  <a:spcPct val="20000"/>
                </a:spcBef>
                <a:defRPr/>
              </a:pPr>
              <a:r>
                <a:rPr lang="de-DE" altLang="de-DE" sz="2400" dirty="0">
                  <a:solidFill>
                    <a:srgbClr val="E0003C"/>
                  </a:solidFill>
                  <a:effectLst>
                    <a:outerShdw blurRad="38100" dist="38100" dir="2700000" algn="tl">
                      <a:srgbClr val="C0C0C0"/>
                    </a:outerShdw>
                  </a:effectLst>
                </a:rPr>
                <a:t>t [s]</a:t>
              </a:r>
            </a:p>
          </p:txBody>
        </p:sp>
        <p:sp>
          <p:nvSpPr>
            <p:cNvPr id="30729" name="Line 8"/>
            <p:cNvSpPr>
              <a:spLocks noChangeShapeType="1"/>
            </p:cNvSpPr>
            <p:nvPr/>
          </p:nvSpPr>
          <p:spPr bwMode="auto">
            <a:xfrm>
              <a:off x="4645025" y="4691063"/>
              <a:ext cx="1079500" cy="0"/>
            </a:xfrm>
            <a:prstGeom prst="line">
              <a:avLst/>
            </a:prstGeom>
            <a:noFill/>
            <a:ln w="28575">
              <a:solidFill>
                <a:srgbClr val="E0003C"/>
              </a:solidFill>
              <a:round/>
              <a:headEnd type="non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e-DE"/>
            </a:p>
          </p:txBody>
        </p:sp>
      </p:grpSp>
      <p:sp>
        <p:nvSpPr>
          <p:cNvPr id="30724" name="Titel 1"/>
          <p:cNvSpPr>
            <a:spLocks noGrp="1"/>
          </p:cNvSpPr>
          <p:nvPr>
            <p:ph type="title"/>
          </p:nvPr>
        </p:nvSpPr>
        <p:spPr bwMode="auto">
          <a:xfrm>
            <a:off x="0" y="836613"/>
            <a:ext cx="66929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de-DE" smtClean="0"/>
              <a:t>Grundregeln der Mechanik</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solidFill>
            <a:srgbClr val="E0003C"/>
          </a:solidFill>
          <a:prstDash val="solid"/>
          <a:round/>
          <a:headEnd type="none"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altLang="de-DE"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FFFF99"/>
        </a:solidFill>
        <a:ln w="9525" cap="flat" cmpd="sng" algn="ctr">
          <a:solidFill>
            <a:srgbClr val="E0003C"/>
          </a:solidFill>
          <a:prstDash val="solid"/>
          <a:round/>
          <a:headEnd type="none"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altLang="de-DE"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3935</Words>
  <Application>Microsoft Office PowerPoint</Application>
  <PresentationFormat>Bildschirmpräsentation (4:3)</PresentationFormat>
  <Paragraphs>739</Paragraphs>
  <Slides>42</Slides>
  <Notes>42</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42</vt:i4>
      </vt:variant>
    </vt:vector>
  </HeadingPairs>
  <TitlesOfParts>
    <vt:vector size="49" baseType="lpstr">
      <vt:lpstr>Arial</vt:lpstr>
      <vt:lpstr>Arial Black</vt:lpstr>
      <vt:lpstr>Times New Roman</vt:lpstr>
      <vt:lpstr>Calibri</vt:lpstr>
      <vt:lpstr>Symbol</vt:lpstr>
      <vt:lpstr>Wingdings</vt:lpstr>
      <vt:lpstr>Standarddesign</vt:lpstr>
      <vt:lpstr>PowerPoint-Präsentation</vt:lpstr>
      <vt:lpstr>PowerPoint-Präsentation</vt:lpstr>
      <vt:lpstr>SI Einheiten</vt:lpstr>
      <vt:lpstr>Grundregeln der Mechanik</vt:lpstr>
      <vt:lpstr>Grundregeln der Mechanik</vt:lpstr>
      <vt:lpstr>Grundregeln der Mechanik</vt:lpstr>
      <vt:lpstr>Grundregeln der Mechanik</vt:lpstr>
      <vt:lpstr>Grundregeln der Mechanik</vt:lpstr>
      <vt:lpstr>Grundregeln der Mechanik</vt:lpstr>
      <vt:lpstr>Reibung, Reibungsarten</vt:lpstr>
      <vt:lpstr>Reibung, Reibungsarten</vt:lpstr>
      <vt:lpstr>Reibung, Reibungsarten</vt:lpstr>
      <vt:lpstr>Reibung, Reibungsarten</vt:lpstr>
      <vt:lpstr>Schiefe Ebene</vt:lpstr>
      <vt:lpstr>Goldene Regel der Mechanik</vt:lpstr>
      <vt:lpstr>Hebel </vt:lpstr>
      <vt:lpstr>Hebel</vt:lpstr>
      <vt:lpstr>Hebel</vt:lpstr>
      <vt:lpstr>Hebel</vt:lpstr>
      <vt:lpstr>Hebel</vt:lpstr>
      <vt:lpstr>Rollen</vt:lpstr>
      <vt:lpstr>Rollen</vt:lpstr>
      <vt:lpstr>Rollen</vt:lpstr>
      <vt:lpstr>Rollen</vt:lpstr>
      <vt:lpstr>Rollen</vt:lpstr>
      <vt:lpstr>Rollen</vt:lpstr>
      <vt:lpstr>Rollen</vt:lpstr>
      <vt:lpstr>Rollen</vt:lpstr>
      <vt:lpstr>Rollen</vt:lpstr>
      <vt:lpstr>Rollen</vt:lpstr>
      <vt:lpstr>Rollen</vt:lpstr>
      <vt:lpstr>Anschlagmittel</vt:lpstr>
      <vt:lpstr>Anschlagmittel</vt:lpstr>
      <vt:lpstr>Anschlagmittel</vt:lpstr>
      <vt:lpstr>Anschlagmittel</vt:lpstr>
      <vt:lpstr>Anschlagmittel</vt:lpstr>
      <vt:lpstr>Anschlagmittel</vt:lpstr>
      <vt:lpstr>Anschlagmittel</vt:lpstr>
      <vt:lpstr>Hydraulik, Pneumatik</vt:lpstr>
      <vt:lpstr>Hydraulik, Pneumatik</vt:lpstr>
      <vt:lpstr>Hydraulik, Pneumatik</vt:lpstr>
      <vt:lpstr>PowerPoint-Präsentation</vt:lpstr>
    </vt:vector>
  </TitlesOfParts>
  <Company>Land Niedersachsen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GFI_Mechanik_082008</dc:title>
  <dc:creator>Ruediger.Wolf</dc:creator>
  <cp:lastModifiedBy>Busch, Horst (NLBK)</cp:lastModifiedBy>
  <cp:revision>258</cp:revision>
  <cp:lastPrinted>2003-01-29T14:32:48Z</cp:lastPrinted>
  <dcterms:created xsi:type="dcterms:W3CDTF">2008-04-10T09:43:35Z</dcterms:created>
  <dcterms:modified xsi:type="dcterms:W3CDTF">2021-03-29T12:44:10Z</dcterms:modified>
</cp:coreProperties>
</file>