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263" r:id="rId2"/>
    <p:sldId id="262" r:id="rId3"/>
    <p:sldId id="385" r:id="rId4"/>
    <p:sldId id="389" r:id="rId5"/>
    <p:sldId id="390" r:id="rId6"/>
    <p:sldId id="391" r:id="rId7"/>
    <p:sldId id="393" r:id="rId8"/>
    <p:sldId id="392" r:id="rId9"/>
    <p:sldId id="386" r:id="rId10"/>
    <p:sldId id="388" r:id="rId11"/>
    <p:sldId id="394" r:id="rId12"/>
    <p:sldId id="395" r:id="rId13"/>
    <p:sldId id="396" r:id="rId14"/>
    <p:sldId id="397" r:id="rId15"/>
    <p:sldId id="398" r:id="rId16"/>
    <p:sldId id="399" r:id="rId17"/>
    <p:sldId id="400" r:id="rId18"/>
    <p:sldId id="384" r:id="rId19"/>
  </p:sldIdLst>
  <p:sldSz cx="9144000" cy="6858000" type="screen4x3"/>
  <p:notesSz cx="6811963" cy="994568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0000"/>
    <a:srgbClr val="0000FF"/>
    <a:srgbClr val="EAEAEA"/>
    <a:srgbClr val="FFFFFF"/>
    <a:srgbClr val="FF0000"/>
    <a:srgbClr val="47D147"/>
    <a:srgbClr val="E00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6351" autoAdjust="0"/>
  </p:normalViewPr>
  <p:slideViewPr>
    <p:cSldViewPr>
      <p:cViewPr varScale="1">
        <p:scale>
          <a:sx n="76" d="100"/>
          <a:sy n="76" d="100"/>
        </p:scale>
        <p:origin x="2006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148" y="-114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511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7213"/>
            <a:ext cx="295116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1C7EC5A-4A8C-41B4-B445-E0725967DDC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25463" y="220663"/>
            <a:ext cx="6048375" cy="4392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25463" y="4756150"/>
            <a:ext cx="6048375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just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just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just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just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just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9D8006-A9C7-484D-B63C-B0760F675037}" type="slidenum">
              <a:rPr lang="de-DE" altLang="de-DE" sz="1200">
                <a:latin typeface="Times New Roman" panose="02020603050405020304" pitchFamily="18" charset="0"/>
              </a:rPr>
              <a:pPr/>
              <a:t>10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9C3426-1A45-425B-83AE-87AC155210B5}" type="slidenum">
              <a:rPr lang="de-DE" altLang="de-DE" sz="1200">
                <a:latin typeface="Times New Roman" panose="02020603050405020304" pitchFamily="18" charset="0"/>
              </a:rPr>
              <a:pPr/>
              <a:t>11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85A5A17-CB36-4F3F-800D-B31E57271D8C}" type="slidenum">
              <a:rPr lang="de-DE" altLang="de-DE" sz="1200">
                <a:latin typeface="Times New Roman" panose="02020603050405020304" pitchFamily="18" charset="0"/>
              </a:rPr>
              <a:pPr/>
              <a:t>12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FB464F-69A3-4CE6-8038-3EF36B0A836A}" type="slidenum">
              <a:rPr lang="de-DE" altLang="de-DE" sz="1200">
                <a:latin typeface="Times New Roman" panose="02020603050405020304" pitchFamily="18" charset="0"/>
              </a:rPr>
              <a:pPr/>
              <a:t>13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1B6A854-A929-4A02-930B-1F5A07443BC6}" type="slidenum">
              <a:rPr lang="de-DE" altLang="de-DE" sz="1200">
                <a:latin typeface="Times New Roman" panose="02020603050405020304" pitchFamily="18" charset="0"/>
              </a:rPr>
              <a:pPr/>
              <a:t>14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altLang="de-DE" i="1" dirty="0" smtClean="0">
                <a:solidFill>
                  <a:schemeClr val="bg1">
                    <a:lumMod val="65000"/>
                  </a:schemeClr>
                </a:solidFill>
              </a:rPr>
              <a:t>Grundsätze der Prävention“ (GUV-V A 1)</a:t>
            </a:r>
            <a:r>
              <a:rPr lang="de-DE" altLang="de-DE" i="1" dirty="0" smtClean="0">
                <a:solidFill>
                  <a:schemeClr val="bg1">
                    <a:lumMod val="85000"/>
                  </a:schemeClr>
                </a:solidFill>
              </a:rPr>
              <a:t> ist durch die DGUV 1 abgelöst. Die grundsätzliche Ausrüstungspflicht des Unternehmers besteht aber weiterhin.</a:t>
            </a:r>
          </a:p>
          <a:p>
            <a:pPr eaLnBrk="1" hangingPunct="1">
              <a:defRPr/>
            </a:pPr>
            <a:endParaRPr lang="de-DE" altLang="de-DE" dirty="0" smtClean="0"/>
          </a:p>
          <a:p>
            <a:pPr eaLnBrk="1" hangingPunct="1">
              <a:defRPr/>
            </a:pPr>
            <a:endParaRPr lang="de-DE" altLang="de-DE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9FD0B42-0631-4F63-96CA-3DD97047FEE2}" type="slidenum">
              <a:rPr lang="de-DE" altLang="de-DE" sz="1200">
                <a:latin typeface="Times New Roman" panose="02020603050405020304" pitchFamily="18" charset="0"/>
              </a:rPr>
              <a:pPr/>
              <a:t>15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C00196-6ED8-45BF-AD30-816052E36135}" type="slidenum">
              <a:rPr lang="de-DE" altLang="de-DE" sz="1200">
                <a:latin typeface="Times New Roman" panose="02020603050405020304" pitchFamily="18" charset="0"/>
              </a:rPr>
              <a:pPr/>
              <a:t>16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5D39CF1-2038-4C65-9D76-6AB3A8E7DD96}" type="slidenum">
              <a:rPr lang="de-DE" altLang="de-DE" sz="1200">
                <a:latin typeface="Times New Roman" panose="02020603050405020304" pitchFamily="18" charset="0"/>
              </a:rPr>
              <a:pPr/>
              <a:t>17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altLang="de-DE" smtClean="0"/>
              <a:t>GUV-V A1 jetzt DGUV Vorschrift 1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5E91AD9-642D-4532-80A0-71B53D823390}" type="slidenum">
              <a:rPr lang="de-DE" altLang="de-DE" sz="1200">
                <a:latin typeface="Times New Roman" panose="02020603050405020304" pitchFamily="18" charset="0"/>
              </a:rPr>
              <a:pPr/>
              <a:t>3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b="1" smtClean="0">
              <a:sym typeface="Wingdings" panose="05000000000000000000" pitchFamily="2" charset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62E5F31-10BB-4340-B42E-830DA0B149DC}" type="slidenum">
              <a:rPr lang="de-DE" altLang="de-DE" sz="1200">
                <a:latin typeface="Times New Roman" panose="02020603050405020304" pitchFamily="18" charset="0"/>
              </a:rPr>
              <a:pPr/>
              <a:t>4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2EABCF9-E9BE-4E7C-9DE1-035532DB4A50}" type="slidenum">
              <a:rPr lang="de-DE" altLang="de-DE" sz="1200">
                <a:latin typeface="Times New Roman" panose="02020603050405020304" pitchFamily="18" charset="0"/>
              </a:rPr>
              <a:pPr/>
              <a:t>5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05338"/>
            <a:ext cx="5438775" cy="4959350"/>
          </a:xfrm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C45E75-7919-4239-AE9E-B0518409C61C}" type="slidenum">
              <a:rPr lang="de-DE" altLang="de-DE" sz="1200">
                <a:latin typeface="Times New Roman" panose="02020603050405020304" pitchFamily="18" charset="0"/>
              </a:rPr>
              <a:pPr/>
              <a:t>6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8B7ED5B-A1FC-4481-BB03-F2B28FBCFB59}" type="slidenum">
              <a:rPr lang="de-DE" altLang="de-DE" sz="1200">
                <a:latin typeface="Times New Roman" panose="02020603050405020304" pitchFamily="18" charset="0"/>
              </a:rPr>
              <a:pPr/>
              <a:t>7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783137"/>
          </a:xfrm>
          <a:noFill/>
        </p:spPr>
        <p:txBody>
          <a:bodyPr/>
          <a:lstStyle/>
          <a:p>
            <a:pPr eaLnBrk="1" hangingPunct="1"/>
            <a:r>
              <a:rPr lang="de-DE" altLang="de-DE" smtClean="0"/>
              <a:t>11.12.2013 Bei dem Kran-Unglück im Gewerbegebiet von Bad Homburg ist eine 46-jährige Frau gestorben. Sie stand bei Aldi an der Kasse, als der Kran durch das Dach schlug. (Frankfurter neue Presse)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1ADC9CF-B9F9-4B43-A45E-A82F9AE0D3E0}" type="slidenum">
              <a:rPr lang="de-DE" altLang="de-DE" sz="1200">
                <a:latin typeface="Times New Roman" panose="02020603050405020304" pitchFamily="18" charset="0"/>
              </a:rPr>
              <a:pPr/>
              <a:t>8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altLang="de-DE" dirty="0" smtClean="0"/>
              <a:t>http://www.rp-online.de/nrw/panorama/mieter-streit-in-bochum-vermieterin-mauert-wohnungstuer-zu-aid-1.6114708</a:t>
            </a:r>
          </a:p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648A7CB-AC79-4EF8-BC68-5101533813C6}" type="slidenum">
              <a:rPr lang="de-DE" altLang="de-DE" sz="1200">
                <a:latin typeface="Times New Roman" panose="02020603050405020304" pitchFamily="18" charset="0"/>
              </a:rPr>
              <a:pPr/>
              <a:t>9</a:t>
            </a:fld>
            <a:endParaRPr lang="de-DE" altLang="de-DE" sz="1200">
              <a:latin typeface="Times New Roman" panose="02020603050405020304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220663"/>
            <a:ext cx="5857875" cy="4392612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>
              <a:sym typeface="Wingdings" panose="05000000000000000000" pitchFamily="2" charset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00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282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08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7440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434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757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34781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342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024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393305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24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836712"/>
            <a:ext cx="6692677" cy="43204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6421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84184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 userDrawn="1"/>
        </p:nvSpPr>
        <p:spPr>
          <a:xfrm>
            <a:off x="0" y="836613"/>
            <a:ext cx="66929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Titelmasterformat durch Klicken bearbeiten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36937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8"/>
          <p:cNvSpPr>
            <a:spLocks noChangeArrowheads="1"/>
          </p:cNvSpPr>
          <p:nvPr userDrawn="1"/>
        </p:nvSpPr>
        <p:spPr bwMode="auto">
          <a:xfrm>
            <a:off x="0" y="836613"/>
            <a:ext cx="9144000" cy="468312"/>
          </a:xfrm>
          <a:prstGeom prst="roundRect">
            <a:avLst>
              <a:gd name="adj" fmla="val 241"/>
            </a:avLst>
          </a:prstGeom>
          <a:gradFill rotWithShape="1">
            <a:gsLst>
              <a:gs pos="0">
                <a:srgbClr val="E0003C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de-DE" altLang="de-DE" smtClean="0">
              <a:solidFill>
                <a:srgbClr val="000000"/>
              </a:solidFill>
            </a:endParaRPr>
          </a:p>
        </p:txBody>
      </p:sp>
      <p:sp>
        <p:nvSpPr>
          <p:cNvPr id="1031" name="Text Box 12"/>
          <p:cNvSpPr txBox="1">
            <a:spLocks noChangeArrowheads="1"/>
          </p:cNvSpPr>
          <p:nvPr userDrawn="1"/>
        </p:nvSpPr>
        <p:spPr bwMode="auto">
          <a:xfrm>
            <a:off x="7539038" y="287338"/>
            <a:ext cx="1584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de-DE" altLang="de-DE" sz="1000" dirty="0" smtClean="0">
                <a:solidFill>
                  <a:srgbClr val="000000"/>
                </a:solidFill>
              </a:rPr>
              <a:t>Dezernat 3.3</a:t>
            </a:r>
          </a:p>
        </p:txBody>
      </p:sp>
      <p:sp>
        <p:nvSpPr>
          <p:cNvPr id="1032" name="Rectangle 13"/>
          <p:cNvSpPr>
            <a:spLocks noChangeArrowheads="1"/>
          </p:cNvSpPr>
          <p:nvPr userDrawn="1"/>
        </p:nvSpPr>
        <p:spPr bwMode="auto">
          <a:xfrm>
            <a:off x="3779912" y="230188"/>
            <a:ext cx="4321101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de-DE" altLang="de-DE" b="1" dirty="0" smtClean="0">
                <a:solidFill>
                  <a:srgbClr val="000000"/>
                </a:solidFill>
              </a:rPr>
              <a:t>Aufgaben der Feuerwehr</a:t>
            </a:r>
          </a:p>
        </p:txBody>
      </p:sp>
      <p:pic>
        <p:nvPicPr>
          <p:cNvPr id="1029" name="Grafik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44450"/>
            <a:ext cx="35623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23" r:id="rId7"/>
    <p:sldLayoutId id="2147483832" r:id="rId8"/>
    <p:sldLayoutId id="2147483833" r:id="rId9"/>
    <p:sldLayoutId id="2147483834" r:id="rId10"/>
    <p:sldLayoutId id="2147483835" r:id="rId11"/>
    <p:sldLayoutId id="2147483824" r:id="rId12"/>
    <p:sldLayoutId id="2147483825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3851920" y="-12700"/>
            <a:ext cx="4033193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323850" y="1196975"/>
            <a:ext cx="8424863" cy="346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de-DE" altLang="de-DE" sz="5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de-DE" altLang="de-DE" sz="6600" b="1" dirty="0">
                <a:solidFill>
                  <a:srgbClr val="E0003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Aufgaben der Feuerwehr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-612775" y="1590675"/>
            <a:ext cx="9217025" cy="181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>
              <a:defRPr/>
            </a:pPr>
            <a:endParaRPr lang="de-DE" altLang="de-DE" sz="2800" dirty="0" smtClean="0">
              <a:latin typeface="+mn-lt"/>
            </a:endParaRPr>
          </a:p>
          <a:p>
            <a:pPr lvl="2">
              <a:buFontTx/>
              <a:buChar char="•"/>
              <a:defRPr/>
            </a:pPr>
            <a:r>
              <a:rPr lang="de-DE" altLang="de-DE" sz="2800" dirty="0" smtClean="0">
                <a:latin typeface="+mn-lt"/>
              </a:rPr>
              <a:t>Ausbildung der Feuerwehren</a:t>
            </a:r>
          </a:p>
          <a:p>
            <a:pPr marL="914400" lvl="2" indent="0">
              <a:defRPr/>
            </a:pPr>
            <a:endParaRPr lang="de-DE" altLang="de-DE" sz="2800" dirty="0" smtClean="0">
              <a:latin typeface="+mn-lt"/>
            </a:endParaRPr>
          </a:p>
          <a:p>
            <a:pPr lvl="2">
              <a:buFontTx/>
              <a:buChar char="•"/>
              <a:defRPr/>
            </a:pPr>
            <a:r>
              <a:rPr lang="de-DE" altLang="de-DE" sz="2800" dirty="0" smtClean="0">
                <a:latin typeface="+mn-lt"/>
              </a:rPr>
              <a:t>Technische Weisungen </a:t>
            </a:r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0" y="1947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-508000" y="5229225"/>
            <a:ext cx="9683750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lvl="2">
              <a:defRPr/>
            </a:pPr>
            <a:r>
              <a:rPr lang="de-DE" altLang="de-DE" sz="3200" dirty="0">
                <a:latin typeface="+mn-lt"/>
              </a:rPr>
              <a:t>Satzungen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           z. B. Satzung für die Freiwillige Feuerwehr in der 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	Gemeinde….</a:t>
            </a:r>
            <a:endParaRPr lang="de-DE" altLang="de-DE" sz="3200" dirty="0">
              <a:latin typeface="+mn-lt"/>
            </a:endParaRPr>
          </a:p>
        </p:txBody>
      </p:sp>
      <p:pic>
        <p:nvPicPr>
          <p:cNvPr id="3277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844675"/>
            <a:ext cx="2817813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4" name="Titel 2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Erlasse des Landes Niedersachsen</a:t>
            </a:r>
            <a:br>
              <a:rPr lang="de-DE" altLang="de-DE" smtClean="0"/>
            </a:br>
            <a:endParaRPr lang="de-DE" alt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2357438" y="2376488"/>
            <a:ext cx="4356100" cy="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2357438" y="2376488"/>
            <a:ext cx="4356100" cy="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2357438" y="2924175"/>
            <a:ext cx="43561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2357438" y="2708275"/>
            <a:ext cx="43561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878" name="Rectangle 22"/>
          <p:cNvSpPr>
            <a:spLocks noChangeArrowheads="1"/>
          </p:cNvSpPr>
          <p:nvPr/>
        </p:nvSpPr>
        <p:spPr bwMode="auto">
          <a:xfrm>
            <a:off x="395288" y="1460500"/>
            <a:ext cx="5545137" cy="292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defRPr/>
            </a:pPr>
            <a:r>
              <a:rPr lang="de-DE" altLang="de-DE" sz="2400" dirty="0">
                <a:latin typeface="+mn-lt"/>
              </a:rPr>
              <a:t>Befehle und Meldungen werden grundsätzlich auf 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dem Dienstwege weiter gegeben 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(z. B. Befehl des Gruppenführers an  den Truppführer, Meldung des Truppmannes an den Truppführer).</a:t>
            </a:r>
          </a:p>
          <a:p>
            <a:pPr>
              <a:defRPr/>
            </a:pPr>
            <a:r>
              <a:rPr lang="de-DE" altLang="de-DE" sz="1400" dirty="0">
                <a:latin typeface="+mn-lt"/>
              </a:rPr>
              <a:t>(Sinngemäß </a:t>
            </a:r>
            <a:r>
              <a:rPr lang="de-DE" altLang="de-DE" sz="1400" dirty="0" err="1">
                <a:latin typeface="+mn-lt"/>
              </a:rPr>
              <a:t>FwDV</a:t>
            </a:r>
            <a:r>
              <a:rPr lang="de-DE" altLang="de-DE" sz="1400" dirty="0">
                <a:latin typeface="+mn-lt"/>
              </a:rPr>
              <a:t> 100)</a:t>
            </a:r>
          </a:p>
          <a:p>
            <a:pPr algn="ctr">
              <a:defRPr/>
            </a:pPr>
            <a:endParaRPr lang="de-DE" altLang="de-DE" sz="2400" dirty="0">
              <a:latin typeface="+mn-lt"/>
            </a:endParaRPr>
          </a:p>
        </p:txBody>
      </p:sp>
      <p:sp>
        <p:nvSpPr>
          <p:cNvPr id="34823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Grundsätze; Befehle und Meldungen</a:t>
            </a:r>
            <a:br>
              <a:rPr lang="de-DE" altLang="de-DE" smtClean="0"/>
            </a:br>
            <a:endParaRPr lang="de-DE" altLang="de-DE" smtClean="0"/>
          </a:p>
        </p:txBody>
      </p:sp>
      <p:grpSp>
        <p:nvGrpSpPr>
          <p:cNvPr id="5" name="Gruppieren 4"/>
          <p:cNvGrpSpPr>
            <a:grpSpLocks/>
          </p:cNvGrpSpPr>
          <p:nvPr/>
        </p:nvGrpSpPr>
        <p:grpSpPr bwMode="auto">
          <a:xfrm>
            <a:off x="450850" y="2708275"/>
            <a:ext cx="8169275" cy="3357563"/>
            <a:chOff x="434801" y="2446665"/>
            <a:chExt cx="8169647" cy="3358599"/>
          </a:xfrm>
        </p:grpSpPr>
        <p:sp>
          <p:nvSpPr>
            <p:cNvPr id="34825" name="Textfeld 1"/>
            <p:cNvSpPr txBox="1">
              <a:spLocks noChangeArrowheads="1"/>
            </p:cNvSpPr>
            <p:nvPr/>
          </p:nvSpPr>
          <p:spPr bwMode="auto">
            <a:xfrm>
              <a:off x="467544" y="2446665"/>
              <a:ext cx="8136904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de-DE" altLang="de-DE" sz="2800">
                  <a:solidFill>
                    <a:srgbClr val="FF0000"/>
                  </a:solidFill>
                </a:rPr>
                <a:t>Ausnahme : es droht eine akute Gefahr !!</a:t>
              </a:r>
            </a:p>
          </p:txBody>
        </p:sp>
        <p:pic>
          <p:nvPicPr>
            <p:cNvPr id="34826" name="Grafik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801" y="2924174"/>
              <a:ext cx="3858603" cy="288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4827" name="Gruppieren 3"/>
            <p:cNvGrpSpPr>
              <a:grpSpLocks/>
            </p:cNvGrpSpPr>
            <p:nvPr/>
          </p:nvGrpSpPr>
          <p:grpSpPr bwMode="auto">
            <a:xfrm>
              <a:off x="4293404" y="2924172"/>
              <a:ext cx="3782052" cy="2881091"/>
              <a:chOff x="3730186" y="2300657"/>
              <a:chExt cx="6414135" cy="4340551"/>
            </a:xfrm>
          </p:grpSpPr>
          <p:pic>
            <p:nvPicPr>
              <p:cNvPr id="34828" name="Picture 3" descr="Einsturz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30186" y="2300657"/>
                <a:ext cx="6414135" cy="43405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7552073" y="6320627"/>
                <a:ext cx="2592809" cy="2129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defRPr/>
                </a:pPr>
                <a:r>
                  <a:rPr lang="de-DE" altLang="de-DE" sz="800" dirty="0" smtClean="0">
                    <a:solidFill>
                      <a:schemeClr val="bg1">
                        <a:lumMod val="85000"/>
                      </a:schemeClr>
                    </a:solidFill>
                  </a:rPr>
                  <a:t>Bildquelle: LFS Celle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179388" y="2205038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de-DE" altLang="de-DE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endParaRPr lang="de-DE" altLang="de-DE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2902" name="Rectangle 22"/>
          <p:cNvSpPr>
            <a:spLocks noChangeArrowheads="1"/>
          </p:cNvSpPr>
          <p:nvPr/>
        </p:nvSpPr>
        <p:spPr bwMode="auto">
          <a:xfrm>
            <a:off x="468313" y="1557338"/>
            <a:ext cx="4970462" cy="212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de-DE" altLang="de-DE" sz="2400" dirty="0">
                <a:latin typeface="+mn-lt"/>
              </a:rPr>
              <a:t>Sozialgesetzbuch VII (SGB VII)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Im SGB VII sind die gesetzliche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Grundlagen der Unfallversicherung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geregelt.</a:t>
            </a:r>
          </a:p>
          <a:p>
            <a:pPr>
              <a:spcBef>
                <a:spcPct val="50000"/>
              </a:spcBef>
              <a:defRPr/>
            </a:pPr>
            <a:endParaRPr lang="de-DE" altLang="de-DE" sz="2400" dirty="0"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2905" name="Rectangle 25"/>
          <p:cNvSpPr>
            <a:spLocks noChangeArrowheads="1"/>
          </p:cNvSpPr>
          <p:nvPr/>
        </p:nvSpPr>
        <p:spPr bwMode="auto">
          <a:xfrm>
            <a:off x="468313" y="3408363"/>
            <a:ext cx="475297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de-DE" altLang="de-DE" sz="2400" dirty="0">
                <a:latin typeface="+mn-lt"/>
              </a:rPr>
              <a:t>Unfallverhütungsvorschriften  (UVV)                                                                                                               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Die vom zuständigen Unfallversicherungsträger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(z. B. Feuerwehr-Unfallkasse Niedersachsen) eingeführten UVV sind für die Versicherten bindend, z. B.: 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UVV „Grundsätze der Prävention“,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UVV „Feuerwehren“, 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UVV „Fahrzeuge“.</a:t>
            </a:r>
          </a:p>
          <a:p>
            <a:pPr>
              <a:defRPr/>
            </a:pPr>
            <a:endParaRPr lang="de-DE" altLang="de-DE" sz="2000" dirty="0"/>
          </a:p>
        </p:txBody>
      </p:sp>
      <p:pic>
        <p:nvPicPr>
          <p:cNvPr id="36869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562100"/>
            <a:ext cx="3322638" cy="47180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0" name="Titel 2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Unfallverhütungsrecht</a:t>
            </a:r>
            <a:br>
              <a:rPr lang="de-DE" altLang="de-DE" smtClean="0"/>
            </a:br>
            <a:endParaRPr lang="de-DE" alt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5" name="Rectangle 9"/>
          <p:cNvSpPr>
            <a:spLocks noChangeArrowheads="1"/>
          </p:cNvSpPr>
          <p:nvPr/>
        </p:nvSpPr>
        <p:spPr bwMode="auto">
          <a:xfrm>
            <a:off x="215900" y="3294063"/>
            <a:ext cx="3887788" cy="341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de-DE" altLang="de-DE" dirty="0">
                <a:latin typeface="+mn-lt"/>
              </a:rPr>
              <a:t>Zu § 46 Abs. 1:</a:t>
            </a:r>
          </a:p>
          <a:p>
            <a:pPr>
              <a:defRPr/>
            </a:pPr>
            <a:r>
              <a:rPr lang="de-DE" altLang="de-DE" i="1" dirty="0">
                <a:latin typeface="+mn-lt"/>
              </a:rPr>
              <a:t>Das Rückwärtsfahren und das Zurücksetzen, z.B. beim Wenden, stellen so gefährliche Verkehrsvorgänge dar, dass diese nach Möglichkeit vermieden werden sollten.</a:t>
            </a:r>
          </a:p>
          <a:p>
            <a:pPr>
              <a:defRPr/>
            </a:pPr>
            <a:endParaRPr lang="de-DE" altLang="de-DE" i="1" dirty="0">
              <a:latin typeface="+mn-lt"/>
            </a:endParaRPr>
          </a:p>
          <a:p>
            <a:pPr>
              <a:defRPr/>
            </a:pPr>
            <a:r>
              <a:rPr lang="de-DE" altLang="de-DE" i="1" dirty="0">
                <a:latin typeface="+mn-lt"/>
              </a:rPr>
              <a:t>Kann darauf nicht verzichtet werden, sind besondere Sicherheitsmaßnahmen zu treffen. …</a:t>
            </a:r>
            <a:endParaRPr lang="de-DE" altLang="de-DE" sz="1600" i="1" dirty="0">
              <a:latin typeface="+mn-lt"/>
            </a:endParaRPr>
          </a:p>
        </p:txBody>
      </p:sp>
      <p:sp>
        <p:nvSpPr>
          <p:cNvPr id="132106" name="Rectangle 10"/>
          <p:cNvSpPr>
            <a:spLocks noChangeArrowheads="1"/>
          </p:cNvSpPr>
          <p:nvPr/>
        </p:nvSpPr>
        <p:spPr bwMode="auto">
          <a:xfrm>
            <a:off x="179388" y="1341438"/>
            <a:ext cx="8569325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de-DE" altLang="de-DE" sz="2400" dirty="0">
                <a:latin typeface="+mn-lt"/>
              </a:rPr>
              <a:t>§ 46 Rückwärtsfahren und </a:t>
            </a:r>
            <a:r>
              <a:rPr lang="de-DE" altLang="de-DE" sz="2400" dirty="0"/>
              <a:t>Einweisen</a:t>
            </a:r>
          </a:p>
          <a:p>
            <a:pPr>
              <a:defRPr/>
            </a:pPr>
            <a:endParaRPr lang="de-DE" altLang="de-DE" sz="2400" dirty="0"/>
          </a:p>
          <a:p>
            <a:pPr>
              <a:defRPr/>
            </a:pPr>
            <a:r>
              <a:rPr lang="de-DE" altLang="de-DE" sz="2000" dirty="0"/>
              <a:t>(1) Der Fahrzeugführer darf nur rückwärtsfahren oder zurücksetzen, wenn sichergestellt ist, dass Versicherte nicht gefährdet werden; kann dies nicht sichergestellt werden, hat er sich durch einen Einweiser einweisen zulassen.</a:t>
            </a:r>
          </a:p>
        </p:txBody>
      </p:sp>
      <p:sp>
        <p:nvSpPr>
          <p:cNvPr id="38916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UVV „Fahrzeuge“ (Auszug) </a:t>
            </a:r>
            <a:br>
              <a:rPr lang="de-DE" altLang="de-DE" smtClean="0"/>
            </a:br>
            <a:endParaRPr lang="de-DE" altLang="de-DE" smtClean="0"/>
          </a:p>
        </p:txBody>
      </p:sp>
      <p:grpSp>
        <p:nvGrpSpPr>
          <p:cNvPr id="38917" name="Gruppieren 3"/>
          <p:cNvGrpSpPr>
            <a:grpSpLocks/>
          </p:cNvGrpSpPr>
          <p:nvPr/>
        </p:nvGrpSpPr>
        <p:grpSpPr bwMode="auto">
          <a:xfrm>
            <a:off x="4643438" y="3303588"/>
            <a:ext cx="3937000" cy="2959100"/>
            <a:chOff x="4644008" y="3303935"/>
            <a:chExt cx="3936437" cy="2958638"/>
          </a:xfrm>
        </p:grpSpPr>
        <p:pic>
          <p:nvPicPr>
            <p:cNvPr id="38918" name="Grafik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3303935"/>
              <a:ext cx="3936437" cy="2952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9" name="Textfeld 2"/>
            <p:cNvSpPr txBox="1">
              <a:spLocks noChangeArrowheads="1"/>
            </p:cNvSpPr>
            <p:nvPr/>
          </p:nvSpPr>
          <p:spPr bwMode="auto">
            <a:xfrm>
              <a:off x="7524328" y="6093296"/>
              <a:ext cx="105611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de-DE" altLang="de-DE" sz="500"/>
                <a:t>Quelle: www.thw-Northeim.de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997200"/>
            <a:ext cx="3278187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6200" name="Rectangle 8"/>
          <p:cNvSpPr>
            <a:spLocks noChangeArrowheads="1"/>
          </p:cNvSpPr>
          <p:nvPr/>
        </p:nvSpPr>
        <p:spPr bwMode="auto">
          <a:xfrm>
            <a:off x="179388" y="1412875"/>
            <a:ext cx="8569325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de-DE" altLang="de-DE" sz="2400" dirty="0">
                <a:latin typeface="+mn-lt"/>
              </a:rPr>
              <a:t>§ 14 Persönliche Schutzausrüstungen</a:t>
            </a:r>
          </a:p>
          <a:p>
            <a:pPr>
              <a:defRPr/>
            </a:pPr>
            <a:endParaRPr lang="de-DE" altLang="de-DE" sz="1000" dirty="0">
              <a:latin typeface="+mn-lt"/>
            </a:endParaRPr>
          </a:p>
          <a:p>
            <a:pPr>
              <a:defRPr/>
            </a:pPr>
            <a:r>
              <a:rPr lang="de-DE" altLang="de-DE" sz="2000" dirty="0">
                <a:latin typeface="+mn-lt"/>
              </a:rPr>
              <a:t>(1) Zum Schutz vor den Gefahren des Feuerwehrdienstes bei Ausbildung, Übung und Einsatz müssen geeignete persönliche Schutzausrüstungen zur Verfügung gestellt werden:</a:t>
            </a:r>
          </a:p>
          <a:p>
            <a:pPr>
              <a:defRPr/>
            </a:pPr>
            <a:endParaRPr lang="de-DE" altLang="de-DE" sz="1000" dirty="0">
              <a:latin typeface="+mn-lt"/>
            </a:endParaRPr>
          </a:p>
          <a:p>
            <a:pPr>
              <a:defRPr/>
            </a:pPr>
            <a:r>
              <a:rPr lang="de-DE" altLang="de-DE" sz="2000" dirty="0">
                <a:latin typeface="+mn-lt"/>
              </a:rPr>
              <a:t>1. Feuerwehrschutzkleidung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2. Feuerwehrhelm mit Nackenschutz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3. Feuerwehrschutzhandschuhe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4. Feuerwehrschutzschuhe</a:t>
            </a:r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auto">
          <a:xfrm>
            <a:off x="179388" y="4797425"/>
            <a:ext cx="8964612" cy="184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de-DE" altLang="de-DE" dirty="0">
                <a:latin typeface="+mn-lt"/>
              </a:rPr>
              <a:t>Zu § 14:</a:t>
            </a:r>
          </a:p>
          <a:p>
            <a:pPr>
              <a:defRPr/>
            </a:pPr>
            <a:r>
              <a:rPr lang="de-DE" altLang="de-DE" sz="1600" i="1" dirty="0">
                <a:latin typeface="+mn-lt"/>
              </a:rPr>
              <a:t>Der Unternehmer ist nach § 29 der DGUV Vorschrift 1 </a:t>
            </a:r>
            <a:r>
              <a:rPr lang="de-DE" altLang="de-DE" sz="16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(ehemalig „Grundsätze der Prävention“ GUV-V A 1)</a:t>
            </a:r>
            <a:r>
              <a:rPr lang="de-DE" altLang="de-DE" sz="1600" i="1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 </a:t>
            </a:r>
            <a:r>
              <a:rPr lang="de-DE" altLang="de-DE" sz="1600" i="1" dirty="0">
                <a:latin typeface="+mn-lt"/>
              </a:rPr>
              <a:t>verpflichtet, geeignete persönliche Schutzausrüstungen bereitzustellen….</a:t>
            </a:r>
          </a:p>
          <a:p>
            <a:pPr>
              <a:defRPr/>
            </a:pPr>
            <a:endParaRPr lang="de-DE" altLang="de-DE" sz="1600" i="1" dirty="0">
              <a:latin typeface="+mn-lt"/>
            </a:endParaRPr>
          </a:p>
          <a:p>
            <a:pPr>
              <a:defRPr/>
            </a:pPr>
            <a:r>
              <a:rPr lang="de-DE" sz="1600" dirty="0"/>
              <a:t>Die Versicherten haben die persönlichen Schutzausrüstungen bestimmungsgemäß zu benutzen, regelmäßig auf ihren ordnungsgemäßen Zustand zu prüfen und festgestellte Mängel dem Unternehmer unverzüglich zu melden.</a:t>
            </a:r>
            <a:endParaRPr lang="de-DE" altLang="de-DE" sz="1600" i="1" dirty="0">
              <a:latin typeface="+mn-lt"/>
            </a:endParaRPr>
          </a:p>
        </p:txBody>
      </p:sp>
      <p:sp>
        <p:nvSpPr>
          <p:cNvPr id="40965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UVV „Feuerwehren“ (Auszug)</a:t>
            </a:r>
            <a:br>
              <a:rPr lang="de-DE" altLang="de-DE" smtClean="0"/>
            </a:br>
            <a:endParaRPr lang="de-DE" alt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7" name="Rectangle 7"/>
          <p:cNvSpPr>
            <a:spLocks noChangeArrowheads="1"/>
          </p:cNvSpPr>
          <p:nvPr/>
        </p:nvSpPr>
        <p:spPr bwMode="auto">
          <a:xfrm>
            <a:off x="201613" y="1412875"/>
            <a:ext cx="8964612" cy="184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de-DE" altLang="de-DE" sz="2400" dirty="0">
                <a:latin typeface="+mn-lt"/>
              </a:rPr>
              <a:t>§ 15 Verhalten im Feuerwehrdienst</a:t>
            </a:r>
          </a:p>
          <a:p>
            <a:pPr>
              <a:defRPr/>
            </a:pPr>
            <a:endParaRPr lang="de-DE" altLang="de-DE" sz="1000" dirty="0">
              <a:latin typeface="+mn-lt"/>
            </a:endParaRPr>
          </a:p>
          <a:p>
            <a:pPr>
              <a:defRPr/>
            </a:pPr>
            <a:r>
              <a:rPr lang="de-DE" altLang="de-DE" sz="2000" dirty="0">
                <a:latin typeface="+mn-lt"/>
              </a:rPr>
              <a:t>(1) Im Feuerwehrdienst dürfen nur Maßnahmen getroffen werden, die ein sicheres Tätigwerden der Feuerwehrangehörigen ermöglichen. Im Einzelfall 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kann bei Einsätzen zur Rettung von Menschenleben von den Bestimmungen</a:t>
            </a:r>
          </a:p>
          <a:p>
            <a:pPr>
              <a:defRPr/>
            </a:pPr>
            <a:r>
              <a:rPr lang="de-DE" altLang="de-DE" sz="2000" dirty="0">
                <a:latin typeface="+mn-lt"/>
              </a:rPr>
              <a:t>der  Unfallverhütungsvorschriften abgewichen werden.</a:t>
            </a:r>
          </a:p>
        </p:txBody>
      </p:sp>
      <p:sp>
        <p:nvSpPr>
          <p:cNvPr id="43011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UVV „Feuerwehren“ (Auszug)</a:t>
            </a:r>
            <a:br>
              <a:rPr lang="de-DE" altLang="de-DE" smtClean="0"/>
            </a:br>
            <a:endParaRPr lang="de-DE" altLang="de-DE" smtClean="0"/>
          </a:p>
        </p:txBody>
      </p:sp>
      <p:sp>
        <p:nvSpPr>
          <p:cNvPr id="2" name="Rechteck 1"/>
          <p:cNvSpPr/>
          <p:nvPr/>
        </p:nvSpPr>
        <p:spPr>
          <a:xfrm>
            <a:off x="201613" y="3262313"/>
            <a:ext cx="8066087" cy="33543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n-lt"/>
              </a:rPr>
              <a:t>(3) Feuerwehrangehörige, die am Einsatzort durch den Straßenverkehr gefährdet sind, müssen hiergegen durch Warn- oder Absperrmaßnahmen geschützt werden.</a:t>
            </a:r>
          </a:p>
          <a:p>
            <a:pPr>
              <a:defRPr/>
            </a:pPr>
            <a:endParaRPr lang="de-DE" sz="2000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Zu § 15 Abs. 3:</a:t>
            </a:r>
          </a:p>
          <a:p>
            <a:pPr>
              <a:defRPr/>
            </a:pPr>
            <a:r>
              <a:rPr lang="de-DE" sz="1600" i="1" dirty="0">
                <a:latin typeface="+mn-lt"/>
              </a:rPr>
              <a:t>Geeignete Warnmaßnahmen sind z. B. das Tragen von</a:t>
            </a:r>
          </a:p>
          <a:p>
            <a:pPr>
              <a:defRPr/>
            </a:pPr>
            <a:r>
              <a:rPr lang="de-DE" sz="1600" i="1" dirty="0">
                <a:latin typeface="+mn-lt"/>
              </a:rPr>
              <a:t>Feuerwehrschutzkleidung mit ausreichender Warnwirkung</a:t>
            </a:r>
          </a:p>
          <a:p>
            <a:pPr>
              <a:defRPr/>
            </a:pPr>
            <a:r>
              <a:rPr lang="de-DE" sz="1600" i="1" dirty="0">
                <a:latin typeface="+mn-lt"/>
              </a:rPr>
              <a:t>(mindestens DIN EN 471 Klasse 2), Kennzeichnung</a:t>
            </a:r>
          </a:p>
          <a:p>
            <a:pPr>
              <a:defRPr/>
            </a:pPr>
            <a:r>
              <a:rPr lang="de-DE" sz="1600" i="1" dirty="0">
                <a:latin typeface="+mn-lt"/>
              </a:rPr>
              <a:t>durch Schilder und Signalgeräte</a:t>
            </a:r>
            <a:r>
              <a:rPr lang="de-DE" i="1" dirty="0">
                <a:latin typeface="+mn-lt"/>
              </a:rPr>
              <a:t>.</a:t>
            </a:r>
          </a:p>
          <a:p>
            <a:pPr>
              <a:defRPr/>
            </a:pPr>
            <a:r>
              <a:rPr lang="de-DE" sz="1600" i="1" dirty="0"/>
              <a:t>Bei Gefährdung durch den Straßenverkehr sind zur Sicherung</a:t>
            </a:r>
          </a:p>
          <a:p>
            <a:pPr>
              <a:defRPr/>
            </a:pPr>
            <a:r>
              <a:rPr lang="de-DE" sz="1600" i="1" dirty="0"/>
              <a:t>der Feuerwehrangehörigenvorrangig Absperrmaßnahmen</a:t>
            </a:r>
          </a:p>
          <a:p>
            <a:pPr>
              <a:defRPr/>
            </a:pPr>
            <a:r>
              <a:rPr lang="de-DE" sz="1600" i="1" dirty="0"/>
              <a:t>durchzuführen.</a:t>
            </a:r>
            <a:endParaRPr lang="de-DE" sz="16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1455738" y="3046413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757" name="Rectangle 29"/>
          <p:cNvSpPr>
            <a:spLocks noChangeArrowheads="1"/>
          </p:cNvSpPr>
          <p:nvPr/>
        </p:nvSpPr>
        <p:spPr bwMode="auto">
          <a:xfrm>
            <a:off x="1455738" y="2184400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761" name="Rectangle 33"/>
          <p:cNvSpPr>
            <a:spLocks noChangeArrowheads="1"/>
          </p:cNvSpPr>
          <p:nvPr/>
        </p:nvSpPr>
        <p:spPr bwMode="auto">
          <a:xfrm>
            <a:off x="1455738" y="2184400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765" name="Rectangle 37"/>
          <p:cNvSpPr>
            <a:spLocks noChangeArrowheads="1"/>
          </p:cNvSpPr>
          <p:nvPr/>
        </p:nvSpPr>
        <p:spPr bwMode="auto">
          <a:xfrm>
            <a:off x="1455738" y="2184400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769" name="Rectangle 41"/>
          <p:cNvSpPr>
            <a:spLocks noChangeArrowheads="1"/>
          </p:cNvSpPr>
          <p:nvPr/>
        </p:nvSpPr>
        <p:spPr bwMode="auto">
          <a:xfrm>
            <a:off x="1455738" y="2184400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852" name="Rectangle 124"/>
          <p:cNvSpPr>
            <a:spLocks noChangeArrowheads="1"/>
          </p:cNvSpPr>
          <p:nvPr/>
        </p:nvSpPr>
        <p:spPr bwMode="auto">
          <a:xfrm>
            <a:off x="1455738" y="1671638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856" name="Rectangle 128"/>
          <p:cNvSpPr>
            <a:spLocks noChangeArrowheads="1"/>
          </p:cNvSpPr>
          <p:nvPr/>
        </p:nvSpPr>
        <p:spPr bwMode="auto">
          <a:xfrm>
            <a:off x="1455738" y="1671638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860" name="Rectangle 132"/>
          <p:cNvSpPr>
            <a:spLocks noChangeArrowheads="1"/>
          </p:cNvSpPr>
          <p:nvPr/>
        </p:nvSpPr>
        <p:spPr bwMode="auto">
          <a:xfrm>
            <a:off x="1455738" y="1671638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864" name="Rectangle 136"/>
          <p:cNvSpPr>
            <a:spLocks noChangeArrowheads="1"/>
          </p:cNvSpPr>
          <p:nvPr/>
        </p:nvSpPr>
        <p:spPr bwMode="auto">
          <a:xfrm>
            <a:off x="1455738" y="1671638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868" name="Rectangle 140"/>
          <p:cNvSpPr>
            <a:spLocks noChangeArrowheads="1"/>
          </p:cNvSpPr>
          <p:nvPr/>
        </p:nvSpPr>
        <p:spPr bwMode="auto">
          <a:xfrm>
            <a:off x="1455738" y="1671638"/>
            <a:ext cx="14859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028" name="Text Box 300"/>
          <p:cNvSpPr txBox="1">
            <a:spLocks noChangeArrowheads="1"/>
          </p:cNvSpPr>
          <p:nvPr/>
        </p:nvSpPr>
        <p:spPr bwMode="auto">
          <a:xfrm>
            <a:off x="468313" y="1408113"/>
            <a:ext cx="489585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altLang="de-DE" sz="2400" dirty="0">
                <a:latin typeface="+mn-lt"/>
              </a:rPr>
              <a:t>Neben den UVV sind die allgemein anerkannten sicherheitstechnischen und arbeitsmedizinischen Regeln zu beachten (z. B. DIN-Normen, DGUV Druckschriften, Arbeitsmedizinische Vorsorge G26, Prüfgrundsätze).</a:t>
            </a:r>
          </a:p>
          <a:p>
            <a:pPr>
              <a:spcBef>
                <a:spcPct val="50000"/>
              </a:spcBef>
              <a:defRPr/>
            </a:pPr>
            <a:r>
              <a:rPr lang="de-DE" altLang="de-DE" sz="2400" dirty="0">
                <a:latin typeface="+mn-lt"/>
              </a:rPr>
              <a:t>Außerdem haben Gebrauchsanweisungen, Sicherheitsdatenblätter etc. des Herstellers eine große Bedeutung im Rahmen der Unfallverhütung.</a:t>
            </a:r>
          </a:p>
        </p:txBody>
      </p:sp>
      <p:sp>
        <p:nvSpPr>
          <p:cNvPr id="45069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Regeln der Technik</a:t>
            </a:r>
            <a:br>
              <a:rPr lang="de-DE" altLang="de-DE" smtClean="0"/>
            </a:br>
            <a:endParaRPr lang="de-DE" altLang="de-DE" smtClean="0"/>
          </a:p>
        </p:txBody>
      </p:sp>
      <p:pic>
        <p:nvPicPr>
          <p:cNvPr id="45070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417638"/>
            <a:ext cx="3629025" cy="507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849630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5" descr="Piersing Oh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799013"/>
            <a:ext cx="1150937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7" descr="ringe_120x1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98107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8" descr="fing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438650"/>
            <a:ext cx="208915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492500" y="0"/>
            <a:ext cx="4608513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59428" name="Text Box 4"/>
          <p:cNvSpPr txBox="1">
            <a:spLocks noChangeArrowheads="1"/>
          </p:cNvSpPr>
          <p:nvPr/>
        </p:nvSpPr>
        <p:spPr bwMode="auto">
          <a:xfrm>
            <a:off x="323850" y="1196975"/>
            <a:ext cx="8424863" cy="242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de-DE" altLang="de-DE" sz="5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de-DE" altLang="de-DE" sz="6600" b="1" dirty="0">
                <a:solidFill>
                  <a:srgbClr val="E0003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107950" y="1268413"/>
            <a:ext cx="8785225" cy="545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de-DE" altLang="de-DE" sz="2400" b="1" dirty="0">
                <a:solidFill>
                  <a:srgbClr val="E0003C"/>
                </a:solidFill>
              </a:rPr>
              <a:t>Lernziel</a:t>
            </a:r>
          </a:p>
          <a:p>
            <a:pPr>
              <a:defRPr/>
            </a:pPr>
            <a:r>
              <a:rPr lang="de-DE" altLang="de-DE" sz="2400" dirty="0"/>
              <a:t>Die Teilnehmer müssen </a:t>
            </a:r>
            <a:r>
              <a:rPr lang="de-DE" sz="2400" dirty="0"/>
              <a:t>die sich aus den Rechtsvorschriften</a:t>
            </a:r>
          </a:p>
          <a:p>
            <a:pPr>
              <a:defRPr/>
            </a:pPr>
            <a:r>
              <a:rPr lang="de-DE" sz="2400" dirty="0"/>
              <a:t>für den Bereich Technische Hilfeleistung ergebende Zuständigkeiten und Aufgabenbegrenzung wiedergeben können</a:t>
            </a:r>
          </a:p>
          <a:p>
            <a:pPr>
              <a:defRPr/>
            </a:pPr>
            <a:endParaRPr lang="de-DE" altLang="de-DE" sz="24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de-DE" altLang="de-DE" sz="2400" b="1" dirty="0">
                <a:solidFill>
                  <a:srgbClr val="E0003C"/>
                </a:solidFill>
              </a:rPr>
              <a:t>Inhalte</a:t>
            </a:r>
          </a:p>
          <a:p>
            <a:pPr marL="342900" indent="-342900">
              <a:spcBef>
                <a:spcPct val="15000"/>
              </a:spcBef>
              <a:buFont typeface="Arial" panose="020B0604020202020204" pitchFamily="34" charset="0"/>
              <a:buChar char="•"/>
              <a:defRPr/>
            </a:pPr>
            <a:r>
              <a:rPr lang="de-DE" altLang="de-DE" sz="2400" dirty="0">
                <a:cs typeface="Arial" panose="020B0604020202020204" pitchFamily="34" charset="0"/>
              </a:rPr>
              <a:t>Brandschutzrecht</a:t>
            </a:r>
          </a:p>
          <a:p>
            <a:pPr lvl="1">
              <a:defRPr/>
            </a:pPr>
            <a:r>
              <a:rPr lang="de-DE" altLang="de-DE" dirty="0">
                <a:cs typeface="Arial" panose="020B0604020202020204" pitchFamily="34" charset="0"/>
              </a:rPr>
              <a:t>	Aufgaben der Gemeinden und Landkreise   	</a:t>
            </a:r>
          </a:p>
          <a:p>
            <a:pPr lvl="1">
              <a:defRPr/>
            </a:pPr>
            <a:r>
              <a:rPr lang="de-DE" altLang="de-DE" dirty="0">
                <a:cs typeface="Arial" panose="020B0604020202020204" pitchFamily="34" charset="0"/>
              </a:rPr>
              <a:t>	Begriff „Technische Hilfeleistung“</a:t>
            </a:r>
          </a:p>
          <a:p>
            <a:pPr lvl="1">
              <a:defRPr/>
            </a:pPr>
            <a:r>
              <a:rPr lang="de-DE" altLang="de-DE" dirty="0">
                <a:cs typeface="Arial" panose="020B0604020202020204" pitchFamily="34" charset="0"/>
              </a:rPr>
              <a:t>	Kosten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altLang="de-DE" sz="2400" dirty="0">
                <a:cs typeface="Arial" panose="020B0604020202020204" pitchFamily="34" charset="0"/>
              </a:rPr>
              <a:t>Unfallverhütungsrecht</a:t>
            </a:r>
          </a:p>
          <a:p>
            <a:pPr>
              <a:defRPr/>
            </a:pPr>
            <a:r>
              <a:rPr lang="de-DE" altLang="de-DE" dirty="0">
                <a:cs typeface="Arial" panose="020B0604020202020204" pitchFamily="34" charset="0"/>
              </a:rPr>
              <a:t>	Sozialgesetzbuch VII</a:t>
            </a:r>
          </a:p>
          <a:p>
            <a:pPr>
              <a:defRPr/>
            </a:pPr>
            <a:r>
              <a:rPr lang="de-DE" altLang="de-DE" dirty="0">
                <a:cs typeface="Arial" panose="020B0604020202020204" pitchFamily="34" charset="0"/>
              </a:rPr>
              <a:t>	Unfallverhütungsvorschriften</a:t>
            </a:r>
          </a:p>
          <a:p>
            <a:pPr>
              <a:defRPr/>
            </a:pPr>
            <a:r>
              <a:rPr lang="de-DE" altLang="de-DE" dirty="0">
                <a:cs typeface="Arial" panose="020B0604020202020204" pitchFamily="34" charset="0"/>
              </a:rPr>
              <a:t>	Regel der Technik</a:t>
            </a:r>
          </a:p>
          <a:p>
            <a:pPr lvl="1">
              <a:spcBef>
                <a:spcPct val="15000"/>
              </a:spcBef>
              <a:defRPr/>
            </a:pPr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98"/>
          <p:cNvSpPr txBox="1">
            <a:spLocks noChangeArrowheads="1"/>
          </p:cNvSpPr>
          <p:nvPr/>
        </p:nvSpPr>
        <p:spPr bwMode="auto">
          <a:xfrm>
            <a:off x="-900113" y="1484313"/>
            <a:ext cx="10188576" cy="231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/>
            <a:r>
              <a:rPr lang="de-DE" altLang="de-DE" sz="3200">
                <a:cs typeface="Arial" panose="020B0604020202020204" pitchFamily="34" charset="0"/>
              </a:rPr>
              <a:t>  „Niedersächsisches Gesetz über den Brandschutz und die Hilfeleistungen </a:t>
            </a:r>
          </a:p>
          <a:p>
            <a:pPr lvl="2"/>
            <a:r>
              <a:rPr lang="de-DE" altLang="de-DE" sz="3200">
                <a:cs typeface="Arial" panose="020B0604020202020204" pitchFamily="34" charset="0"/>
              </a:rPr>
              <a:t>  der Feuerwehr “</a:t>
            </a:r>
          </a:p>
          <a:p>
            <a:pPr lvl="2"/>
            <a:r>
              <a:rPr lang="de-DE" altLang="de-DE" sz="2400">
                <a:cs typeface="Arial" panose="020B0604020202020204" pitchFamily="34" charset="0"/>
              </a:rPr>
              <a:t>   (Niedersächsisches Brandschutzgesetz</a:t>
            </a:r>
          </a:p>
          <a:p>
            <a:pPr lvl="2"/>
            <a:r>
              <a:rPr lang="de-DE" altLang="de-DE" sz="2400">
                <a:cs typeface="Arial" panose="020B0604020202020204" pitchFamily="34" charset="0"/>
              </a:rPr>
              <a:t>    – NBrandSchG)  </a:t>
            </a:r>
          </a:p>
        </p:txBody>
      </p:sp>
      <p:sp>
        <p:nvSpPr>
          <p:cNvPr id="66660" name="Rectangle 100"/>
          <p:cNvSpPr>
            <a:spLocks noChangeArrowheads="1"/>
          </p:cNvSpPr>
          <p:nvPr/>
        </p:nvSpPr>
        <p:spPr bwMode="auto">
          <a:xfrm>
            <a:off x="0" y="191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6" name="Picture 1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25" y="2997200"/>
            <a:ext cx="25400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102"/>
          <p:cNvSpPr txBox="1">
            <a:spLocks noChangeArrowheads="1"/>
          </p:cNvSpPr>
          <p:nvPr/>
        </p:nvSpPr>
        <p:spPr bwMode="auto">
          <a:xfrm>
            <a:off x="498475" y="4941888"/>
            <a:ext cx="4356100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2400">
                <a:cs typeface="Arial" panose="020B0604020202020204" pitchFamily="34" charset="0"/>
              </a:rPr>
              <a:t>Es ist die rechtliche Grundlage</a:t>
            </a:r>
          </a:p>
          <a:p>
            <a:r>
              <a:rPr lang="de-DE" altLang="de-DE" sz="2400">
                <a:cs typeface="Arial" panose="020B0604020202020204" pitchFamily="34" charset="0"/>
              </a:rPr>
              <a:t>für die Feuerwehren</a:t>
            </a:r>
          </a:p>
          <a:p>
            <a:r>
              <a:rPr lang="de-DE" altLang="de-DE" sz="2400">
                <a:cs typeface="Arial" panose="020B0604020202020204" pitchFamily="34" charset="0"/>
              </a:rPr>
              <a:t>im Lande Niedersachsen. </a:t>
            </a:r>
          </a:p>
        </p:txBody>
      </p:sp>
      <p:sp>
        <p:nvSpPr>
          <p:cNvPr id="18438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Brandschutzrecht</a:t>
            </a:r>
            <a:br>
              <a:rPr lang="de-DE" altLang="de-DE" smtClean="0"/>
            </a:br>
            <a:endParaRPr lang="de-DE" alt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1241425" y="1144588"/>
            <a:ext cx="180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defRPr/>
            </a:pPr>
            <a:endParaRPr lang="de-DE" altLang="de-DE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0" y="1311275"/>
            <a:ext cx="8739188" cy="267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de-DE" altLang="de-DE" u="sng" dirty="0" smtClean="0">
                <a:latin typeface="+mn-lt"/>
              </a:rPr>
              <a:t>§1</a:t>
            </a:r>
            <a:r>
              <a:rPr lang="de-DE" altLang="de-DE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u="sng" dirty="0" err="1">
                <a:latin typeface="Arial" panose="020B0604020202020204" pitchFamily="34" charset="0"/>
                <a:cs typeface="Arial" panose="020B0604020202020204" pitchFamily="34" charset="0"/>
              </a:rPr>
              <a:t>NBrandSchG</a:t>
            </a:r>
            <a:r>
              <a:rPr lang="de-DE" altLang="de-DE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altLang="de-DE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altLang="de-DE" dirty="0" smtClean="0">
              <a:latin typeface="+mn-lt"/>
            </a:endParaRPr>
          </a:p>
          <a:p>
            <a:pPr>
              <a:defRPr/>
            </a:pPr>
            <a:r>
              <a:rPr lang="de-DE" altLang="de-DE" dirty="0" smtClean="0">
                <a:latin typeface="+mn-lt"/>
              </a:rPr>
              <a:t>     Die </a:t>
            </a:r>
            <a:r>
              <a:rPr lang="de-DE" altLang="de-DE" dirty="0">
                <a:latin typeface="+mn-lt"/>
              </a:rPr>
              <a:t>Abwehr von Gefahren durch Brände (abwehrender </a:t>
            </a:r>
            <a:r>
              <a:rPr lang="de-DE" altLang="de-DE" dirty="0" smtClean="0">
                <a:latin typeface="+mn-lt"/>
              </a:rPr>
              <a:t>und vorbeugender </a:t>
            </a:r>
            <a:r>
              <a:rPr lang="de-DE" altLang="de-DE" dirty="0">
                <a:latin typeface="+mn-lt"/>
              </a:rPr>
              <a:t>Brandschutz) sowie die Hilfeleistung bei Unglücksfällen und bei Notständen (Hilfeleistung) sind Aufgaben der Gemeinden und Landkreise sowie des Landes.</a:t>
            </a:r>
            <a:endParaRPr lang="de-DE" altLang="de-DE" dirty="0" smtClean="0"/>
          </a:p>
        </p:txBody>
      </p:sp>
      <p:pic>
        <p:nvPicPr>
          <p:cNvPr id="2048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4033838"/>
            <a:ext cx="3889375" cy="254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14" descr="Maschienenunf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638550"/>
            <a:ext cx="2232025" cy="294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itel 2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Aufgaben und Träger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0" y="1947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269875" y="1127125"/>
            <a:ext cx="9144000" cy="548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152352" rIns="90000" bIns="38088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de-DE" altLang="de-DE" u="sng" dirty="0" smtClean="0">
                <a:latin typeface="+mn-lt"/>
              </a:rPr>
              <a:t>§2</a:t>
            </a:r>
            <a:r>
              <a:rPr lang="de-DE" altLang="de-DE" u="sng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u="sng" dirty="0" err="1">
                <a:latin typeface="+mn-lt"/>
                <a:cs typeface="Arial" panose="020B0604020202020204" pitchFamily="34" charset="0"/>
              </a:rPr>
              <a:t>NBrandSchG</a:t>
            </a:r>
            <a:r>
              <a:rPr lang="de-DE" altLang="de-DE" u="sng" dirty="0">
                <a:latin typeface="+mn-lt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endParaRPr lang="de-DE" alt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(1) Den Gemeinden obliegen der abwehrende </a:t>
            </a:r>
          </a:p>
          <a:p>
            <a:pPr>
              <a:defRPr/>
            </a:pPr>
            <a: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Brandschutz und die Hilfeleistungen in ihrem</a:t>
            </a:r>
          </a:p>
          <a:p>
            <a:pPr>
              <a:defRPr/>
            </a:pPr>
            <a: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Gebiet.</a:t>
            </a:r>
            <a:r>
              <a:rPr lang="de-DE" altLang="de-DE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+mn-lt"/>
              </a:rPr>
              <a:t>Zur Erfüllung dieser Aufgaben haben sie</a:t>
            </a:r>
          </a:p>
          <a:p>
            <a:pPr>
              <a:defRPr/>
            </a:pPr>
            <a:r>
              <a:rPr lang="de-DE" dirty="0" smtClean="0">
                <a:latin typeface="+mn-lt"/>
              </a:rPr>
              <a:t>eine den örtlichen Verhältnissen entsprechende</a:t>
            </a:r>
          </a:p>
          <a:p>
            <a:pPr>
              <a:defRPr/>
            </a:pPr>
            <a:r>
              <a:rPr lang="de-DE" dirty="0" smtClean="0">
                <a:latin typeface="+mn-lt"/>
              </a:rPr>
              <a:t>leistungsfähige Feuerwehr aufzustellen, auszurüsten, zu</a:t>
            </a:r>
          </a:p>
          <a:p>
            <a:pPr>
              <a:defRPr/>
            </a:pPr>
            <a:r>
              <a:rPr lang="de-DE" dirty="0" smtClean="0">
                <a:latin typeface="+mn-lt"/>
              </a:rPr>
              <a:t>unterhalten und einzusetzen.</a:t>
            </a:r>
          </a:p>
          <a:p>
            <a:pPr>
              <a:defRPr/>
            </a:pPr>
            <a:endParaRPr lang="de-DE" dirty="0" smtClean="0">
              <a:latin typeface="+mn-lt"/>
            </a:endParaRPr>
          </a:p>
          <a:p>
            <a:pPr>
              <a:defRPr/>
            </a:pPr>
            <a: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(2)Eine Gemeinde hat mit ihrer Feuerwehr auf Ersuchen einer</a:t>
            </a:r>
          </a:p>
          <a:p>
            <a:pPr>
              <a:defRPr/>
            </a:pPr>
            <a: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anderen Gemeinde oder auf Anforderung ihrer Aufsichtsbehörde</a:t>
            </a:r>
          </a:p>
          <a:p>
            <a:pPr>
              <a:defRPr/>
            </a:pPr>
            <a: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Nachbarschaftshilfe zu leisten, soweit der abwehrende</a:t>
            </a:r>
          </a:p>
          <a:p>
            <a:pPr>
              <a:defRPr/>
            </a:pPr>
            <a: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Brandschutz und die Hilfeleistung in ihrem Gebiet dadurch nicht</a:t>
            </a:r>
          </a:p>
          <a:p>
            <a:pPr>
              <a:defRPr/>
            </a:pPr>
            <a:r>
              <a:rPr lang="de-DE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gefährdet werden…..</a:t>
            </a:r>
          </a:p>
        </p:txBody>
      </p:sp>
      <p:pic>
        <p:nvPicPr>
          <p:cNvPr id="22532" name="Picture 5" descr="Bild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275" y="1304925"/>
            <a:ext cx="1422400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Aufgaben der Gemeinde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79388" y="1341438"/>
            <a:ext cx="8964612" cy="526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de-DE" altLang="de-DE" u="sng" dirty="0" smtClean="0">
                <a:latin typeface="+mn-lt"/>
              </a:rPr>
              <a:t>§3</a:t>
            </a:r>
            <a:r>
              <a:rPr lang="de-DE" altLang="de-DE" u="sng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u="sng" dirty="0" err="1">
                <a:latin typeface="+mn-lt"/>
                <a:cs typeface="Arial" panose="020B0604020202020204" pitchFamily="34" charset="0"/>
              </a:rPr>
              <a:t>NBrandSchG</a:t>
            </a:r>
            <a:r>
              <a:rPr lang="de-DE" altLang="de-DE" u="sng" dirty="0">
                <a:latin typeface="+mn-lt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endParaRPr lang="de-DE" altLang="de-DE" dirty="0" smtClean="0">
              <a:latin typeface="+mn-lt"/>
            </a:endParaRPr>
          </a:p>
          <a:p>
            <a:pPr>
              <a:defRPr/>
            </a:pPr>
            <a:r>
              <a:rPr lang="de-DE" altLang="de-DE" dirty="0" smtClean="0">
                <a:latin typeface="+mn-lt"/>
              </a:rPr>
              <a:t>Den Landkreisen obliegen die </a:t>
            </a:r>
          </a:p>
          <a:p>
            <a:pPr>
              <a:defRPr/>
            </a:pPr>
            <a:r>
              <a:rPr lang="de-DE" altLang="de-DE" dirty="0" smtClean="0">
                <a:latin typeface="+mn-lt"/>
              </a:rPr>
              <a:t>übergemeindlichen Aufgaben</a:t>
            </a:r>
          </a:p>
          <a:p>
            <a:pPr>
              <a:defRPr/>
            </a:pPr>
            <a:r>
              <a:rPr lang="de-DE" altLang="de-DE" dirty="0" smtClean="0">
                <a:latin typeface="+mn-lt"/>
              </a:rPr>
              <a:t>des abwehrenden Brandschutzes </a:t>
            </a:r>
          </a:p>
          <a:p>
            <a:pPr>
              <a:defRPr/>
            </a:pPr>
            <a:r>
              <a:rPr lang="de-DE" altLang="de-DE" dirty="0" smtClean="0">
                <a:latin typeface="+mn-lt"/>
              </a:rPr>
              <a:t>und der Hilfeleistung. Sie haben </a:t>
            </a:r>
          </a:p>
          <a:p>
            <a:pPr>
              <a:defRPr/>
            </a:pPr>
            <a:r>
              <a:rPr lang="de-DE" altLang="de-DE" dirty="0" smtClean="0">
                <a:latin typeface="+mn-lt"/>
              </a:rPr>
              <a:t>insbesondere:(Auszug)</a:t>
            </a:r>
          </a:p>
          <a:p>
            <a:pPr>
              <a:defRPr/>
            </a:pPr>
            <a:endParaRPr lang="de-DE" altLang="de-DE" dirty="0" smtClean="0">
              <a:latin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de-DE" altLang="de-DE" dirty="0" smtClean="0">
                <a:latin typeface="+mn-lt"/>
              </a:rPr>
              <a:t>- Durchführung von Ausbildungslehrgängen,</a:t>
            </a:r>
            <a:endParaRPr lang="de-DE" altLang="de-DE" u="sng" dirty="0" smtClean="0">
              <a:latin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de-DE" altLang="de-DE" dirty="0" smtClean="0">
                <a:latin typeface="+mn-lt"/>
              </a:rPr>
              <a:t>- Aufstellung von Alarm- und Einsatzplänen der Kreisfeuerwehr,</a:t>
            </a:r>
          </a:p>
          <a:p>
            <a:pPr>
              <a:lnSpc>
                <a:spcPct val="150000"/>
              </a:lnSpc>
              <a:defRPr/>
            </a:pPr>
            <a:r>
              <a:rPr lang="de-DE" altLang="de-DE" dirty="0" smtClean="0">
                <a:latin typeface="+mn-lt"/>
              </a:rPr>
              <a:t>- Alarmübungen und Einsatz der Kreisfeuerwehr,</a:t>
            </a:r>
          </a:p>
          <a:p>
            <a:pPr>
              <a:lnSpc>
                <a:spcPct val="150000"/>
              </a:lnSpc>
              <a:defRPr/>
            </a:pPr>
            <a:r>
              <a:rPr lang="de-DE" altLang="de-DE" dirty="0" smtClean="0">
                <a:latin typeface="+mn-lt"/>
              </a:rPr>
              <a:t>- unentgeltliche Hilfe in angrenzenden Landkreisen.</a:t>
            </a:r>
          </a:p>
        </p:txBody>
      </p:sp>
      <p:pic>
        <p:nvPicPr>
          <p:cNvPr id="24579" name="Picture 3" descr="Bild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341438"/>
            <a:ext cx="2863850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itel 2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Aufgaben der Landkreise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269875" y="1427163"/>
            <a:ext cx="882015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defRPr/>
            </a:pPr>
            <a:r>
              <a:rPr lang="de-DE" altLang="de-DE" sz="2400" dirty="0">
                <a:latin typeface="+mn-lt"/>
              </a:rPr>
              <a:t>Die Technische Hilfeleistung sind Maßnahmen zur Abwehr von 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Gefahren für Leben, Gesundheit, Umwelt und Sachen.</a:t>
            </a:r>
          </a:p>
          <a:p>
            <a:pPr>
              <a:defRPr/>
            </a:pPr>
            <a:endParaRPr lang="de-DE" altLang="de-DE" sz="2400" dirty="0">
              <a:latin typeface="+mn-lt"/>
            </a:endParaRPr>
          </a:p>
          <a:p>
            <a:pPr>
              <a:defRPr/>
            </a:pPr>
            <a:endParaRPr lang="de-DE" altLang="de-DE" sz="2400" dirty="0">
              <a:latin typeface="+mn-lt"/>
            </a:endParaRPr>
          </a:p>
        </p:txBody>
      </p:sp>
      <p:sp>
        <p:nvSpPr>
          <p:cNvPr id="137222" name="Rectangle 6"/>
          <p:cNvSpPr>
            <a:spLocks noChangeArrowheads="1"/>
          </p:cNvSpPr>
          <p:nvPr/>
        </p:nvSpPr>
        <p:spPr bwMode="auto">
          <a:xfrm>
            <a:off x="269875" y="2555875"/>
            <a:ext cx="9144000" cy="12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defRPr/>
            </a:pPr>
            <a:r>
              <a:rPr lang="de-DE" altLang="de-DE" sz="2400" u="sng" dirty="0">
                <a:latin typeface="+mn-lt"/>
              </a:rPr>
              <a:t>Beispiel: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umgestürzter Kran</a:t>
            </a:r>
          </a:p>
          <a:p>
            <a:pPr>
              <a:defRPr/>
            </a:pPr>
            <a:endParaRPr lang="de-DE" sz="2400" dirty="0"/>
          </a:p>
        </p:txBody>
      </p:sp>
      <p:sp>
        <p:nvSpPr>
          <p:cNvPr id="26628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Technische Hilfeleistung</a:t>
            </a:r>
            <a:br>
              <a:rPr lang="de-DE" altLang="de-DE" smtClean="0"/>
            </a:br>
            <a:endParaRPr lang="de-DE" altLang="de-DE" smtClean="0"/>
          </a:p>
        </p:txBody>
      </p:sp>
      <p:grpSp>
        <p:nvGrpSpPr>
          <p:cNvPr id="6" name="Gruppieren 5"/>
          <p:cNvGrpSpPr>
            <a:grpSpLocks/>
          </p:cNvGrpSpPr>
          <p:nvPr/>
        </p:nvGrpSpPr>
        <p:grpSpPr bwMode="auto">
          <a:xfrm>
            <a:off x="1619250" y="3363913"/>
            <a:ext cx="5762625" cy="3048000"/>
            <a:chOff x="3381375" y="3403595"/>
            <a:chExt cx="5762625" cy="3048000"/>
          </a:xfrm>
        </p:grpSpPr>
        <p:pic>
          <p:nvPicPr>
            <p:cNvPr id="26630" name="Grafik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1375" y="3403595"/>
              <a:ext cx="5762625" cy="30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feld 4"/>
            <p:cNvSpPr txBox="1"/>
            <p:nvPr/>
          </p:nvSpPr>
          <p:spPr>
            <a:xfrm>
              <a:off x="3381375" y="6267445"/>
              <a:ext cx="1584325" cy="1841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600" dirty="0" err="1">
                  <a:solidFill>
                    <a:schemeClr val="bg1">
                      <a:lumMod val="85000"/>
                    </a:schemeClr>
                  </a:solidFill>
                </a:rPr>
                <a:t>Quelle:www.fnp.de</a:t>
              </a:r>
              <a:endParaRPr lang="de-DE" sz="6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Rectangle 13"/>
          <p:cNvSpPr>
            <a:spLocks noChangeArrowheads="1"/>
          </p:cNvSpPr>
          <p:nvPr/>
        </p:nvSpPr>
        <p:spPr bwMode="auto">
          <a:xfrm>
            <a:off x="0" y="2376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21" name="Rectangle 17"/>
          <p:cNvSpPr>
            <a:spLocks noChangeArrowheads="1"/>
          </p:cNvSpPr>
          <p:nvPr/>
        </p:nvSpPr>
        <p:spPr bwMode="auto">
          <a:xfrm>
            <a:off x="0" y="2376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25" name="Rectangle 21"/>
          <p:cNvSpPr>
            <a:spLocks noChangeArrowheads="1"/>
          </p:cNvSpPr>
          <p:nvPr/>
        </p:nvSpPr>
        <p:spPr bwMode="auto">
          <a:xfrm>
            <a:off x="0" y="2376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27" name="Rectangle 23"/>
          <p:cNvSpPr>
            <a:spLocks noChangeArrowheads="1"/>
          </p:cNvSpPr>
          <p:nvPr/>
        </p:nvSpPr>
        <p:spPr bwMode="auto">
          <a:xfrm>
            <a:off x="0" y="2708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de-D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838" name="Text Box 134"/>
          <p:cNvSpPr txBox="1">
            <a:spLocks noChangeArrowheads="1"/>
          </p:cNvSpPr>
          <p:nvPr/>
        </p:nvSpPr>
        <p:spPr bwMode="auto">
          <a:xfrm>
            <a:off x="539750" y="1468438"/>
            <a:ext cx="5400675" cy="304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de-DE" altLang="de-DE" sz="2400" dirty="0">
                <a:latin typeface="+mn-lt"/>
              </a:rPr>
              <a:t>(1)Der Einsatz der gemeindlichen Feuerwehren und der Kreisfeuerwehren ist bei Bränden,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bei Notständen durch Naturereignisse und bei Hilfeleistungen zur Rettung von Menschen</a:t>
            </a:r>
          </a:p>
          <a:p>
            <a:pPr>
              <a:defRPr/>
            </a:pPr>
            <a:r>
              <a:rPr lang="de-DE" altLang="de-DE" sz="2400" dirty="0">
                <a:latin typeface="+mn-lt"/>
              </a:rPr>
              <a:t>aus akuter Lebensgefahr unentgeltlich.</a:t>
            </a:r>
          </a:p>
        </p:txBody>
      </p:sp>
      <p:pic>
        <p:nvPicPr>
          <p:cNvPr id="28679" name="Picture 1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113" y="1512888"/>
            <a:ext cx="2335212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80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Kosten (§ 29 NBrandSchG)</a:t>
            </a:r>
            <a:br>
              <a:rPr lang="de-DE" altLang="de-DE" smtClean="0"/>
            </a:br>
            <a:endParaRPr lang="de-DE" altLang="de-DE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632366"/>
            <a:ext cx="8705843" cy="1987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79388" y="1341438"/>
            <a:ext cx="7488237" cy="526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defRPr/>
            </a:pPr>
            <a:r>
              <a:rPr lang="de-DE" altLang="de-DE" b="1" dirty="0" smtClean="0">
                <a:latin typeface="+mn-lt"/>
              </a:rPr>
              <a:t>Verordnung über die kommunalen Feuerwehren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de-DE" altLang="de-DE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altLang="de-DE" dirty="0" smtClean="0">
                <a:latin typeface="+mn-lt"/>
              </a:rPr>
              <a:t>Erster Teil: Mindeststärke, Gliederung und Mindestausrüstung der Freiwilligen Feuerwehren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de-DE" altLang="de-DE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de-DE" altLang="de-DE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altLang="de-DE" dirty="0" smtClean="0">
                <a:latin typeface="+mn-lt"/>
              </a:rPr>
              <a:t>Zweiter Teil: Eintritt in den Dienst, Verleihung von Dienstgraden und Übertragung bestimmter Funktionen bei den Freiwilligen Feuerwehren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de-DE" altLang="de-DE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de-DE" altLang="de-DE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altLang="de-DE" dirty="0" smtClean="0">
                <a:latin typeface="+mn-lt"/>
              </a:rPr>
              <a:t>Dritter Teil: Dienstkleidung, Dienstgradabzeichen, Funktionsbezeichnungen und persönliche Ausrüstung</a:t>
            </a:r>
          </a:p>
        </p:txBody>
      </p:sp>
      <p:sp>
        <p:nvSpPr>
          <p:cNvPr id="30723" name="Titel 1"/>
          <p:cNvSpPr>
            <a:spLocks noGrp="1"/>
          </p:cNvSpPr>
          <p:nvPr>
            <p:ph type="title"/>
          </p:nvPr>
        </p:nvSpPr>
        <p:spPr bwMode="auto">
          <a:xfrm>
            <a:off x="0" y="836613"/>
            <a:ext cx="66929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Feuerwehrverordnung(FwVO)</a:t>
            </a:r>
            <a:br>
              <a:rPr lang="de-DE" altLang="de-DE" smtClean="0"/>
            </a:br>
            <a:endParaRPr lang="de-DE" altLang="de-DE" smtClean="0"/>
          </a:p>
        </p:txBody>
      </p:sp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188" y="3517900"/>
            <a:ext cx="889000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5" name="Picture 5" descr="Bild5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1947863"/>
            <a:ext cx="7905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5" descr="Bild5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2627313"/>
            <a:ext cx="792163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7" descr="Bild5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5" y="2065338"/>
            <a:ext cx="366713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7596188" y="2287588"/>
            <a:ext cx="207962" cy="4953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9" name="Grafi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5205413"/>
            <a:ext cx="946150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rgbClr val="E0003C"/>
          </a:solidFill>
          <a:prstDash val="solid"/>
          <a:round/>
          <a:headEnd type="none" w="lg" len="lg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rgbClr val="E0003C"/>
          </a:solidFill>
          <a:prstDash val="solid"/>
          <a:round/>
          <a:headEnd type="none" w="lg" len="lg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971</Words>
  <Application>Microsoft Office PowerPoint</Application>
  <PresentationFormat>Bildschirmpräsentation (4:3)</PresentationFormat>
  <Paragraphs>164</Paragraphs>
  <Slides>18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2" baseType="lpstr">
      <vt:lpstr>Arial</vt:lpstr>
      <vt:lpstr>Times New Roman</vt:lpstr>
      <vt:lpstr>Wingdings</vt:lpstr>
      <vt:lpstr>1_Standarddesign</vt:lpstr>
      <vt:lpstr>PowerPoint-Präsentation</vt:lpstr>
      <vt:lpstr>PowerPoint-Präsentation</vt:lpstr>
      <vt:lpstr>Brandschutzrecht </vt:lpstr>
      <vt:lpstr>Aufgaben und Träger</vt:lpstr>
      <vt:lpstr>Aufgaben der Gemeinde</vt:lpstr>
      <vt:lpstr>Aufgaben der Landkreise</vt:lpstr>
      <vt:lpstr>Technische Hilfeleistung </vt:lpstr>
      <vt:lpstr>Kosten (§ 29 NBrandSchG) </vt:lpstr>
      <vt:lpstr>Feuerwehrverordnung(FwVO) </vt:lpstr>
      <vt:lpstr>Erlasse des Landes Niedersachsen </vt:lpstr>
      <vt:lpstr>Grundsätze; Befehle und Meldungen </vt:lpstr>
      <vt:lpstr>Unfallverhütungsrecht </vt:lpstr>
      <vt:lpstr>UVV „Fahrzeuge“ (Auszug)  </vt:lpstr>
      <vt:lpstr>UVV „Feuerwehren“ (Auszug) </vt:lpstr>
      <vt:lpstr>UVV „Feuerwehren“ (Auszug) </vt:lpstr>
      <vt:lpstr>Regeln der Technik </vt:lpstr>
      <vt:lpstr>PowerPoint-Präsentation</vt:lpstr>
      <vt:lpstr>PowerPoint-Präsentation</vt:lpstr>
    </vt:vector>
  </TitlesOfParts>
  <Company>Land Niedersachsen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GFI_Mechanik_082008</dc:title>
  <dc:creator>Ruediger.Wolf</dc:creator>
  <cp:lastModifiedBy>Busch, Horst (NLBK)</cp:lastModifiedBy>
  <cp:revision>262</cp:revision>
  <cp:lastPrinted>2003-01-29T14:32:48Z</cp:lastPrinted>
  <dcterms:created xsi:type="dcterms:W3CDTF">2008-04-10T09:43:35Z</dcterms:created>
  <dcterms:modified xsi:type="dcterms:W3CDTF">2021-03-29T12:41:18Z</dcterms:modified>
</cp:coreProperties>
</file>