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7"/>
  </p:notesMasterIdLst>
  <p:sldIdLst>
    <p:sldId id="256" r:id="rId2"/>
    <p:sldId id="282" r:id="rId3"/>
    <p:sldId id="283" r:id="rId4"/>
    <p:sldId id="284" r:id="rId5"/>
    <p:sldId id="287" r:id="rId6"/>
    <p:sldId id="286" r:id="rId7"/>
    <p:sldId id="288" r:id="rId8"/>
    <p:sldId id="289" r:id="rId9"/>
    <p:sldId id="290" r:id="rId10"/>
    <p:sldId id="291" r:id="rId11"/>
    <p:sldId id="292" r:id="rId12"/>
    <p:sldId id="285" r:id="rId13"/>
    <p:sldId id="266" r:id="rId14"/>
    <p:sldId id="293" r:id="rId15"/>
    <p:sldId id="294" r:id="rId16"/>
    <p:sldId id="295" r:id="rId17"/>
    <p:sldId id="296" r:id="rId18"/>
    <p:sldId id="297" r:id="rId19"/>
    <p:sldId id="270" r:id="rId20"/>
    <p:sldId id="263" r:id="rId21"/>
    <p:sldId id="264" r:id="rId22"/>
    <p:sldId id="265" r:id="rId23"/>
    <p:sldId id="298" r:id="rId24"/>
    <p:sldId id="299" r:id="rId25"/>
    <p:sldId id="300" r:id="rId26"/>
    <p:sldId id="276" r:id="rId27"/>
    <p:sldId id="277" r:id="rId28"/>
    <p:sldId id="278" r:id="rId29"/>
    <p:sldId id="279" r:id="rId30"/>
    <p:sldId id="280" r:id="rId31"/>
    <p:sldId id="281" r:id="rId32"/>
    <p:sldId id="275" r:id="rId33"/>
    <p:sldId id="257" r:id="rId34"/>
    <p:sldId id="258" r:id="rId35"/>
    <p:sldId id="262" r:id="rId3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9" autoAdjust="0"/>
    <p:restoredTop sz="68655" autoAdjust="0"/>
  </p:normalViewPr>
  <p:slideViewPr>
    <p:cSldViewPr snapToGrid="0">
      <p:cViewPr varScale="1">
        <p:scale>
          <a:sx n="69" d="100"/>
          <a:sy n="69" d="100"/>
        </p:scale>
        <p:origin x="202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83ADF-A9F6-4885-A3D4-E9ACA53114F6}" type="datetimeFigureOut">
              <a:rPr lang="de-DE" smtClean="0"/>
              <a:t>29.03.2021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E0920-C18C-429B-B3A0-64AE9F7DA5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048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F7D1F8-099D-480D-AEA0-5204C8028EC4}" type="slidenum">
              <a:rPr lang="de-DE" altLang="de-DE" sz="1200" smtClean="0"/>
              <a:pPr/>
              <a:t>2</a:t>
            </a:fld>
            <a:endParaRPr lang="de-DE" altLang="de-DE" sz="1200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1988" y="4748213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b="1" i="1" smtClean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35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827A19-168F-45FB-A6F4-793A7C2C7A6D}" type="slidenum">
              <a:rPr lang="de-DE" altLang="de-DE" sz="1200" smtClean="0"/>
              <a:pPr/>
              <a:t>14</a:t>
            </a:fld>
            <a:endParaRPr lang="de-DE" altLang="de-DE" sz="120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1988" y="4748213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b="1" dirty="0" smtClean="0"/>
              <a:t>DIN 14686 (2010-05) Feuerwehrwesen - Schaltschränke für fest eingebaute Stromerzeuger (Generatorsätze) &lt; größer =&gt; 12 kVA für den Einsatz in Feuerwehrfahrzeugen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b="1" dirty="0" smtClean="0"/>
              <a:t>DIN 14687 (2007-02) Feuerwehrwesen - Fest eingebaute Stromerzeuger (Generatorsätze) kleiner 12 kVA für den Einsatz in Feuerwehrfahrzeugen</a:t>
            </a:r>
          </a:p>
          <a:p>
            <a:pPr eaLnBrk="1" hangingPunct="1"/>
            <a:endParaRPr lang="de-DE" altLang="de-DE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2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AFD51F-27DF-4448-9FB8-BE665BBD071B}" type="slidenum">
              <a:rPr lang="de-DE" altLang="de-DE" sz="1200" smtClean="0"/>
              <a:pPr/>
              <a:t>15</a:t>
            </a:fld>
            <a:endParaRPr lang="de-DE" altLang="de-DE" sz="1200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171377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164983-DE30-486E-8193-AA29BE4530F4}" type="slidenum">
              <a:rPr lang="de-DE" altLang="de-DE" sz="1200"/>
              <a:pPr algn="r" eaLnBrk="1" hangingPunct="1"/>
              <a:t>16</a:t>
            </a:fld>
            <a:endParaRPr lang="de-DE" altLang="de-DE" sz="120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806033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259265-620C-4526-B83E-6379CE493B68}" type="slidenum">
              <a:rPr lang="de-DE" altLang="de-DE" sz="1200" smtClean="0"/>
              <a:pPr/>
              <a:t>17</a:t>
            </a:fld>
            <a:endParaRPr lang="de-DE" altLang="de-DE" sz="1200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z="100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92688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BF9081A-990E-4BA0-9C10-4647A716852E}" type="slidenum">
              <a:rPr lang="de-DE" altLang="de-DE" sz="1200" smtClean="0"/>
              <a:pPr/>
              <a:t>18</a:t>
            </a:fld>
            <a:endParaRPr lang="de-DE" altLang="de-DE" sz="1200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altLang="de-DE" sz="1000" dirty="0" smtClean="0">
                <a:sym typeface="Wingdings" panose="05000000000000000000" pitchFamily="2" charset="2"/>
              </a:rPr>
              <a:t>Nur geprüfte Geräte verwenden</a:t>
            </a:r>
          </a:p>
          <a:p>
            <a:pPr eaLnBrk="1" hangingPunct="1"/>
            <a:r>
              <a:rPr lang="de-DE" altLang="de-DE" sz="1000" dirty="0" smtClean="0">
                <a:sym typeface="Wingdings" panose="05000000000000000000" pitchFamily="2" charset="2"/>
              </a:rPr>
              <a:t>Und Feuerwehreigene</a:t>
            </a:r>
            <a:r>
              <a:rPr lang="de-DE" altLang="de-DE" sz="1000" baseline="0" dirty="0" smtClean="0">
                <a:sym typeface="Wingdings" panose="05000000000000000000" pitchFamily="2" charset="2"/>
              </a:rPr>
              <a:t> Geräte Verwenden.</a:t>
            </a:r>
            <a:endParaRPr lang="de-DE" altLang="de-DE" sz="10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7327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8825" y="4495800"/>
            <a:ext cx="5930900" cy="4467225"/>
          </a:xfrm>
        </p:spPr>
        <p:txBody>
          <a:bodyPr/>
          <a:lstStyle/>
          <a:p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672136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8825" y="4651375"/>
            <a:ext cx="6002338" cy="4926013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1000"/>
              <a:t>Leitungsroller und nicht Kabeltrommel   </a:t>
            </a:r>
          </a:p>
        </p:txBody>
      </p:sp>
    </p:spTree>
    <p:extLst>
      <p:ext uri="{BB962C8B-B14F-4D97-AF65-F5344CB8AC3E}">
        <p14:creationId xmlns:p14="http://schemas.microsoft.com/office/powerpoint/2010/main" val="509757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8825" y="4651375"/>
            <a:ext cx="6002338" cy="4926013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endParaRPr lang="de-DE" altLang="de-DE" sz="1000"/>
          </a:p>
        </p:txBody>
      </p:sp>
    </p:spTree>
    <p:extLst>
      <p:ext uri="{BB962C8B-B14F-4D97-AF65-F5344CB8AC3E}">
        <p14:creationId xmlns:p14="http://schemas.microsoft.com/office/powerpoint/2010/main" val="142337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8825" y="4651375"/>
            <a:ext cx="6002338" cy="4926013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b="1"/>
              <a:t>DIN 14 680 - Varianten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de-DE" altLang="de-DE"/>
              <a:t>230 V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de-DE" altLang="de-DE"/>
              <a:t>400 V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de-DE" altLang="de-DE"/>
              <a:t>Ex-geschützt</a:t>
            </a:r>
          </a:p>
          <a:p>
            <a:pPr>
              <a:lnSpc>
                <a:spcPct val="80000"/>
              </a:lnSpc>
            </a:pPr>
            <a:endParaRPr lang="de-DE" altLang="de-DE" b="1"/>
          </a:p>
          <a:p>
            <a:pPr>
              <a:lnSpc>
                <a:spcPct val="80000"/>
              </a:lnSpc>
            </a:pPr>
            <a:r>
              <a:rPr lang="de-DE" altLang="de-DE" b="1"/>
              <a:t>DIN EN 61 316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de-DE" altLang="de-DE"/>
              <a:t>230 V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de-DE" altLang="de-DE"/>
              <a:t>400 V</a:t>
            </a:r>
          </a:p>
        </p:txBody>
      </p:sp>
    </p:spTree>
    <p:extLst>
      <p:ext uri="{BB962C8B-B14F-4D97-AF65-F5344CB8AC3E}">
        <p14:creationId xmlns:p14="http://schemas.microsoft.com/office/powerpoint/2010/main" val="2428430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C5E92E-B59D-48D6-AC9E-E996D07BCC97}" type="slidenum">
              <a:rPr lang="de-DE" altLang="de-DE" sz="1200" smtClean="0"/>
              <a:pPr/>
              <a:t>23</a:t>
            </a:fld>
            <a:endParaRPr lang="de-DE" altLang="de-DE" sz="120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9594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b="1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192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</a:t>
            </a:r>
            <a:r>
              <a:rPr lang="de-DE" baseline="0" dirty="0" smtClean="0"/>
              <a:t> (DGUV i-8677)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E0920-C18C-429B-B3A0-64AE9F7DA5D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03991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D2ED37-8F75-4466-8EAB-C4DBD1F620FA}" type="slidenum">
              <a:rPr lang="de-DE" altLang="de-DE" sz="1200" smtClean="0"/>
              <a:pPr/>
              <a:t>24</a:t>
            </a:fld>
            <a:endParaRPr lang="de-DE" altLang="de-DE" sz="120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9594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838582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3ACC56-9CDB-4F4A-8C06-BAA3ABAB7531}" type="slidenum">
              <a:rPr lang="de-DE" altLang="de-DE" sz="1200" smtClean="0"/>
              <a:pPr/>
              <a:t>25</a:t>
            </a:fld>
            <a:endParaRPr lang="de-DE" altLang="de-DE" sz="120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9594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389094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87709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726762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151501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3425" y="4924425"/>
            <a:ext cx="5438775" cy="4467225"/>
          </a:xfrm>
        </p:spPr>
        <p:txBody>
          <a:bodyPr/>
          <a:lstStyle/>
          <a:p>
            <a:pPr>
              <a:buFontTx/>
              <a:buChar char="-"/>
            </a:pPr>
            <a:r>
              <a:rPr lang="de-DE" altLang="de-DE"/>
              <a:t>zulässig, wenn Elektrofachkraft es ausführt</a:t>
            </a:r>
          </a:p>
          <a:p>
            <a:pPr>
              <a:buFontTx/>
              <a:buChar char="-"/>
            </a:pPr>
            <a:r>
              <a:rPr lang="de-DE" altLang="de-DE"/>
              <a:t>Max. Entfernung zwischen den Verbrauchern beträgt 100 m</a:t>
            </a:r>
          </a:p>
          <a:p>
            <a:pPr>
              <a:buFontTx/>
              <a:buChar char="-"/>
            </a:pPr>
            <a:r>
              <a:rPr lang="de-DE" altLang="de-DE"/>
              <a:t>Abhängig von der Bedienungsanleitung des Stromerzeugers</a:t>
            </a:r>
          </a:p>
          <a:p>
            <a:endParaRPr lang="de-DE" altLang="de-DE"/>
          </a:p>
          <a:p>
            <a:pPr>
              <a:buFontTx/>
              <a:buChar char="-"/>
            </a:pPr>
            <a:r>
              <a:rPr lang="de-DE" altLang="de-DE"/>
              <a:t>Schleifenwiderstand &gt; 1,5 Ohm</a:t>
            </a:r>
          </a:p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24031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3425" y="4924425"/>
            <a:ext cx="5438775" cy="4467225"/>
          </a:xfrm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03666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3425" y="4924425"/>
            <a:ext cx="5438775" cy="4467225"/>
          </a:xfrm>
        </p:spPr>
        <p:txBody>
          <a:bodyPr/>
          <a:lstStyle/>
          <a:p>
            <a:endParaRPr lang="de-DE" altLang="de-D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848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495800"/>
            <a:ext cx="5438775" cy="4687888"/>
          </a:xfrm>
        </p:spPr>
        <p:txBody>
          <a:bodyPr/>
          <a:lstStyle/>
          <a:p>
            <a:r>
              <a:rPr lang="de-DE" altLang="de-DE" b="1" dirty="0"/>
              <a:t>Stromerzeuger niemals erden</a:t>
            </a:r>
          </a:p>
          <a:p>
            <a:pPr>
              <a:buFontTx/>
              <a:buChar char="-"/>
            </a:pPr>
            <a:r>
              <a:rPr lang="de-DE" altLang="de-DE" dirty="0"/>
              <a:t>Strom fließt sonst über Boden und bildet so seinen Stromkreis</a:t>
            </a:r>
          </a:p>
          <a:p>
            <a:pPr>
              <a:buFontTx/>
              <a:buChar char="-"/>
            </a:pPr>
            <a:r>
              <a:rPr lang="de-DE" altLang="de-DE" dirty="0"/>
              <a:t>Gefahr von Stromschlag</a:t>
            </a:r>
          </a:p>
          <a:p>
            <a:pPr>
              <a:buFontTx/>
              <a:buChar char="-"/>
            </a:pPr>
            <a:r>
              <a:rPr lang="de-DE" altLang="de-DE" dirty="0"/>
              <a:t>Bei abstellen von Geräte im Gras o. ä. ist der Widerstand gegenüber dem Leitungswiderstand zu groß, so das der Strom nicht über den Boden fließt</a:t>
            </a:r>
          </a:p>
          <a:p>
            <a:pPr>
              <a:buFontTx/>
              <a:buChar char="-"/>
            </a:pPr>
            <a:endParaRPr lang="de-DE" altLang="de-DE" dirty="0"/>
          </a:p>
          <a:p>
            <a:r>
              <a:rPr lang="de-DE" altLang="de-DE" b="1" dirty="0"/>
              <a:t>Sichtprüfung</a:t>
            </a:r>
          </a:p>
          <a:p>
            <a:endParaRPr lang="de-DE" altLang="de-DE" b="1" dirty="0"/>
          </a:p>
          <a:p>
            <a:r>
              <a:rPr lang="de-DE" altLang="de-DE" b="1" dirty="0"/>
              <a:t>Potentialausgleichssystem kontrollieren</a:t>
            </a:r>
          </a:p>
          <a:p>
            <a:pPr>
              <a:buFontTx/>
              <a:buChar char="-"/>
            </a:pPr>
            <a:r>
              <a:rPr lang="de-DE" altLang="de-DE" dirty="0"/>
              <a:t>Vor jedem Einsatz / Übung</a:t>
            </a:r>
          </a:p>
          <a:p>
            <a:pPr>
              <a:buFontTx/>
              <a:buChar char="-"/>
            </a:pPr>
            <a:r>
              <a:rPr lang="de-DE" altLang="de-DE" dirty="0"/>
              <a:t>Nach jedem Einsatz</a:t>
            </a:r>
          </a:p>
          <a:p>
            <a:pPr>
              <a:buFontTx/>
              <a:buChar char="-"/>
            </a:pPr>
            <a:endParaRPr lang="de-DE" altLang="de-DE" dirty="0"/>
          </a:p>
          <a:p>
            <a:r>
              <a:rPr lang="de-DE" altLang="de-DE" b="1" dirty="0"/>
              <a:t>Prüffristen</a:t>
            </a:r>
          </a:p>
          <a:p>
            <a:pPr>
              <a:buFontTx/>
              <a:buChar char="-"/>
            </a:pPr>
            <a:r>
              <a:rPr lang="de-DE" altLang="de-DE" dirty="0"/>
              <a:t>Sichtprüfung, Schutzleiterprüfung und Isolations- und Widerstandsmessung jährlich durch FTZ oder Gerätewart eigenständig</a:t>
            </a:r>
          </a:p>
          <a:p>
            <a:pPr>
              <a:buFontTx/>
              <a:buChar char="-"/>
            </a:pPr>
            <a:r>
              <a:rPr lang="de-DE" altLang="de-DE" dirty="0"/>
              <a:t>Funktionsprüfung im Übungsbetrieb</a:t>
            </a:r>
          </a:p>
          <a:p>
            <a:endParaRPr lang="de-DE" altLang="de-DE" dirty="0"/>
          </a:p>
          <a:p>
            <a:r>
              <a:rPr lang="de-DE" altLang="de-DE" b="1" i="1" dirty="0">
                <a:solidFill>
                  <a:srgbClr val="E0003C"/>
                </a:solidFill>
              </a:rPr>
              <a:t>Für einen tragbaren Stromerzeuger (DIN 14685) ist/sind nachfolgende Prüfung/en durchzuführen:</a:t>
            </a:r>
          </a:p>
          <a:p>
            <a:r>
              <a:rPr lang="de-DE" altLang="de-DE" b="1" i="1" dirty="0">
                <a:solidFill>
                  <a:srgbClr val="E0003C"/>
                </a:solidFill>
              </a:rPr>
              <a:t>(x) allgemeine Sichtprüfung</a:t>
            </a:r>
          </a:p>
          <a:p>
            <a:r>
              <a:rPr lang="de-DE" altLang="de-DE" b="1" i="1" dirty="0">
                <a:solidFill>
                  <a:srgbClr val="E0003C"/>
                </a:solidFill>
              </a:rPr>
              <a:t>(x) Prüfen des Potentialausgleichsleitungssystems auf Unterbrechungen mittels Prüfeinrichtung</a:t>
            </a:r>
          </a:p>
          <a:p>
            <a:endParaRPr lang="de-DE" altLang="de-DE" b="1" i="1" dirty="0">
              <a:solidFill>
                <a:srgbClr val="E0003C"/>
              </a:solidFill>
            </a:endParaRPr>
          </a:p>
          <a:p>
            <a:r>
              <a:rPr lang="de-DE" altLang="de-DE" b="1" i="1" dirty="0">
                <a:solidFill>
                  <a:srgbClr val="E0003C"/>
                </a:solidFill>
              </a:rPr>
              <a:t>Bei Stromerzeugern der Feuerwehr (DIN 14685)</a:t>
            </a:r>
          </a:p>
          <a:p>
            <a:r>
              <a:rPr lang="de-DE" altLang="de-DE" b="1" i="1" dirty="0">
                <a:solidFill>
                  <a:srgbClr val="E0003C"/>
                </a:solidFill>
              </a:rPr>
              <a:t>(x) entfällt die Erdung.</a:t>
            </a:r>
          </a:p>
          <a:p>
            <a:r>
              <a:rPr lang="de-DE" altLang="de-DE" b="1" i="1" dirty="0">
                <a:solidFill>
                  <a:srgbClr val="E0003C"/>
                </a:solidFill>
              </a:rPr>
              <a:t>(x) dürfen max. 100 m Leitung hintereinander geschaltet werden.</a:t>
            </a:r>
          </a:p>
        </p:txBody>
      </p:sp>
    </p:spTree>
    <p:extLst>
      <p:ext uri="{BB962C8B-B14F-4D97-AF65-F5344CB8AC3E}">
        <p14:creationId xmlns:p14="http://schemas.microsoft.com/office/powerpoint/2010/main" val="37616314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495800"/>
            <a:ext cx="5716588" cy="4467225"/>
          </a:xfrm>
          <a:solidFill>
            <a:schemeClr val="bg1"/>
          </a:solidFill>
        </p:spPr>
        <p:txBody>
          <a:bodyPr/>
          <a:lstStyle/>
          <a:p>
            <a:endParaRPr lang="de-DE" altLang="de-DE" sz="1000"/>
          </a:p>
        </p:txBody>
      </p:sp>
    </p:spTree>
    <p:extLst>
      <p:ext uri="{BB962C8B-B14F-4D97-AF65-F5344CB8AC3E}">
        <p14:creationId xmlns:p14="http://schemas.microsoft.com/office/powerpoint/2010/main" val="771161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Bild</a:t>
            </a:r>
            <a:r>
              <a:rPr lang="de-DE" baseline="0" smtClean="0"/>
              <a:t> (DGUV i-8677)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E0920-C18C-429B-B3A0-64AE9F7DA5D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0434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495800"/>
            <a:ext cx="5716588" cy="4467225"/>
          </a:xfrm>
          <a:solidFill>
            <a:schemeClr val="bg1"/>
          </a:solidFill>
        </p:spPr>
        <p:txBody>
          <a:bodyPr/>
          <a:lstStyle/>
          <a:p>
            <a:r>
              <a:rPr lang="de-DE" altLang="de-DE" b="1"/>
              <a:t>Lichtballon</a:t>
            </a:r>
          </a:p>
          <a:p>
            <a:r>
              <a:rPr lang="de-DE" altLang="de-DE"/>
              <a:t>- Airstar (Erfinder, weltweit führender Anbieter von Lichtballonsystemen) - Sirocco </a:t>
            </a:r>
          </a:p>
          <a:p>
            <a:r>
              <a:rPr lang="de-DE" altLang="de-DE"/>
              <a:t>- Powermoon – Xenon, Quadro, Twinlight, Profi 1, Start, Picolo</a:t>
            </a:r>
          </a:p>
          <a:p>
            <a:r>
              <a:rPr lang="de-DE" altLang="de-DE"/>
              <a:t>- Gifas – ApolloLight</a:t>
            </a:r>
          </a:p>
        </p:txBody>
      </p:sp>
    </p:spTree>
    <p:extLst>
      <p:ext uri="{BB962C8B-B14F-4D97-AF65-F5344CB8AC3E}">
        <p14:creationId xmlns:p14="http://schemas.microsoft.com/office/powerpoint/2010/main" val="4146492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7075" y="4910138"/>
            <a:ext cx="5788025" cy="4468812"/>
          </a:xfrm>
          <a:ln/>
        </p:spPr>
        <p:txBody>
          <a:bodyPr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31174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B06325-0B32-4AAF-8FDD-3EECF9F83001}" type="slidenum">
              <a:rPr lang="de-DE" altLang="de-DE" sz="1200" smtClean="0"/>
              <a:pPr/>
              <a:t>7</a:t>
            </a:fld>
            <a:endParaRPr lang="de-DE" altLang="de-DE" sz="120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1988" y="4532313"/>
            <a:ext cx="57435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331243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77E0E3-8166-4C01-901B-5501EF086BDA}" type="slidenum">
              <a:rPr lang="de-DE" altLang="de-DE" sz="1200" smtClean="0"/>
              <a:pPr/>
              <a:t>8</a:t>
            </a:fld>
            <a:endParaRPr lang="de-DE" altLang="de-DE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7435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z="1000" b="1" u="sng" smtClean="0"/>
          </a:p>
        </p:txBody>
      </p:sp>
    </p:spTree>
    <p:extLst>
      <p:ext uri="{BB962C8B-B14F-4D97-AF65-F5344CB8AC3E}">
        <p14:creationId xmlns:p14="http://schemas.microsoft.com/office/powerpoint/2010/main" val="3290543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886129-D1B9-4A62-8070-961B67B3FB04}" type="slidenum">
              <a:rPr lang="de-DE" altLang="de-DE" sz="1200" smtClean="0"/>
              <a:pPr/>
              <a:t>9</a:t>
            </a:fld>
            <a:endParaRPr lang="de-DE" altLang="de-DE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7435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935443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373375-B7CE-4EC8-B599-F5870FE13EAD}" type="slidenum">
              <a:rPr lang="de-DE" altLang="de-DE" sz="1200" smtClean="0"/>
              <a:pPr/>
              <a:t>10</a:t>
            </a:fld>
            <a:endParaRPr lang="de-DE" altLang="de-DE" sz="120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z="1000" smtClean="0"/>
          </a:p>
        </p:txBody>
      </p:sp>
    </p:spTree>
    <p:extLst>
      <p:ext uri="{BB962C8B-B14F-4D97-AF65-F5344CB8AC3E}">
        <p14:creationId xmlns:p14="http://schemas.microsoft.com/office/powerpoint/2010/main" val="4023426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8DB9C8-9E74-413E-BF33-EAD9C86D7E93}" type="slidenum">
              <a:rPr lang="de-DE" altLang="de-DE" sz="1200" smtClean="0"/>
              <a:pPr/>
              <a:t>11</a:t>
            </a:fld>
            <a:endParaRPr lang="de-DE" altLang="de-DE" sz="120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888038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z="1000" smtClean="0"/>
          </a:p>
        </p:txBody>
      </p:sp>
    </p:spTree>
    <p:extLst>
      <p:ext uri="{BB962C8B-B14F-4D97-AF65-F5344CB8AC3E}">
        <p14:creationId xmlns:p14="http://schemas.microsoft.com/office/powerpoint/2010/main" val="2617869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3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806450" y="4924425"/>
            <a:ext cx="5437188" cy="4467225"/>
          </a:xfrm>
        </p:spPr>
        <p:txBody>
          <a:bodyPr/>
          <a:lstStyle/>
          <a:p>
            <a:r>
              <a:rPr lang="de-DE" altLang="de-DE">
                <a:effectLst>
                  <a:outerShdw blurRad="38100" dist="38100" dir="2700000" algn="tl">
                    <a:srgbClr val="C0C0C0"/>
                  </a:outerShdw>
                </a:effectLst>
              </a:rPr>
              <a:t>PRCD	= Portabel Residual Current Device</a:t>
            </a:r>
          </a:p>
          <a:p>
            <a:r>
              <a:rPr lang="de-DE" altLang="de-DE">
                <a:effectLst>
                  <a:outerShdw blurRad="38100" dist="38100" dir="2700000" algn="tl">
                    <a:srgbClr val="C0C0C0"/>
                  </a:outerShdw>
                </a:effectLst>
              </a:rPr>
              <a:t>S	= Safety</a:t>
            </a:r>
          </a:p>
          <a:p>
            <a:endParaRPr lang="de-DE" altLang="de-DE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de-DE" altLang="de-DE" b="1">
                <a:effectLst>
                  <a:outerShdw blurRad="38100" dist="38100" dir="2700000" algn="tl">
                    <a:srgbClr val="C0C0C0"/>
                  </a:outerShdw>
                </a:effectLst>
              </a:rPr>
              <a:t>Fremdnutzung wann</a:t>
            </a:r>
          </a:p>
          <a:p>
            <a:pPr>
              <a:buFontTx/>
              <a:buChar char="-"/>
            </a:pPr>
            <a:r>
              <a:rPr lang="de-DE" altLang="de-DE">
                <a:effectLst>
                  <a:outerShdw blurRad="38100" dist="38100" dir="2700000" algn="tl">
                    <a:srgbClr val="C0C0C0"/>
                  </a:outerShdw>
                </a:effectLst>
              </a:rPr>
              <a:t>Bei zeitkritischen Umständen, z.B. Stromerzeugerausfall bei einem VU</a:t>
            </a:r>
          </a:p>
          <a:p>
            <a:pPr>
              <a:buFontTx/>
              <a:buChar char="-"/>
            </a:pPr>
            <a:r>
              <a:rPr lang="de-DE" altLang="de-DE">
                <a:effectLst>
                  <a:outerShdw blurRad="38100" dist="38100" dir="2700000" algn="tl">
                    <a:srgbClr val="C0C0C0"/>
                  </a:outerShdw>
                </a:effectLst>
              </a:rPr>
              <a:t>nicht für zeitunkritische Maßnahmen, z.B. Keller auspumpen</a:t>
            </a:r>
          </a:p>
          <a:p>
            <a:pPr algn="l"/>
            <a:endParaRPr lang="de-DE" altLang="de-DE"/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239838" y="5119688"/>
            <a:ext cx="53705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DE" altLang="de-DE" sz="14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615950" y="4495800"/>
            <a:ext cx="59229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DE" altLang="de-DE" sz="120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54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54B0F-C29C-4DEA-B150-C4011232DD9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713A7-DC1B-424A-AD6A-B9C39C10BC7A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7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9413" y="908050"/>
            <a:ext cx="2159000" cy="52212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908050"/>
            <a:ext cx="6326188" cy="522128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9D38C-85A9-4526-81AE-E9007ABE48BE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31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908050"/>
            <a:ext cx="8637588" cy="3238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50825" y="1449388"/>
            <a:ext cx="4241800" cy="46799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5025" y="1449388"/>
            <a:ext cx="4243388" cy="467995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17D6B-DD68-4BDE-8DF7-1F9BC1762641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181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6CB58-6715-4E9B-BAE1-67A7CC2ED135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658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D64BB-0A0D-44D8-A72B-E321DED3D8FD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19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449388"/>
            <a:ext cx="4241800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5025" y="1449388"/>
            <a:ext cx="4243388" cy="4679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29D59-D850-4280-AA05-52A7A7FE333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943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2B537-D081-435E-9DBE-85CD6D0E7CF0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362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7786E-6850-4B16-8FF8-EE7254D3DF31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429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3C372-4202-4E29-AC20-F374D7D67C27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87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DBE99-B692-49C8-9F3E-F62DAB1FAAE8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951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2E6A2-1EA3-4896-926E-9AE20368C074}" type="slidenum">
              <a:rPr lang="de-DE" altLang="de-DE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71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0" y="836613"/>
            <a:ext cx="9144000" cy="468312"/>
          </a:xfrm>
          <a:prstGeom prst="roundRect">
            <a:avLst>
              <a:gd name="adj" fmla="val 241"/>
            </a:avLst>
          </a:prstGeom>
          <a:gradFill rotWithShape="1">
            <a:gsLst>
              <a:gs pos="0">
                <a:srgbClr val="E0003C"/>
              </a:gs>
              <a:gs pos="100000">
                <a:srgbClr val="DDDDDD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altLang="de-DE" smtClean="0">
              <a:solidFill>
                <a:srgbClr val="000000"/>
              </a:solidFill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449388"/>
            <a:ext cx="863758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Klicken Sie, um die Formate des Vorlagentextes zu bearbeiten</a:t>
            </a:r>
          </a:p>
          <a:p>
            <a:pPr lvl="1"/>
            <a:r>
              <a:rPr lang="de-DE" altLang="de-DE" dirty="0" smtClean="0"/>
              <a:t>Zweite Ebene</a:t>
            </a:r>
          </a:p>
          <a:p>
            <a:pPr lvl="2"/>
            <a:r>
              <a:rPr lang="de-DE" altLang="de-DE" dirty="0" smtClean="0"/>
              <a:t>Dritte Ebene</a:t>
            </a:r>
          </a:p>
          <a:p>
            <a:pPr lvl="3"/>
            <a:r>
              <a:rPr lang="de-DE" altLang="de-DE" dirty="0" smtClean="0"/>
              <a:t>Vierte Ebene</a:t>
            </a:r>
          </a:p>
          <a:p>
            <a:pPr lvl="4"/>
            <a:r>
              <a:rPr lang="de-DE" altLang="de-DE" dirty="0" smtClean="0"/>
              <a:t>Fünfte Ebene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Lernziel</a:t>
            </a:r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0825" y="62372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3728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88175" y="62372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5585ACB-78F7-4BA0-B195-EB2684326F6F}" type="slidenum">
              <a:rPr lang="de-DE" altLang="de-DE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ChangeArrowheads="1"/>
          </p:cNvSpPr>
          <p:nvPr/>
        </p:nvSpPr>
        <p:spPr bwMode="auto">
          <a:xfrm>
            <a:off x="3492500" y="188913"/>
            <a:ext cx="3490913" cy="641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800" b="1" smtClean="0">
                <a:solidFill>
                  <a:srgbClr val="000000"/>
                </a:solidFill>
              </a:rPr>
              <a:t>Allg. Gerätekunde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de-DE" altLang="de-DE" sz="1800" smtClean="0">
                <a:solidFill>
                  <a:srgbClr val="000000"/>
                </a:solidFill>
              </a:rPr>
              <a:t> el. Betriebsmittel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7868505" y="293735"/>
            <a:ext cx="10199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Dezernat 3.3</a:t>
            </a:r>
            <a:endParaRPr lang="de-DE" sz="1000" dirty="0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3806" y="51055"/>
            <a:ext cx="3566469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4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effectLst/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u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m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m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image" Target="../media/image11.png"/><Relationship Id="rId3" Type="http://schemas.openxmlformats.org/officeDocument/2006/relationships/hyperlink" Target="http://de.wikipedia.org/w/index.php?title=Datei:High_voltage_warning.svg&amp;filetimestamp=20091110221429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image" Target="../media/image2.jpe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pload.wikimedia.org/wikipedia/commons/9/95/Schutzklasse_1_fett.svg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jpe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hyperlink" Target="javascript:var%20newWindow=NewWindow(%22../images/bilder/25/251902.JPG%22)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9/95/Schutzklasse_1_fett.sv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7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128" y="4745357"/>
            <a:ext cx="975500" cy="97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Allgemeine Gerätekunde</a:t>
            </a:r>
            <a:br>
              <a:rPr lang="de-DE" dirty="0" smtClean="0"/>
            </a:br>
            <a:r>
              <a:rPr lang="de-DE" sz="3200" dirty="0" smtClean="0"/>
              <a:t>elektrische Betriebsmittel</a:t>
            </a:r>
            <a:endParaRPr lang="de-DE" sz="3200" dirty="0"/>
          </a:p>
        </p:txBody>
      </p:sp>
      <p:pic>
        <p:nvPicPr>
          <p:cNvPr id="4" name="Picture 10" descr="220px-High_voltage_warni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841" y="5678543"/>
            <a:ext cx="814465" cy="68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50" y="4557557"/>
            <a:ext cx="1136673" cy="135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File:Schutzklasse 1 fett.sv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439" y="1504540"/>
            <a:ext cx="1045307" cy="94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922" y="4925196"/>
            <a:ext cx="1763551" cy="10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ANd9GcQmrwx7kfNzMVfXQr7JVD4gY8TzweiXFIFoG0zmxuw9zbFqyxL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86174"/>
            <a:ext cx="8826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3606" y="5720857"/>
            <a:ext cx="834113" cy="698851"/>
          </a:xfrm>
          <a:prstGeom prst="rect">
            <a:avLst/>
          </a:prstGeom>
          <a:noFill/>
        </p:spPr>
      </p:pic>
      <p:pic>
        <p:nvPicPr>
          <p:cNvPr id="12" name="Picture 13" descr="undefine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445" y="3684233"/>
            <a:ext cx="901572" cy="90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250100 - Flutlichtstrahler BS 100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074" y="3612052"/>
            <a:ext cx="893805" cy="89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1" descr="undefined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28" y="3510743"/>
            <a:ext cx="995113" cy="99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3" descr="undefine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686" y="3600451"/>
            <a:ext cx="833896" cy="83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9" descr="undefine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98" y="4602820"/>
            <a:ext cx="905554" cy="905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1" descr="undefine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54" y="2909683"/>
            <a:ext cx="1049732" cy="104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5" descr="337281 - Helmlampe XP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42" y="5606654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1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9388"/>
            <a:ext cx="8637588" cy="4679950"/>
          </a:xfrm>
        </p:spPr>
        <p:txBody>
          <a:bodyPr/>
          <a:lstStyle/>
          <a:p>
            <a:pPr eaLnBrk="1" hangingPunct="1">
              <a:defRPr/>
            </a:pPr>
            <a:r>
              <a:rPr lang="de-DE" b="1" dirty="0" smtClean="0"/>
              <a:t>Öffentliches Netz</a:t>
            </a:r>
          </a:p>
          <a:p>
            <a:pPr eaLnBrk="1" hangingPunct="1">
              <a:defRPr/>
            </a:pPr>
            <a:endParaRPr lang="de-DE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</p:txBody>
      </p:sp>
      <p:pic>
        <p:nvPicPr>
          <p:cNvPr id="19460" name="Picture 4" descr="STR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5184775" cy="4840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Rectangle 8"/>
          <p:cNvSpPr>
            <a:spLocks noChangeArrowheads="1"/>
          </p:cNvSpPr>
          <p:nvPr/>
        </p:nvSpPr>
        <p:spPr bwMode="auto">
          <a:xfrm>
            <a:off x="395288" y="3644900"/>
            <a:ext cx="1728787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2" name="Rectangle 12"/>
          <p:cNvSpPr>
            <a:spLocks noChangeArrowheads="1"/>
          </p:cNvSpPr>
          <p:nvPr/>
        </p:nvSpPr>
        <p:spPr bwMode="auto">
          <a:xfrm>
            <a:off x="1908175" y="5516563"/>
            <a:ext cx="792163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3" name="Rectangle 13"/>
          <p:cNvSpPr>
            <a:spLocks noChangeArrowheads="1"/>
          </p:cNvSpPr>
          <p:nvPr/>
        </p:nvSpPr>
        <p:spPr bwMode="auto">
          <a:xfrm>
            <a:off x="2771775" y="5661025"/>
            <a:ext cx="792163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4" name="Rectangle 14"/>
          <p:cNvSpPr>
            <a:spLocks noChangeArrowheads="1"/>
          </p:cNvSpPr>
          <p:nvPr/>
        </p:nvSpPr>
        <p:spPr bwMode="auto">
          <a:xfrm>
            <a:off x="3708400" y="5157788"/>
            <a:ext cx="792163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5" name="Line 16"/>
          <p:cNvSpPr>
            <a:spLocks noChangeShapeType="1"/>
          </p:cNvSpPr>
          <p:nvPr/>
        </p:nvSpPr>
        <p:spPr bwMode="auto">
          <a:xfrm>
            <a:off x="755650" y="3213100"/>
            <a:ext cx="0" cy="31686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19466" name="Line 17"/>
          <p:cNvSpPr>
            <a:spLocks noChangeShapeType="1"/>
          </p:cNvSpPr>
          <p:nvPr/>
        </p:nvSpPr>
        <p:spPr bwMode="auto">
          <a:xfrm>
            <a:off x="755650" y="6381750"/>
            <a:ext cx="10795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19467" name="Oval 18"/>
          <p:cNvSpPr>
            <a:spLocks noChangeArrowheads="1"/>
          </p:cNvSpPr>
          <p:nvPr/>
        </p:nvSpPr>
        <p:spPr bwMode="auto">
          <a:xfrm>
            <a:off x="719138" y="3213100"/>
            <a:ext cx="71437" cy="714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8" name="Oval 19"/>
          <p:cNvSpPr>
            <a:spLocks noChangeArrowheads="1"/>
          </p:cNvSpPr>
          <p:nvPr/>
        </p:nvSpPr>
        <p:spPr bwMode="auto">
          <a:xfrm>
            <a:off x="719138" y="3429000"/>
            <a:ext cx="71437" cy="714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69" name="Oval 20"/>
          <p:cNvSpPr>
            <a:spLocks noChangeArrowheads="1"/>
          </p:cNvSpPr>
          <p:nvPr/>
        </p:nvSpPr>
        <p:spPr bwMode="auto">
          <a:xfrm>
            <a:off x="1835150" y="6327775"/>
            <a:ext cx="71438" cy="10795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9470" name="Line 32"/>
          <p:cNvSpPr>
            <a:spLocks noChangeShapeType="1"/>
          </p:cNvSpPr>
          <p:nvPr/>
        </p:nvSpPr>
        <p:spPr bwMode="auto">
          <a:xfrm>
            <a:off x="1331913" y="2420938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16" name="Rectangle 1039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15754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b="1" dirty="0" smtClean="0"/>
              <a:t>Öffentliches Netz (TN-Netz)</a:t>
            </a:r>
            <a:endParaRPr lang="de-DE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de-DE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r>
              <a:rPr lang="de-DE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08" name="Picture 4" descr="STR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5184775" cy="4840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95288" y="3644900"/>
            <a:ext cx="1728787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908175" y="5516563"/>
            <a:ext cx="792163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708400" y="5157788"/>
            <a:ext cx="792163" cy="288925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>
            <a:off x="755650" y="3213100"/>
            <a:ext cx="0" cy="3168650"/>
          </a:xfrm>
          <a:prstGeom prst="line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21513" name="Line 10"/>
          <p:cNvSpPr>
            <a:spLocks noChangeShapeType="1"/>
          </p:cNvSpPr>
          <p:nvPr/>
        </p:nvSpPr>
        <p:spPr bwMode="auto">
          <a:xfrm>
            <a:off x="755650" y="6381750"/>
            <a:ext cx="1079500" cy="0"/>
          </a:xfrm>
          <a:prstGeom prst="line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719138" y="3213100"/>
            <a:ext cx="71437" cy="714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5" name="Oval 12"/>
          <p:cNvSpPr>
            <a:spLocks noChangeArrowheads="1"/>
          </p:cNvSpPr>
          <p:nvPr/>
        </p:nvSpPr>
        <p:spPr bwMode="auto">
          <a:xfrm>
            <a:off x="719138" y="3429000"/>
            <a:ext cx="71437" cy="714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1835150" y="6327775"/>
            <a:ext cx="71438" cy="10795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21517" name="Line 14"/>
          <p:cNvSpPr>
            <a:spLocks noChangeShapeType="1"/>
          </p:cNvSpPr>
          <p:nvPr/>
        </p:nvSpPr>
        <p:spPr bwMode="auto">
          <a:xfrm>
            <a:off x="755650" y="2420938"/>
            <a:ext cx="2087563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096" name="Line 16"/>
          <p:cNvSpPr>
            <a:spLocks noChangeShapeType="1"/>
          </p:cNvSpPr>
          <p:nvPr/>
        </p:nvSpPr>
        <p:spPr bwMode="auto">
          <a:xfrm>
            <a:off x="755650" y="2420938"/>
            <a:ext cx="2087563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097" name="Line 17"/>
          <p:cNvSpPr>
            <a:spLocks noChangeShapeType="1"/>
          </p:cNvSpPr>
          <p:nvPr/>
        </p:nvSpPr>
        <p:spPr bwMode="auto">
          <a:xfrm flipV="1">
            <a:off x="2843213" y="2420938"/>
            <a:ext cx="0" cy="3529012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098" name="Line 18"/>
          <p:cNvSpPr>
            <a:spLocks noChangeShapeType="1"/>
          </p:cNvSpPr>
          <p:nvPr/>
        </p:nvSpPr>
        <p:spPr bwMode="auto">
          <a:xfrm flipV="1">
            <a:off x="2843213" y="5734050"/>
            <a:ext cx="720725" cy="215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099" name="Line 19"/>
          <p:cNvSpPr>
            <a:spLocks noChangeShapeType="1"/>
          </p:cNvSpPr>
          <p:nvPr/>
        </p:nvSpPr>
        <p:spPr bwMode="auto">
          <a:xfrm>
            <a:off x="3563938" y="5734050"/>
            <a:ext cx="287337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00" name="Line 20"/>
          <p:cNvSpPr>
            <a:spLocks noChangeShapeType="1"/>
          </p:cNvSpPr>
          <p:nvPr/>
        </p:nvSpPr>
        <p:spPr bwMode="auto">
          <a:xfrm>
            <a:off x="3851275" y="5734050"/>
            <a:ext cx="0" cy="6477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01" name="Line 21"/>
          <p:cNvSpPr>
            <a:spLocks noChangeShapeType="1"/>
          </p:cNvSpPr>
          <p:nvPr/>
        </p:nvSpPr>
        <p:spPr bwMode="auto">
          <a:xfrm flipH="1">
            <a:off x="755650" y="6381750"/>
            <a:ext cx="3095625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02" name="Line 22"/>
          <p:cNvSpPr>
            <a:spLocks noChangeShapeType="1"/>
          </p:cNvSpPr>
          <p:nvPr/>
        </p:nvSpPr>
        <p:spPr bwMode="auto">
          <a:xfrm>
            <a:off x="755650" y="2420938"/>
            <a:ext cx="12700" cy="3960812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09" name="Line 29"/>
          <p:cNvSpPr>
            <a:spLocks noChangeShapeType="1"/>
          </p:cNvSpPr>
          <p:nvPr/>
        </p:nvSpPr>
        <p:spPr bwMode="auto">
          <a:xfrm>
            <a:off x="2195513" y="2420938"/>
            <a:ext cx="215900" cy="0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11" name="Line 31"/>
          <p:cNvSpPr>
            <a:spLocks noChangeShapeType="1"/>
          </p:cNvSpPr>
          <p:nvPr/>
        </p:nvSpPr>
        <p:spPr bwMode="auto">
          <a:xfrm>
            <a:off x="2843213" y="4724400"/>
            <a:ext cx="0" cy="215900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12" name="Line 32"/>
          <p:cNvSpPr>
            <a:spLocks noChangeShapeType="1"/>
          </p:cNvSpPr>
          <p:nvPr/>
        </p:nvSpPr>
        <p:spPr bwMode="auto">
          <a:xfrm flipV="1">
            <a:off x="3203575" y="5805488"/>
            <a:ext cx="144463" cy="71437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13" name="Line 33"/>
          <p:cNvSpPr>
            <a:spLocks noChangeShapeType="1"/>
          </p:cNvSpPr>
          <p:nvPr/>
        </p:nvSpPr>
        <p:spPr bwMode="auto">
          <a:xfrm flipH="1">
            <a:off x="2268538" y="6381750"/>
            <a:ext cx="215900" cy="0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14" name="Line 34"/>
          <p:cNvSpPr>
            <a:spLocks noChangeShapeType="1"/>
          </p:cNvSpPr>
          <p:nvPr/>
        </p:nvSpPr>
        <p:spPr bwMode="auto">
          <a:xfrm>
            <a:off x="3851275" y="5949950"/>
            <a:ext cx="0" cy="215900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16" name="Line 36"/>
          <p:cNvSpPr>
            <a:spLocks noChangeShapeType="1"/>
          </p:cNvSpPr>
          <p:nvPr/>
        </p:nvSpPr>
        <p:spPr bwMode="auto">
          <a:xfrm flipV="1">
            <a:off x="755650" y="4652963"/>
            <a:ext cx="0" cy="215900"/>
          </a:xfrm>
          <a:prstGeom prst="line">
            <a:avLst/>
          </a:prstGeom>
          <a:noFill/>
          <a:ln w="635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2122" name="Oval 42"/>
          <p:cNvSpPr>
            <a:spLocks noChangeArrowheads="1"/>
          </p:cNvSpPr>
          <p:nvPr/>
        </p:nvSpPr>
        <p:spPr bwMode="auto">
          <a:xfrm>
            <a:off x="2771775" y="5516563"/>
            <a:ext cx="144463" cy="14446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67400" y="1844675"/>
            <a:ext cx="309721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de-DE" sz="1600" dirty="0">
                <a:latin typeface="Arial" charset="0"/>
              </a:rPr>
              <a:t> Auftreten eines Fehlers an</a:t>
            </a:r>
          </a:p>
          <a:p>
            <a:pPr>
              <a:defRPr/>
            </a:pPr>
            <a:r>
              <a:rPr lang="de-DE" sz="1600" dirty="0">
                <a:latin typeface="Arial" charset="0"/>
              </a:rPr>
              <a:t>   einem elektrischen</a:t>
            </a:r>
          </a:p>
          <a:p>
            <a:pPr>
              <a:defRPr/>
            </a:pPr>
            <a:r>
              <a:rPr lang="de-DE" sz="1600" dirty="0">
                <a:latin typeface="Arial" charset="0"/>
              </a:rPr>
              <a:t>   Betriebsmittel </a:t>
            </a:r>
            <a:r>
              <a:rPr lang="de-DE" sz="1600" dirty="0">
                <a:latin typeface="Arial" charset="0"/>
                <a:sym typeface="Wingdings" pitchFamily="2" charset="2"/>
              </a:rPr>
              <a:t></a:t>
            </a:r>
          </a:p>
          <a:p>
            <a:pPr>
              <a:defRPr/>
            </a:pPr>
            <a:endParaRPr lang="de-DE" sz="1600" dirty="0">
              <a:latin typeface="Arial" charset="0"/>
              <a:sym typeface="Wingdings" pitchFamily="2" charset="2"/>
            </a:endParaRPr>
          </a:p>
          <a:p>
            <a:pPr>
              <a:buFontTx/>
              <a:buChar char="•"/>
              <a:defRPr/>
            </a:pPr>
            <a:r>
              <a:rPr lang="de-DE" sz="1600" dirty="0">
                <a:latin typeface="Arial" charset="0"/>
              </a:rPr>
              <a:t> Mensch wird zu einem Teil</a:t>
            </a:r>
          </a:p>
          <a:p>
            <a:pPr>
              <a:defRPr/>
            </a:pPr>
            <a:r>
              <a:rPr lang="de-DE" sz="1600" dirty="0">
                <a:latin typeface="Arial" charset="0"/>
              </a:rPr>
              <a:t>  des Stromkreises!</a:t>
            </a:r>
            <a:r>
              <a:rPr lang="de-DE" sz="1800" b="1" dirty="0">
                <a:latin typeface="Arial" charset="0"/>
              </a:rPr>
              <a:t> </a:t>
            </a:r>
          </a:p>
        </p:txBody>
      </p:sp>
      <p:sp>
        <p:nvSpPr>
          <p:cNvPr id="30" name="Textfeld 29"/>
          <p:cNvSpPr txBox="1">
            <a:spLocks noChangeArrowheads="1"/>
          </p:cNvSpPr>
          <p:nvPr/>
        </p:nvSpPr>
        <p:spPr bwMode="auto">
          <a:xfrm>
            <a:off x="3708400" y="3068638"/>
            <a:ext cx="5969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960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32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314534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0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30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30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0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30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30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0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30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0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5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5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79" dur="2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96" grpId="0" animBg="1"/>
      <p:bldP spid="302097" grpId="0" animBg="1"/>
      <p:bldP spid="302098" grpId="0" animBg="1"/>
      <p:bldP spid="302099" grpId="0" animBg="1"/>
      <p:bldP spid="302100" grpId="0" animBg="1"/>
      <p:bldP spid="302101" grpId="0" animBg="1"/>
      <p:bldP spid="302102" grpId="0" animBg="1"/>
      <p:bldP spid="302109" grpId="0" animBg="1"/>
      <p:bldP spid="302111" grpId="0" animBg="1"/>
      <p:bldP spid="302112" grpId="0" animBg="1"/>
      <p:bldP spid="302113" grpId="0" animBg="1"/>
      <p:bldP spid="302114" grpId="0" animBg="1"/>
      <p:bldP spid="302116" grpId="0" animBg="1"/>
      <p:bldP spid="302122" grpId="0" animBg="1"/>
      <p:bldP spid="3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36063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feld 2"/>
          <p:cNvSpPr txBox="1">
            <a:spLocks noChangeArrowheads="1"/>
          </p:cNvSpPr>
          <p:nvPr/>
        </p:nvSpPr>
        <p:spPr bwMode="auto">
          <a:xfrm>
            <a:off x="468313" y="2708275"/>
            <a:ext cx="5759450" cy="2678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Vorrangig sind die Stromerzeuger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zu verwenden!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de-DE" altLang="de-DE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Sollte in </a:t>
            </a:r>
            <a:r>
              <a:rPr lang="de-DE" altLang="de-DE" dirty="0">
                <a:solidFill>
                  <a:srgbClr val="FF0000"/>
                </a:solidFill>
              </a:rPr>
              <a:t>Ausnahmefällen</a:t>
            </a:r>
            <a:r>
              <a:rPr lang="de-DE" altLang="de-DE" dirty="0">
                <a:solidFill>
                  <a:srgbClr val="000000"/>
                </a:solidFill>
              </a:rPr>
              <a:t> ein anderer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Speisepunkt erforderlich sein, darf der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>
                <a:solidFill>
                  <a:srgbClr val="000000"/>
                </a:solidFill>
              </a:rPr>
              <a:t>Anschluss nur über einen Personen-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de-DE" altLang="de-DE" dirty="0" err="1">
                <a:solidFill>
                  <a:srgbClr val="000000"/>
                </a:solidFill>
              </a:rPr>
              <a:t>schutzschalter</a:t>
            </a:r>
            <a:r>
              <a:rPr lang="de-DE" altLang="de-DE" dirty="0">
                <a:solidFill>
                  <a:srgbClr val="000000"/>
                </a:solidFill>
              </a:rPr>
              <a:t> erfolgen!</a:t>
            </a:r>
          </a:p>
        </p:txBody>
      </p:sp>
    </p:spTree>
    <p:extLst>
      <p:ext uri="{BB962C8B-B14F-4D97-AF65-F5344CB8AC3E}">
        <p14:creationId xmlns:p14="http://schemas.microsoft.com/office/powerpoint/2010/main" val="126009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60" name="Rectangle 28"/>
          <p:cNvSpPr>
            <a:spLocks noChangeArrowheads="1"/>
          </p:cNvSpPr>
          <p:nvPr/>
        </p:nvSpPr>
        <p:spPr bwMode="auto">
          <a:xfrm>
            <a:off x="179388" y="1844675"/>
            <a:ext cx="6624637" cy="45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just"/>
            <a:r>
              <a:rPr lang="de-DE" altLang="de-DE" sz="2400" dirty="0">
                <a:latin typeface="Arial" panose="020B0604020202020204" pitchFamily="34" charset="0"/>
              </a:rPr>
              <a:t>Sofern im </a:t>
            </a:r>
            <a:r>
              <a:rPr lang="de-DE" altLang="de-DE" sz="2400" u="sng" dirty="0">
                <a:latin typeface="Arial" panose="020B0604020202020204" pitchFamily="34" charset="0"/>
              </a:rPr>
              <a:t>Ausnahmefall</a:t>
            </a:r>
            <a:r>
              <a:rPr lang="de-DE" altLang="de-DE" sz="2400" dirty="0">
                <a:latin typeface="Arial" panose="020B0604020202020204" pitchFamily="34" charset="0"/>
              </a:rPr>
              <a:t> eine vom öffentlichen Netz abhängige Spannungsquelle benutzt werden muss, darf der Anschluss nur über einen Personenschutzschalter mit einem Nennstrom von maximal 30 mA, allpoliger Abschaltung und Schutzleiterüberwachung erfolgen  (vorzugsweise PRCD-S).</a:t>
            </a:r>
          </a:p>
          <a:p>
            <a:pPr algn="just"/>
            <a:endParaRPr lang="de-DE" altLang="de-DE" sz="2400" dirty="0">
              <a:latin typeface="Arial" panose="020B0604020202020204" pitchFamily="34" charset="0"/>
            </a:endParaRPr>
          </a:p>
          <a:p>
            <a:pPr algn="just"/>
            <a:r>
              <a:rPr lang="de-DE" altLang="de-DE" sz="2400" dirty="0">
                <a:latin typeface="Arial" panose="020B0604020202020204" pitchFamily="34" charset="0"/>
              </a:rPr>
              <a:t>Das Gehäuse muss mind. die Schutzart IP 54 entsprechen und über eine druckwasserdichte Kupplung verfügen.</a:t>
            </a:r>
          </a:p>
          <a:p>
            <a:pPr algn="just"/>
            <a:r>
              <a:rPr lang="de-DE" altLang="de-DE" sz="1600" dirty="0">
                <a:latin typeface="Arial" panose="020B0604020202020204" pitchFamily="34" charset="0"/>
              </a:rPr>
              <a:t>(</a:t>
            </a:r>
            <a:r>
              <a:rPr lang="de-DE" altLang="de-DE" sz="1600" dirty="0" err="1">
                <a:latin typeface="Arial" panose="020B0604020202020204" pitchFamily="34" charset="0"/>
              </a:rPr>
              <a:t>FwDV</a:t>
            </a:r>
            <a:r>
              <a:rPr lang="de-DE" altLang="de-DE" sz="1600" dirty="0">
                <a:latin typeface="Arial" panose="020B0604020202020204" pitchFamily="34" charset="0"/>
              </a:rPr>
              <a:t> 1)</a:t>
            </a:r>
            <a:r>
              <a:rPr lang="de-DE" altLang="de-DE" sz="2400" dirty="0">
                <a:latin typeface="Arial" panose="020B0604020202020204" pitchFamily="34" charset="0"/>
              </a:rPr>
              <a:t> </a:t>
            </a:r>
            <a:endParaRPr lang="de-DE" altLang="de-DE" sz="2400" dirty="0"/>
          </a:p>
        </p:txBody>
      </p:sp>
      <p:sp>
        <p:nvSpPr>
          <p:cNvPr id="95261" name="Text Box 29"/>
          <p:cNvSpPr txBox="1">
            <a:spLocks noChangeArrowheads="1"/>
          </p:cNvSpPr>
          <p:nvPr/>
        </p:nvSpPr>
        <p:spPr bwMode="auto">
          <a:xfrm>
            <a:off x="250825" y="6021388"/>
            <a:ext cx="5111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de-DE" altLang="de-DE" sz="18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03435" name="Picture 1035" descr="2519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773238"/>
            <a:ext cx="19526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38" name="Text Box 1038"/>
          <p:cNvSpPr txBox="1">
            <a:spLocks noChangeArrowheads="1"/>
          </p:cNvSpPr>
          <p:nvPr/>
        </p:nvSpPr>
        <p:spPr bwMode="auto">
          <a:xfrm>
            <a:off x="179388" y="1341438"/>
            <a:ext cx="23876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Fremdnetz</a:t>
            </a:r>
          </a:p>
        </p:txBody>
      </p:sp>
      <p:sp>
        <p:nvSpPr>
          <p:cNvPr id="7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374106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49388"/>
            <a:ext cx="7058025" cy="5148262"/>
          </a:xfrm>
        </p:spPr>
        <p:txBody>
          <a:bodyPr/>
          <a:lstStyle/>
          <a:p>
            <a:pPr eaLnBrk="1" hangingPunct="1">
              <a:defRPr/>
            </a:pPr>
            <a:r>
              <a:rPr lang="de-DE" sz="2400" b="1" dirty="0" smtClean="0"/>
              <a:t>Arten von Stromerzeuger</a:t>
            </a:r>
          </a:p>
          <a:p>
            <a:pPr lvl="1" eaLnBrk="1" hangingPunct="1">
              <a:defRPr/>
            </a:pPr>
            <a:r>
              <a:rPr lang="de-DE" sz="2000" b="1" dirty="0" smtClean="0"/>
              <a:t>Tragbare Stromerzeuger</a:t>
            </a:r>
          </a:p>
          <a:p>
            <a:pPr lvl="2" eaLnBrk="1" hangingPunct="1">
              <a:defRPr/>
            </a:pPr>
            <a:r>
              <a:rPr lang="de-DE" sz="2000" b="1" dirty="0" smtClean="0"/>
              <a:t>DIN 14685-1: 2011-10</a:t>
            </a:r>
          </a:p>
          <a:p>
            <a:pPr lvl="2" eaLnBrk="1" hangingPunct="1">
              <a:defRPr/>
            </a:pPr>
            <a:r>
              <a:rPr lang="de-DE" altLang="de-DE" sz="1800" dirty="0" smtClean="0">
                <a:latin typeface="Arial" panose="020B0604020202020204" pitchFamily="34" charset="0"/>
              </a:rPr>
              <a:t>Leistung</a:t>
            </a:r>
            <a:r>
              <a:rPr lang="de-DE" altLang="de-DE" sz="1800" dirty="0">
                <a:latin typeface="Arial" panose="020B0604020202020204" pitchFamily="34" charset="0"/>
              </a:rPr>
              <a:t>:</a:t>
            </a:r>
          </a:p>
          <a:p>
            <a:pPr lvl="3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de-DE" altLang="de-DE" sz="1800" dirty="0">
                <a:latin typeface="Arial" panose="020B0604020202020204" pitchFamily="34" charset="0"/>
              </a:rPr>
              <a:t> 5 kVA und 8 kVA</a:t>
            </a:r>
          </a:p>
          <a:p>
            <a:pPr lvl="3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de-DE" altLang="de-DE" sz="1800" dirty="0">
                <a:latin typeface="Arial" panose="020B0604020202020204" pitchFamily="34" charset="0"/>
              </a:rPr>
              <a:t>   (bis 13 kVA</a:t>
            </a:r>
            <a:r>
              <a:rPr lang="de-DE" altLang="de-DE" sz="1800" dirty="0" smtClean="0"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de-DE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de-DE" sz="2400" b="1" dirty="0" smtClean="0"/>
              <a:t>Festeingebauter Stromerzeuger</a:t>
            </a:r>
          </a:p>
          <a:p>
            <a:pPr lvl="2">
              <a:defRPr/>
            </a:pPr>
            <a:r>
              <a:rPr lang="de-DE" sz="2000" b="1" dirty="0" smtClean="0"/>
              <a:t>mit </a:t>
            </a:r>
            <a:r>
              <a:rPr lang="de-DE" sz="2000" b="1" dirty="0"/>
              <a:t>Schaltschrank nach</a:t>
            </a:r>
          </a:p>
          <a:p>
            <a:pPr lvl="2">
              <a:buNone/>
              <a:defRPr/>
            </a:pPr>
            <a:r>
              <a:rPr lang="de-DE" sz="2000" b="1" dirty="0"/>
              <a:t>   </a:t>
            </a:r>
            <a:r>
              <a:rPr lang="de-DE" sz="2000" b="1" dirty="0" smtClean="0"/>
              <a:t>DIN </a:t>
            </a:r>
            <a:r>
              <a:rPr lang="de-DE" sz="2000" b="1" dirty="0"/>
              <a:t>14686: 2010-05 </a:t>
            </a:r>
            <a:r>
              <a:rPr lang="de-DE" sz="2000" i="1" dirty="0"/>
              <a:t>  </a:t>
            </a:r>
          </a:p>
          <a:p>
            <a:pPr lvl="2" eaLnBrk="1" hangingPunct="1">
              <a:buFont typeface="Wingdings" panose="05000000000000000000" pitchFamily="2" charset="2"/>
              <a:buNone/>
              <a:defRPr/>
            </a:pPr>
            <a:endParaRPr lang="de-DE" sz="1600" b="1" dirty="0" smtClean="0"/>
          </a:p>
          <a:p>
            <a:pPr lvl="1" eaLnBrk="1" hangingPunct="1">
              <a:defRPr/>
            </a:pPr>
            <a:endParaRPr lang="de-DE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defRPr/>
            </a:pPr>
            <a:endParaRPr lang="de-DE" sz="1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1E0E8"/>
              </a:clrFrom>
              <a:clrTo>
                <a:srgbClr val="E1E0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341438"/>
            <a:ext cx="3563937" cy="2797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0" descr="P10100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4149725"/>
            <a:ext cx="36115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34142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1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1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31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31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3" name="Rectangle 3"/>
          <p:cNvSpPr>
            <a:spLocks noGrp="1" noChangeArrowheads="1"/>
          </p:cNvSpPr>
          <p:nvPr>
            <p:ph idx="1"/>
          </p:nvPr>
        </p:nvSpPr>
        <p:spPr>
          <a:xfrm>
            <a:off x="540000" y="1458419"/>
            <a:ext cx="8229600" cy="4525963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Stromerzeuger (Schutztrennung)</a:t>
            </a:r>
          </a:p>
        </p:txBody>
      </p:sp>
      <p:grpSp>
        <p:nvGrpSpPr>
          <p:cNvPr id="2" name="Gruppieren 1"/>
          <p:cNvGrpSpPr>
            <a:grpSpLocks noChangeAspect="1"/>
          </p:cNvGrpSpPr>
          <p:nvPr/>
        </p:nvGrpSpPr>
        <p:grpSpPr>
          <a:xfrm>
            <a:off x="540000" y="2160000"/>
            <a:ext cx="3856215" cy="3600000"/>
            <a:chOff x="395288" y="1916113"/>
            <a:chExt cx="5184775" cy="4840287"/>
          </a:xfrm>
        </p:grpSpPr>
        <p:pic>
          <p:nvPicPr>
            <p:cNvPr id="31748" name="Picture 4" descr="STRO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1916113"/>
              <a:ext cx="5184775" cy="484028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749" name="Rectangle 6"/>
            <p:cNvSpPr>
              <a:spLocks noChangeArrowheads="1"/>
            </p:cNvSpPr>
            <p:nvPr/>
          </p:nvSpPr>
          <p:spPr bwMode="auto">
            <a:xfrm>
              <a:off x="1908175" y="5516563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1750" name="Rectangle 7"/>
            <p:cNvSpPr>
              <a:spLocks noChangeArrowheads="1"/>
            </p:cNvSpPr>
            <p:nvPr/>
          </p:nvSpPr>
          <p:spPr bwMode="auto">
            <a:xfrm>
              <a:off x="2771775" y="5661025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1751" name="Rectangle 8"/>
            <p:cNvSpPr>
              <a:spLocks noChangeArrowheads="1"/>
            </p:cNvSpPr>
            <p:nvPr/>
          </p:nvSpPr>
          <p:spPr bwMode="auto">
            <a:xfrm>
              <a:off x="3708400" y="5157788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1752" name="Line 14"/>
            <p:cNvSpPr>
              <a:spLocks noChangeShapeType="1"/>
            </p:cNvSpPr>
            <p:nvPr/>
          </p:nvSpPr>
          <p:spPr bwMode="auto">
            <a:xfrm>
              <a:off x="1331913" y="2420938"/>
              <a:ext cx="151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</p:grpSp>
      <p:sp>
        <p:nvSpPr>
          <p:cNvPr id="10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7118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6413" y="1439863"/>
            <a:ext cx="8637587" cy="4679950"/>
          </a:xfrm>
          <a:prstGeom prst="rect">
            <a:avLst/>
          </a:prstGeo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Stromerzeuger (Schutztrennung)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927850" y="22955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/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5360769" y="2362393"/>
            <a:ext cx="311976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>
                <a:latin typeface="Arial" charset="0"/>
              </a:rPr>
              <a:t> Auftreten eines Fehlers </a:t>
            </a:r>
            <a:r>
              <a:rPr lang="de-DE" sz="1600" dirty="0" smtClean="0">
                <a:latin typeface="Arial" charset="0"/>
              </a:rPr>
              <a:t>an</a:t>
            </a:r>
          </a:p>
          <a:p>
            <a:pPr>
              <a:buClr>
                <a:srgbClr val="FF0000"/>
              </a:buClr>
              <a:defRPr/>
            </a:pPr>
            <a:r>
              <a:rPr lang="de-DE" sz="1600" dirty="0">
                <a:latin typeface="Arial" charset="0"/>
              </a:rPr>
              <a:t> </a:t>
            </a:r>
            <a:r>
              <a:rPr lang="de-DE" sz="1600" dirty="0" smtClean="0">
                <a:latin typeface="Arial" charset="0"/>
              </a:rPr>
              <a:t>     einem elektrischen</a:t>
            </a:r>
          </a:p>
          <a:p>
            <a:pPr>
              <a:buClr>
                <a:srgbClr val="FF0000"/>
              </a:buClr>
              <a:defRPr/>
            </a:pPr>
            <a:r>
              <a:rPr lang="de-DE" sz="1600" dirty="0" smtClean="0">
                <a:latin typeface="Arial" charset="0"/>
              </a:rPr>
              <a:t>      Betriebsmittel </a:t>
            </a:r>
            <a:r>
              <a:rPr lang="de-DE" sz="1600" dirty="0" smtClean="0">
                <a:latin typeface="Arial" charset="0"/>
                <a:sym typeface="Wingdings" pitchFamily="2" charset="2"/>
              </a:rPr>
              <a:t></a:t>
            </a:r>
          </a:p>
          <a:p>
            <a:pPr marL="171450" indent="-1714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endParaRPr lang="de-DE" sz="800" dirty="0">
              <a:latin typeface="Arial" charset="0"/>
              <a:sym typeface="Wingdings" pitchFamily="2" charset="2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>
                <a:latin typeface="Arial" charset="0"/>
                <a:sym typeface="Wingdings" pitchFamily="2" charset="2"/>
              </a:rPr>
              <a:t> Mensch wird </a:t>
            </a:r>
            <a:r>
              <a:rPr lang="de-DE" sz="1600" b="1" u="sng" dirty="0">
                <a:latin typeface="Arial" charset="0"/>
                <a:sym typeface="Wingdings" pitchFamily="2" charset="2"/>
              </a:rPr>
              <a:t>nicht</a:t>
            </a:r>
            <a:r>
              <a:rPr lang="de-DE" sz="1600" dirty="0">
                <a:latin typeface="Arial" charset="0"/>
                <a:sym typeface="Wingdings" pitchFamily="2" charset="2"/>
              </a:rPr>
              <a:t> zu einem</a:t>
            </a:r>
          </a:p>
          <a:p>
            <a:pPr>
              <a:buClr>
                <a:srgbClr val="FF0000"/>
              </a:buClr>
              <a:defRPr/>
            </a:pPr>
            <a:r>
              <a:rPr lang="de-DE" sz="1600" dirty="0" smtClean="0">
                <a:latin typeface="Arial" charset="0"/>
                <a:sym typeface="Wingdings" pitchFamily="2" charset="2"/>
              </a:rPr>
              <a:t>      </a:t>
            </a:r>
            <a:r>
              <a:rPr lang="de-DE" sz="1600" dirty="0">
                <a:latin typeface="Arial" charset="0"/>
                <a:sym typeface="Wingdings" pitchFamily="2" charset="2"/>
              </a:rPr>
              <a:t>Teil des Stromkreises!</a:t>
            </a:r>
          </a:p>
          <a:p>
            <a:pPr marL="171450" indent="-1714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endParaRPr lang="de-DE" sz="800" dirty="0">
              <a:latin typeface="Arial" charset="0"/>
              <a:sym typeface="Wingdings" pitchFamily="2" charset="2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>
                <a:latin typeface="Arial" charset="0"/>
                <a:sym typeface="Wingdings" pitchFamily="2" charset="2"/>
              </a:rPr>
              <a:t> </a:t>
            </a:r>
            <a:r>
              <a:rPr lang="de-DE" sz="1600" b="1" dirty="0">
                <a:latin typeface="Arial" charset="0"/>
                <a:sym typeface="Wingdings" pitchFamily="2" charset="2"/>
              </a:rPr>
              <a:t>Schutztrennung!</a:t>
            </a:r>
            <a:r>
              <a:rPr lang="de-DE" sz="1600" dirty="0">
                <a:latin typeface="Arial" charset="0"/>
                <a:sym typeface="Wingdings" pitchFamily="2" charset="2"/>
              </a:rPr>
              <a:t> </a:t>
            </a:r>
          </a:p>
          <a:p>
            <a:pPr>
              <a:buClr>
                <a:srgbClr val="FF0000"/>
              </a:buClr>
              <a:defRPr/>
            </a:pPr>
            <a:r>
              <a:rPr lang="de-DE" sz="1600" dirty="0">
                <a:latin typeface="Arial" charset="0"/>
                <a:sym typeface="Wingdings" pitchFamily="2" charset="2"/>
              </a:rPr>
              <a:t>   </a:t>
            </a:r>
          </a:p>
        </p:txBody>
      </p:sp>
      <p:grpSp>
        <p:nvGrpSpPr>
          <p:cNvPr id="3" name="Gruppieren 2"/>
          <p:cNvGrpSpPr>
            <a:grpSpLocks noChangeAspect="1"/>
          </p:cNvGrpSpPr>
          <p:nvPr/>
        </p:nvGrpSpPr>
        <p:grpSpPr>
          <a:xfrm>
            <a:off x="540000" y="2160000"/>
            <a:ext cx="3856215" cy="3600000"/>
            <a:chOff x="395288" y="1916113"/>
            <a:chExt cx="5184775" cy="4840287"/>
          </a:xfrm>
        </p:grpSpPr>
        <p:pic>
          <p:nvPicPr>
            <p:cNvPr id="33796" name="Picture 4" descr="STRO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1916113"/>
              <a:ext cx="5184775" cy="484028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797" name="Rectangle 6"/>
            <p:cNvSpPr>
              <a:spLocks noChangeArrowheads="1"/>
            </p:cNvSpPr>
            <p:nvPr/>
          </p:nvSpPr>
          <p:spPr bwMode="auto">
            <a:xfrm>
              <a:off x="1908175" y="5516563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22534" name="Rectangle 7"/>
            <p:cNvSpPr>
              <a:spLocks noChangeArrowheads="1"/>
            </p:cNvSpPr>
            <p:nvPr/>
          </p:nvSpPr>
          <p:spPr bwMode="auto">
            <a:xfrm>
              <a:off x="2771775" y="5661025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3799" name="Rectangle 8"/>
            <p:cNvSpPr>
              <a:spLocks noChangeArrowheads="1"/>
            </p:cNvSpPr>
            <p:nvPr/>
          </p:nvSpPr>
          <p:spPr bwMode="auto">
            <a:xfrm>
              <a:off x="3708400" y="5157788"/>
              <a:ext cx="792163" cy="28892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3800" name="Line 14"/>
            <p:cNvSpPr>
              <a:spLocks noChangeShapeType="1"/>
            </p:cNvSpPr>
            <p:nvPr/>
          </p:nvSpPr>
          <p:spPr bwMode="auto">
            <a:xfrm>
              <a:off x="1331913" y="2420938"/>
              <a:ext cx="151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42" name="Line 14"/>
            <p:cNvSpPr>
              <a:spLocks noChangeShapeType="1"/>
            </p:cNvSpPr>
            <p:nvPr/>
          </p:nvSpPr>
          <p:spPr bwMode="auto">
            <a:xfrm>
              <a:off x="1116013" y="2420938"/>
              <a:ext cx="17272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58" name="Oval 30"/>
            <p:cNvSpPr>
              <a:spLocks noChangeArrowheads="1"/>
            </p:cNvSpPr>
            <p:nvPr/>
          </p:nvSpPr>
          <p:spPr bwMode="auto">
            <a:xfrm>
              <a:off x="2771775" y="5516563"/>
              <a:ext cx="144463" cy="144462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sp>
          <p:nvSpPr>
            <p:cNvPr id="304149" name="Line 21"/>
            <p:cNvSpPr>
              <a:spLocks noChangeShapeType="1"/>
            </p:cNvSpPr>
            <p:nvPr/>
          </p:nvSpPr>
          <p:spPr bwMode="auto">
            <a:xfrm>
              <a:off x="2124075" y="2420938"/>
              <a:ext cx="215900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43" name="Line 15"/>
            <p:cNvSpPr>
              <a:spLocks noChangeShapeType="1"/>
            </p:cNvSpPr>
            <p:nvPr/>
          </p:nvSpPr>
          <p:spPr bwMode="auto">
            <a:xfrm flipV="1">
              <a:off x="2843213" y="2349500"/>
              <a:ext cx="0" cy="352901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50" name="Line 22"/>
            <p:cNvSpPr>
              <a:spLocks noChangeShapeType="1"/>
            </p:cNvSpPr>
            <p:nvPr/>
          </p:nvSpPr>
          <p:spPr bwMode="auto">
            <a:xfrm>
              <a:off x="2843213" y="4724400"/>
              <a:ext cx="0" cy="21590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44" name="Line 16"/>
            <p:cNvSpPr>
              <a:spLocks noChangeShapeType="1"/>
            </p:cNvSpPr>
            <p:nvPr/>
          </p:nvSpPr>
          <p:spPr bwMode="auto">
            <a:xfrm flipV="1">
              <a:off x="2843213" y="5734050"/>
              <a:ext cx="720725" cy="14287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45" name="Line 17"/>
            <p:cNvSpPr>
              <a:spLocks noChangeShapeType="1"/>
            </p:cNvSpPr>
            <p:nvPr/>
          </p:nvSpPr>
          <p:spPr bwMode="auto">
            <a:xfrm>
              <a:off x="3563938" y="5734050"/>
              <a:ext cx="28733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46" name="Line 18"/>
            <p:cNvSpPr>
              <a:spLocks noChangeShapeType="1"/>
            </p:cNvSpPr>
            <p:nvPr/>
          </p:nvSpPr>
          <p:spPr bwMode="auto">
            <a:xfrm>
              <a:off x="3851275" y="5734050"/>
              <a:ext cx="0" cy="6477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51" name="Line 23"/>
            <p:cNvSpPr>
              <a:spLocks noChangeShapeType="1"/>
            </p:cNvSpPr>
            <p:nvPr/>
          </p:nvSpPr>
          <p:spPr bwMode="auto">
            <a:xfrm flipV="1">
              <a:off x="3132138" y="5805488"/>
              <a:ext cx="144462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304153" name="Line 25"/>
            <p:cNvSpPr>
              <a:spLocks noChangeShapeType="1"/>
            </p:cNvSpPr>
            <p:nvPr/>
          </p:nvSpPr>
          <p:spPr bwMode="auto">
            <a:xfrm>
              <a:off x="3851275" y="5949950"/>
              <a:ext cx="0" cy="21590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</p:grpSp>
      <p:sp>
        <p:nvSpPr>
          <p:cNvPr id="22" name="Rectangle 1039"/>
          <p:cNvSpPr txBox="1">
            <a:spLocks noChangeArrowheads="1"/>
          </p:cNvSpPr>
          <p:nvPr/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9pPr>
          </a:lstStyle>
          <a:p>
            <a:pPr eaLnBrk="1" hangingPunct="1"/>
            <a:r>
              <a:rPr lang="de-DE" altLang="de-DE" kern="0" smtClean="0">
                <a:effectLst/>
                <a:latin typeface="+mj-lt"/>
              </a:rPr>
              <a:t>Stromversorgung</a:t>
            </a:r>
            <a:endParaRPr lang="de-DE" altLang="de-DE" kern="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78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1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1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9" name="Rectangle 3"/>
          <p:cNvSpPr>
            <a:spLocks noGrp="1" noChangeArrowheads="1"/>
          </p:cNvSpPr>
          <p:nvPr>
            <p:ph idx="1"/>
          </p:nvPr>
        </p:nvSpPr>
        <p:spPr>
          <a:xfrm>
            <a:off x="540000" y="1440000"/>
            <a:ext cx="8229600" cy="4525963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Stromerzeuger (Potentialausgleich)</a:t>
            </a:r>
          </a:p>
        </p:txBody>
      </p:sp>
      <p:grpSp>
        <p:nvGrpSpPr>
          <p:cNvPr id="2" name="Gruppieren 1"/>
          <p:cNvGrpSpPr>
            <a:grpSpLocks noChangeAspect="1"/>
          </p:cNvGrpSpPr>
          <p:nvPr/>
        </p:nvGrpSpPr>
        <p:grpSpPr>
          <a:xfrm>
            <a:off x="878764" y="2160000"/>
            <a:ext cx="3864604" cy="3600000"/>
            <a:chOff x="395288" y="1763437"/>
            <a:chExt cx="5286375" cy="4924425"/>
          </a:xfrm>
        </p:grpSpPr>
        <p:pic>
          <p:nvPicPr>
            <p:cNvPr id="52228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1763437"/>
              <a:ext cx="5286375" cy="492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29" name="Rectangle 19"/>
            <p:cNvSpPr>
              <a:spLocks noChangeArrowheads="1"/>
            </p:cNvSpPr>
            <p:nvPr/>
          </p:nvSpPr>
          <p:spPr bwMode="auto">
            <a:xfrm>
              <a:off x="3348038" y="4919032"/>
              <a:ext cx="360363" cy="4250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5424488" y="2284379"/>
            <a:ext cx="3168650" cy="17235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 smtClean="0">
                <a:latin typeface="Arial" charset="0"/>
              </a:rPr>
              <a:t>Gleichzeitiges Auftreten    zweier</a:t>
            </a:r>
            <a:r>
              <a:rPr lang="de-DE" sz="1600" dirty="0">
                <a:latin typeface="Arial" charset="0"/>
              </a:rPr>
              <a:t> </a:t>
            </a:r>
            <a:r>
              <a:rPr lang="de-DE" sz="1600" dirty="0" smtClean="0">
                <a:latin typeface="Arial" charset="0"/>
              </a:rPr>
              <a:t>Fehler</a:t>
            </a:r>
            <a:endParaRPr lang="de-DE" sz="1600" dirty="0">
              <a:solidFill>
                <a:srgbClr val="FF0000"/>
              </a:solidFill>
              <a:latin typeface="Arial" charset="0"/>
              <a:sym typeface="Wingdings" pitchFamily="2" charset="2"/>
            </a:endParaRPr>
          </a:p>
          <a:p>
            <a:pPr>
              <a:defRPr/>
            </a:pPr>
            <a:endParaRPr lang="de-DE" sz="800" dirty="0">
              <a:latin typeface="Arial" charset="0"/>
              <a:sym typeface="Wingdings" pitchFamily="2" charset="2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 smtClean="0">
                <a:latin typeface="Arial" charset="0"/>
                <a:sym typeface="Wingdings" pitchFamily="2" charset="2"/>
              </a:rPr>
              <a:t>Kurzschluss </a:t>
            </a:r>
            <a:r>
              <a:rPr lang="de-DE" sz="1600" dirty="0">
                <a:latin typeface="Arial" charset="0"/>
                <a:sym typeface="Wingdings" pitchFamily="2" charset="2"/>
              </a:rPr>
              <a:t>innerhalb von </a:t>
            </a:r>
            <a:r>
              <a:rPr lang="de-DE" sz="1600" dirty="0" smtClean="0">
                <a:latin typeface="Arial" charset="0"/>
                <a:sym typeface="Wingdings" pitchFamily="2" charset="2"/>
              </a:rPr>
              <a:t>0,2 Sekunden</a:t>
            </a:r>
            <a:r>
              <a:rPr lang="de-DE" sz="1600" dirty="0">
                <a:latin typeface="Arial" charset="0"/>
                <a:sym typeface="Wingdings" pitchFamily="2" charset="2"/>
              </a:rPr>
              <a:t>!</a:t>
            </a:r>
          </a:p>
          <a:p>
            <a:pPr>
              <a:defRPr/>
            </a:pPr>
            <a:r>
              <a:rPr lang="de-DE" sz="1600" dirty="0">
                <a:latin typeface="Arial" charset="0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de-DE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ingdings" pitchFamily="2" charset="2"/>
              </a:rPr>
              <a:t>   </a:t>
            </a:r>
          </a:p>
        </p:txBody>
      </p:sp>
      <p:sp>
        <p:nvSpPr>
          <p:cNvPr id="9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386981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7" name="Rectangle 3"/>
          <p:cNvSpPr>
            <a:spLocks noGrp="1" noChangeArrowheads="1"/>
          </p:cNvSpPr>
          <p:nvPr>
            <p:ph idx="1"/>
          </p:nvPr>
        </p:nvSpPr>
        <p:spPr>
          <a:xfrm>
            <a:off x="540000" y="1440000"/>
            <a:ext cx="8229600" cy="4525963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Stromerzeuger (Potentialausgleich)</a:t>
            </a:r>
          </a:p>
        </p:txBody>
      </p:sp>
      <p:grpSp>
        <p:nvGrpSpPr>
          <p:cNvPr id="3" name="Gruppieren 2"/>
          <p:cNvGrpSpPr>
            <a:grpSpLocks noChangeAspect="1"/>
          </p:cNvGrpSpPr>
          <p:nvPr/>
        </p:nvGrpSpPr>
        <p:grpSpPr>
          <a:xfrm>
            <a:off x="540000" y="2160000"/>
            <a:ext cx="3755223" cy="3600000"/>
            <a:chOff x="323850" y="1887538"/>
            <a:chExt cx="5184775" cy="4970462"/>
          </a:xfrm>
        </p:grpSpPr>
        <p:sp>
          <p:nvSpPr>
            <p:cNvPr id="54276" name="Rectangle 5"/>
            <p:cNvSpPr>
              <a:spLocks noChangeAspect="1" noChangeArrowheads="1"/>
            </p:cNvSpPr>
            <p:nvPr/>
          </p:nvSpPr>
          <p:spPr bwMode="auto">
            <a:xfrm>
              <a:off x="3708400" y="5229225"/>
              <a:ext cx="358775" cy="287338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  <p:pic>
          <p:nvPicPr>
            <p:cNvPr id="54277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1887538"/>
              <a:ext cx="5184775" cy="4970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8" name="Rectangle 7"/>
            <p:cNvSpPr>
              <a:spLocks noChangeAspect="1" noChangeArrowheads="1"/>
            </p:cNvSpPr>
            <p:nvPr/>
          </p:nvSpPr>
          <p:spPr bwMode="auto">
            <a:xfrm>
              <a:off x="3203575" y="5157788"/>
              <a:ext cx="358775" cy="35877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/>
            </a:p>
          </p:txBody>
        </p:sp>
      </p:grpSp>
      <p:sp>
        <p:nvSpPr>
          <p:cNvPr id="9" name="Textfeld 8"/>
          <p:cNvSpPr txBox="1"/>
          <p:nvPr/>
        </p:nvSpPr>
        <p:spPr>
          <a:xfrm>
            <a:off x="4995041" y="2160000"/>
            <a:ext cx="3276600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dirty="0" smtClean="0">
                <a:latin typeface="Arial" charset="0"/>
              </a:rPr>
              <a:t>Gleichzeitiges </a:t>
            </a:r>
            <a:r>
              <a:rPr lang="de-DE" sz="1600" dirty="0">
                <a:latin typeface="Arial" charset="0"/>
              </a:rPr>
              <a:t>Auftreten </a:t>
            </a:r>
            <a:r>
              <a:rPr lang="de-DE" sz="1600" dirty="0" smtClean="0">
                <a:latin typeface="Arial" charset="0"/>
              </a:rPr>
              <a:t>   zweier</a:t>
            </a:r>
            <a:r>
              <a:rPr lang="de-DE" sz="1600" dirty="0">
                <a:latin typeface="Arial" charset="0"/>
              </a:rPr>
              <a:t> </a:t>
            </a:r>
            <a:r>
              <a:rPr lang="de-DE" sz="1600" dirty="0" smtClean="0">
                <a:latin typeface="Arial" charset="0"/>
              </a:rPr>
              <a:t>Fehler </a:t>
            </a:r>
            <a:r>
              <a:rPr lang="de-DE" sz="1600" dirty="0">
                <a:latin typeface="Arial" charset="0"/>
              </a:rPr>
              <a:t>und einem </a:t>
            </a:r>
            <a:r>
              <a:rPr lang="de-DE" sz="1600" dirty="0" smtClean="0">
                <a:latin typeface="Arial" charset="0"/>
              </a:rPr>
              <a:t>unterbrochenen Potentialausgleichsleiter</a:t>
            </a:r>
            <a:r>
              <a:rPr lang="de-DE" sz="1600" dirty="0">
                <a:latin typeface="Arial" charset="0"/>
              </a:rPr>
              <a:t>.</a:t>
            </a:r>
          </a:p>
          <a:p>
            <a:pPr>
              <a:defRPr/>
            </a:pPr>
            <a:endParaRPr lang="de-DE" sz="800" dirty="0">
              <a:latin typeface="Arial" charset="0"/>
              <a:sym typeface="Wingdings" pitchFamily="2" charset="2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b="1" dirty="0" smtClean="0">
                <a:latin typeface="Arial" charset="0"/>
                <a:sym typeface="Wingdings" pitchFamily="2" charset="2"/>
              </a:rPr>
              <a:t>Lebensgefahr!!!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endParaRPr lang="de-DE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sym typeface="Wingdings" pitchFamily="2" charset="2"/>
            </a:endParaRPr>
          </a:p>
        </p:txBody>
      </p:sp>
      <p:sp>
        <p:nvSpPr>
          <p:cNvPr id="10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427163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550" name="Group 78"/>
          <p:cNvGrpSpPr>
            <a:grpSpLocks/>
          </p:cNvGrpSpPr>
          <p:nvPr/>
        </p:nvGrpSpPr>
        <p:grpSpPr bwMode="auto">
          <a:xfrm>
            <a:off x="395288" y="1989138"/>
            <a:ext cx="4103687" cy="3036887"/>
            <a:chOff x="1322" y="2030"/>
            <a:chExt cx="2463" cy="1908"/>
          </a:xfrm>
        </p:grpSpPr>
        <p:sp>
          <p:nvSpPr>
            <p:cNvPr id="105479" name="Rectangle 7"/>
            <p:cNvSpPr>
              <a:spLocks noChangeArrowheads="1"/>
            </p:cNvSpPr>
            <p:nvPr/>
          </p:nvSpPr>
          <p:spPr bwMode="auto">
            <a:xfrm>
              <a:off x="1322" y="2030"/>
              <a:ext cx="2463" cy="186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0" name="Rectangle 8"/>
            <p:cNvSpPr>
              <a:spLocks noChangeArrowheads="1"/>
            </p:cNvSpPr>
            <p:nvPr/>
          </p:nvSpPr>
          <p:spPr bwMode="auto">
            <a:xfrm>
              <a:off x="1322" y="2030"/>
              <a:ext cx="2463" cy="186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1" name="Rectangle 9"/>
            <p:cNvSpPr>
              <a:spLocks noChangeArrowheads="1"/>
            </p:cNvSpPr>
            <p:nvPr/>
          </p:nvSpPr>
          <p:spPr bwMode="auto">
            <a:xfrm>
              <a:off x="2505" y="2320"/>
              <a:ext cx="1224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2" name="Rectangle 10"/>
            <p:cNvSpPr>
              <a:spLocks noChangeArrowheads="1"/>
            </p:cNvSpPr>
            <p:nvPr/>
          </p:nvSpPr>
          <p:spPr bwMode="auto">
            <a:xfrm>
              <a:off x="2505" y="2320"/>
              <a:ext cx="1224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3" name="Rectangle 11"/>
            <p:cNvSpPr>
              <a:spLocks noChangeArrowheads="1"/>
            </p:cNvSpPr>
            <p:nvPr/>
          </p:nvSpPr>
          <p:spPr bwMode="auto">
            <a:xfrm>
              <a:off x="1557" y="2088"/>
              <a:ext cx="1965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4" name="Rectangle 12"/>
            <p:cNvSpPr>
              <a:spLocks noChangeArrowheads="1"/>
            </p:cNvSpPr>
            <p:nvPr/>
          </p:nvSpPr>
          <p:spPr bwMode="auto">
            <a:xfrm>
              <a:off x="1557" y="2088"/>
              <a:ext cx="1965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5" name="Rectangle 13"/>
            <p:cNvSpPr>
              <a:spLocks noChangeArrowheads="1"/>
            </p:cNvSpPr>
            <p:nvPr/>
          </p:nvSpPr>
          <p:spPr bwMode="auto">
            <a:xfrm>
              <a:off x="1372" y="2320"/>
              <a:ext cx="1104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6" name="Rectangle 14"/>
            <p:cNvSpPr>
              <a:spLocks noChangeArrowheads="1"/>
            </p:cNvSpPr>
            <p:nvPr/>
          </p:nvSpPr>
          <p:spPr bwMode="auto">
            <a:xfrm>
              <a:off x="1372" y="2320"/>
              <a:ext cx="1104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7" name="Rectangle 15"/>
            <p:cNvSpPr>
              <a:spLocks noChangeArrowheads="1"/>
            </p:cNvSpPr>
            <p:nvPr/>
          </p:nvSpPr>
          <p:spPr bwMode="auto">
            <a:xfrm>
              <a:off x="1372" y="2539"/>
              <a:ext cx="1188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8" name="Rectangle 16"/>
            <p:cNvSpPr>
              <a:spLocks noChangeArrowheads="1"/>
            </p:cNvSpPr>
            <p:nvPr/>
          </p:nvSpPr>
          <p:spPr bwMode="auto">
            <a:xfrm>
              <a:off x="1372" y="2539"/>
              <a:ext cx="1188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89" name="Freeform 17"/>
            <p:cNvSpPr>
              <a:spLocks/>
            </p:cNvSpPr>
            <p:nvPr/>
          </p:nvSpPr>
          <p:spPr bwMode="auto">
            <a:xfrm>
              <a:off x="1367" y="2088"/>
              <a:ext cx="113" cy="115"/>
            </a:xfrm>
            <a:custGeom>
              <a:avLst/>
              <a:gdLst>
                <a:gd name="T0" fmla="*/ 144 w 283"/>
                <a:gd name="T1" fmla="*/ 0 h 288"/>
                <a:gd name="T2" fmla="*/ 172 w 283"/>
                <a:gd name="T3" fmla="*/ 5 h 288"/>
                <a:gd name="T4" fmla="*/ 196 w 283"/>
                <a:gd name="T5" fmla="*/ 14 h 288"/>
                <a:gd name="T6" fmla="*/ 220 w 283"/>
                <a:gd name="T7" fmla="*/ 24 h 288"/>
                <a:gd name="T8" fmla="*/ 244 w 283"/>
                <a:gd name="T9" fmla="*/ 43 h 288"/>
                <a:gd name="T10" fmla="*/ 259 w 283"/>
                <a:gd name="T11" fmla="*/ 62 h 288"/>
                <a:gd name="T12" fmla="*/ 273 w 283"/>
                <a:gd name="T13" fmla="*/ 91 h 288"/>
                <a:gd name="T14" fmla="*/ 283 w 283"/>
                <a:gd name="T15" fmla="*/ 115 h 288"/>
                <a:gd name="T16" fmla="*/ 283 w 283"/>
                <a:gd name="T17" fmla="*/ 144 h 288"/>
                <a:gd name="T18" fmla="*/ 283 w 283"/>
                <a:gd name="T19" fmla="*/ 173 h 288"/>
                <a:gd name="T20" fmla="*/ 273 w 283"/>
                <a:gd name="T21" fmla="*/ 201 h 288"/>
                <a:gd name="T22" fmla="*/ 259 w 283"/>
                <a:gd name="T23" fmla="*/ 225 h 288"/>
                <a:gd name="T24" fmla="*/ 244 w 283"/>
                <a:gd name="T25" fmla="*/ 245 h 288"/>
                <a:gd name="T26" fmla="*/ 220 w 283"/>
                <a:gd name="T27" fmla="*/ 264 h 288"/>
                <a:gd name="T28" fmla="*/ 196 w 283"/>
                <a:gd name="T29" fmla="*/ 273 h 288"/>
                <a:gd name="T30" fmla="*/ 172 w 283"/>
                <a:gd name="T31" fmla="*/ 283 h 288"/>
                <a:gd name="T32" fmla="*/ 144 w 283"/>
                <a:gd name="T33" fmla="*/ 288 h 288"/>
                <a:gd name="T34" fmla="*/ 115 w 283"/>
                <a:gd name="T35" fmla="*/ 283 h 288"/>
                <a:gd name="T36" fmla="*/ 86 w 283"/>
                <a:gd name="T37" fmla="*/ 273 h 288"/>
                <a:gd name="T38" fmla="*/ 62 w 283"/>
                <a:gd name="T39" fmla="*/ 264 h 288"/>
                <a:gd name="T40" fmla="*/ 43 w 283"/>
                <a:gd name="T41" fmla="*/ 245 h 288"/>
                <a:gd name="T42" fmla="*/ 24 w 283"/>
                <a:gd name="T43" fmla="*/ 225 h 288"/>
                <a:gd name="T44" fmla="*/ 9 w 283"/>
                <a:gd name="T45" fmla="*/ 201 h 288"/>
                <a:gd name="T46" fmla="*/ 0 w 283"/>
                <a:gd name="T47" fmla="*/ 173 h 288"/>
                <a:gd name="T48" fmla="*/ 0 w 283"/>
                <a:gd name="T49" fmla="*/ 144 h 288"/>
                <a:gd name="T50" fmla="*/ 0 w 283"/>
                <a:gd name="T51" fmla="*/ 115 h 288"/>
                <a:gd name="T52" fmla="*/ 9 w 283"/>
                <a:gd name="T53" fmla="*/ 91 h 288"/>
                <a:gd name="T54" fmla="*/ 24 w 283"/>
                <a:gd name="T55" fmla="*/ 62 h 288"/>
                <a:gd name="T56" fmla="*/ 43 w 283"/>
                <a:gd name="T57" fmla="*/ 43 h 288"/>
                <a:gd name="T58" fmla="*/ 62 w 283"/>
                <a:gd name="T59" fmla="*/ 24 h 288"/>
                <a:gd name="T60" fmla="*/ 86 w 283"/>
                <a:gd name="T61" fmla="*/ 14 h 288"/>
                <a:gd name="T62" fmla="*/ 115 w 283"/>
                <a:gd name="T63" fmla="*/ 5 h 288"/>
                <a:gd name="T64" fmla="*/ 144 w 283"/>
                <a:gd name="T6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8">
                  <a:moveTo>
                    <a:pt x="144" y="0"/>
                  </a:moveTo>
                  <a:lnTo>
                    <a:pt x="172" y="5"/>
                  </a:lnTo>
                  <a:lnTo>
                    <a:pt x="196" y="14"/>
                  </a:lnTo>
                  <a:lnTo>
                    <a:pt x="220" y="24"/>
                  </a:lnTo>
                  <a:lnTo>
                    <a:pt x="244" y="43"/>
                  </a:lnTo>
                  <a:lnTo>
                    <a:pt x="259" y="62"/>
                  </a:lnTo>
                  <a:lnTo>
                    <a:pt x="273" y="91"/>
                  </a:lnTo>
                  <a:lnTo>
                    <a:pt x="283" y="115"/>
                  </a:lnTo>
                  <a:lnTo>
                    <a:pt x="283" y="144"/>
                  </a:lnTo>
                  <a:lnTo>
                    <a:pt x="283" y="173"/>
                  </a:lnTo>
                  <a:lnTo>
                    <a:pt x="273" y="201"/>
                  </a:lnTo>
                  <a:lnTo>
                    <a:pt x="259" y="225"/>
                  </a:lnTo>
                  <a:lnTo>
                    <a:pt x="244" y="245"/>
                  </a:lnTo>
                  <a:lnTo>
                    <a:pt x="220" y="264"/>
                  </a:lnTo>
                  <a:lnTo>
                    <a:pt x="196" y="273"/>
                  </a:lnTo>
                  <a:lnTo>
                    <a:pt x="172" y="283"/>
                  </a:lnTo>
                  <a:lnTo>
                    <a:pt x="144" y="288"/>
                  </a:lnTo>
                  <a:lnTo>
                    <a:pt x="115" y="283"/>
                  </a:lnTo>
                  <a:lnTo>
                    <a:pt x="86" y="273"/>
                  </a:lnTo>
                  <a:lnTo>
                    <a:pt x="62" y="264"/>
                  </a:lnTo>
                  <a:lnTo>
                    <a:pt x="43" y="245"/>
                  </a:lnTo>
                  <a:lnTo>
                    <a:pt x="24" y="225"/>
                  </a:lnTo>
                  <a:lnTo>
                    <a:pt x="9" y="201"/>
                  </a:lnTo>
                  <a:lnTo>
                    <a:pt x="0" y="173"/>
                  </a:lnTo>
                  <a:lnTo>
                    <a:pt x="0" y="144"/>
                  </a:lnTo>
                  <a:lnTo>
                    <a:pt x="0" y="115"/>
                  </a:lnTo>
                  <a:lnTo>
                    <a:pt x="9" y="91"/>
                  </a:lnTo>
                  <a:lnTo>
                    <a:pt x="24" y="62"/>
                  </a:lnTo>
                  <a:lnTo>
                    <a:pt x="43" y="43"/>
                  </a:lnTo>
                  <a:lnTo>
                    <a:pt x="62" y="24"/>
                  </a:lnTo>
                  <a:lnTo>
                    <a:pt x="86" y="14"/>
                  </a:lnTo>
                  <a:lnTo>
                    <a:pt x="115" y="5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0" name="Freeform 18"/>
            <p:cNvSpPr>
              <a:spLocks/>
            </p:cNvSpPr>
            <p:nvPr/>
          </p:nvSpPr>
          <p:spPr bwMode="auto">
            <a:xfrm>
              <a:off x="1367" y="2088"/>
              <a:ext cx="113" cy="115"/>
            </a:xfrm>
            <a:custGeom>
              <a:avLst/>
              <a:gdLst>
                <a:gd name="T0" fmla="*/ 144 w 283"/>
                <a:gd name="T1" fmla="*/ 0 h 288"/>
                <a:gd name="T2" fmla="*/ 172 w 283"/>
                <a:gd name="T3" fmla="*/ 5 h 288"/>
                <a:gd name="T4" fmla="*/ 196 w 283"/>
                <a:gd name="T5" fmla="*/ 14 h 288"/>
                <a:gd name="T6" fmla="*/ 220 w 283"/>
                <a:gd name="T7" fmla="*/ 24 h 288"/>
                <a:gd name="T8" fmla="*/ 244 w 283"/>
                <a:gd name="T9" fmla="*/ 43 h 288"/>
                <a:gd name="T10" fmla="*/ 259 w 283"/>
                <a:gd name="T11" fmla="*/ 62 h 288"/>
                <a:gd name="T12" fmla="*/ 273 w 283"/>
                <a:gd name="T13" fmla="*/ 91 h 288"/>
                <a:gd name="T14" fmla="*/ 283 w 283"/>
                <a:gd name="T15" fmla="*/ 115 h 288"/>
                <a:gd name="T16" fmla="*/ 283 w 283"/>
                <a:gd name="T17" fmla="*/ 144 h 288"/>
                <a:gd name="T18" fmla="*/ 283 w 283"/>
                <a:gd name="T19" fmla="*/ 173 h 288"/>
                <a:gd name="T20" fmla="*/ 273 w 283"/>
                <a:gd name="T21" fmla="*/ 201 h 288"/>
                <a:gd name="T22" fmla="*/ 259 w 283"/>
                <a:gd name="T23" fmla="*/ 225 h 288"/>
                <a:gd name="T24" fmla="*/ 244 w 283"/>
                <a:gd name="T25" fmla="*/ 245 h 288"/>
                <a:gd name="T26" fmla="*/ 220 w 283"/>
                <a:gd name="T27" fmla="*/ 264 h 288"/>
                <a:gd name="T28" fmla="*/ 196 w 283"/>
                <a:gd name="T29" fmla="*/ 273 h 288"/>
                <a:gd name="T30" fmla="*/ 172 w 283"/>
                <a:gd name="T31" fmla="*/ 283 h 288"/>
                <a:gd name="T32" fmla="*/ 144 w 283"/>
                <a:gd name="T33" fmla="*/ 288 h 288"/>
                <a:gd name="T34" fmla="*/ 115 w 283"/>
                <a:gd name="T35" fmla="*/ 283 h 288"/>
                <a:gd name="T36" fmla="*/ 86 w 283"/>
                <a:gd name="T37" fmla="*/ 273 h 288"/>
                <a:gd name="T38" fmla="*/ 62 w 283"/>
                <a:gd name="T39" fmla="*/ 264 h 288"/>
                <a:gd name="T40" fmla="*/ 43 w 283"/>
                <a:gd name="T41" fmla="*/ 245 h 288"/>
                <a:gd name="T42" fmla="*/ 24 w 283"/>
                <a:gd name="T43" fmla="*/ 225 h 288"/>
                <a:gd name="T44" fmla="*/ 9 w 283"/>
                <a:gd name="T45" fmla="*/ 201 h 288"/>
                <a:gd name="T46" fmla="*/ 0 w 283"/>
                <a:gd name="T47" fmla="*/ 173 h 288"/>
                <a:gd name="T48" fmla="*/ 0 w 283"/>
                <a:gd name="T49" fmla="*/ 144 h 288"/>
                <a:gd name="T50" fmla="*/ 0 w 283"/>
                <a:gd name="T51" fmla="*/ 115 h 288"/>
                <a:gd name="T52" fmla="*/ 9 w 283"/>
                <a:gd name="T53" fmla="*/ 91 h 288"/>
                <a:gd name="T54" fmla="*/ 24 w 283"/>
                <a:gd name="T55" fmla="*/ 62 h 288"/>
                <a:gd name="T56" fmla="*/ 43 w 283"/>
                <a:gd name="T57" fmla="*/ 43 h 288"/>
                <a:gd name="T58" fmla="*/ 62 w 283"/>
                <a:gd name="T59" fmla="*/ 24 h 288"/>
                <a:gd name="T60" fmla="*/ 86 w 283"/>
                <a:gd name="T61" fmla="*/ 14 h 288"/>
                <a:gd name="T62" fmla="*/ 115 w 283"/>
                <a:gd name="T63" fmla="*/ 5 h 288"/>
                <a:gd name="T64" fmla="*/ 144 w 283"/>
                <a:gd name="T6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8">
                  <a:moveTo>
                    <a:pt x="144" y="0"/>
                  </a:moveTo>
                  <a:lnTo>
                    <a:pt x="172" y="5"/>
                  </a:lnTo>
                  <a:lnTo>
                    <a:pt x="196" y="14"/>
                  </a:lnTo>
                  <a:lnTo>
                    <a:pt x="220" y="24"/>
                  </a:lnTo>
                  <a:lnTo>
                    <a:pt x="244" y="43"/>
                  </a:lnTo>
                  <a:lnTo>
                    <a:pt x="259" y="62"/>
                  </a:lnTo>
                  <a:lnTo>
                    <a:pt x="273" y="91"/>
                  </a:lnTo>
                  <a:lnTo>
                    <a:pt x="283" y="115"/>
                  </a:lnTo>
                  <a:lnTo>
                    <a:pt x="283" y="144"/>
                  </a:lnTo>
                  <a:lnTo>
                    <a:pt x="283" y="173"/>
                  </a:lnTo>
                  <a:lnTo>
                    <a:pt x="273" y="201"/>
                  </a:lnTo>
                  <a:lnTo>
                    <a:pt x="259" y="225"/>
                  </a:lnTo>
                  <a:lnTo>
                    <a:pt x="244" y="245"/>
                  </a:lnTo>
                  <a:lnTo>
                    <a:pt x="220" y="264"/>
                  </a:lnTo>
                  <a:lnTo>
                    <a:pt x="196" y="273"/>
                  </a:lnTo>
                  <a:lnTo>
                    <a:pt x="172" y="283"/>
                  </a:lnTo>
                  <a:lnTo>
                    <a:pt x="144" y="288"/>
                  </a:lnTo>
                  <a:lnTo>
                    <a:pt x="115" y="283"/>
                  </a:lnTo>
                  <a:lnTo>
                    <a:pt x="86" y="273"/>
                  </a:lnTo>
                  <a:lnTo>
                    <a:pt x="62" y="264"/>
                  </a:lnTo>
                  <a:lnTo>
                    <a:pt x="43" y="245"/>
                  </a:lnTo>
                  <a:lnTo>
                    <a:pt x="24" y="225"/>
                  </a:lnTo>
                  <a:lnTo>
                    <a:pt x="9" y="201"/>
                  </a:lnTo>
                  <a:lnTo>
                    <a:pt x="0" y="173"/>
                  </a:lnTo>
                  <a:lnTo>
                    <a:pt x="0" y="144"/>
                  </a:lnTo>
                  <a:lnTo>
                    <a:pt x="0" y="115"/>
                  </a:lnTo>
                  <a:lnTo>
                    <a:pt x="9" y="91"/>
                  </a:lnTo>
                  <a:lnTo>
                    <a:pt x="24" y="62"/>
                  </a:lnTo>
                  <a:lnTo>
                    <a:pt x="43" y="43"/>
                  </a:lnTo>
                  <a:lnTo>
                    <a:pt x="62" y="24"/>
                  </a:lnTo>
                  <a:lnTo>
                    <a:pt x="86" y="14"/>
                  </a:lnTo>
                  <a:lnTo>
                    <a:pt x="115" y="5"/>
                  </a:lnTo>
                  <a:lnTo>
                    <a:pt x="14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1" name="Freeform 19"/>
            <p:cNvSpPr>
              <a:spLocks/>
            </p:cNvSpPr>
            <p:nvPr/>
          </p:nvSpPr>
          <p:spPr bwMode="auto">
            <a:xfrm>
              <a:off x="1370" y="3727"/>
              <a:ext cx="114" cy="113"/>
            </a:xfrm>
            <a:custGeom>
              <a:avLst/>
              <a:gdLst>
                <a:gd name="T0" fmla="*/ 144 w 283"/>
                <a:gd name="T1" fmla="*/ 0 h 283"/>
                <a:gd name="T2" fmla="*/ 173 w 283"/>
                <a:gd name="T3" fmla="*/ 0 h 283"/>
                <a:gd name="T4" fmla="*/ 197 w 283"/>
                <a:gd name="T5" fmla="*/ 10 h 283"/>
                <a:gd name="T6" fmla="*/ 221 w 283"/>
                <a:gd name="T7" fmla="*/ 24 h 283"/>
                <a:gd name="T8" fmla="*/ 245 w 283"/>
                <a:gd name="T9" fmla="*/ 39 h 283"/>
                <a:gd name="T10" fmla="*/ 259 w 283"/>
                <a:gd name="T11" fmla="*/ 63 h 283"/>
                <a:gd name="T12" fmla="*/ 274 w 283"/>
                <a:gd name="T13" fmla="*/ 87 h 283"/>
                <a:gd name="T14" fmla="*/ 283 w 283"/>
                <a:gd name="T15" fmla="*/ 111 h 283"/>
                <a:gd name="T16" fmla="*/ 283 w 283"/>
                <a:gd name="T17" fmla="*/ 139 h 283"/>
                <a:gd name="T18" fmla="*/ 283 w 283"/>
                <a:gd name="T19" fmla="*/ 168 h 283"/>
                <a:gd name="T20" fmla="*/ 274 w 283"/>
                <a:gd name="T21" fmla="*/ 197 h 283"/>
                <a:gd name="T22" fmla="*/ 259 w 283"/>
                <a:gd name="T23" fmla="*/ 221 h 283"/>
                <a:gd name="T24" fmla="*/ 245 w 283"/>
                <a:gd name="T25" fmla="*/ 240 h 283"/>
                <a:gd name="T26" fmla="*/ 221 w 283"/>
                <a:gd name="T27" fmla="*/ 259 h 283"/>
                <a:gd name="T28" fmla="*/ 197 w 283"/>
                <a:gd name="T29" fmla="*/ 274 h 283"/>
                <a:gd name="T30" fmla="*/ 173 w 283"/>
                <a:gd name="T31" fmla="*/ 279 h 283"/>
                <a:gd name="T32" fmla="*/ 144 w 283"/>
                <a:gd name="T33" fmla="*/ 283 h 283"/>
                <a:gd name="T34" fmla="*/ 115 w 283"/>
                <a:gd name="T35" fmla="*/ 279 h 283"/>
                <a:gd name="T36" fmla="*/ 87 w 283"/>
                <a:gd name="T37" fmla="*/ 274 h 283"/>
                <a:gd name="T38" fmla="*/ 63 w 283"/>
                <a:gd name="T39" fmla="*/ 259 h 283"/>
                <a:gd name="T40" fmla="*/ 43 w 283"/>
                <a:gd name="T41" fmla="*/ 240 h 283"/>
                <a:gd name="T42" fmla="*/ 24 w 283"/>
                <a:gd name="T43" fmla="*/ 221 h 283"/>
                <a:gd name="T44" fmla="*/ 10 w 283"/>
                <a:gd name="T45" fmla="*/ 197 h 283"/>
                <a:gd name="T46" fmla="*/ 5 w 283"/>
                <a:gd name="T47" fmla="*/ 168 h 283"/>
                <a:gd name="T48" fmla="*/ 0 w 283"/>
                <a:gd name="T49" fmla="*/ 139 h 283"/>
                <a:gd name="T50" fmla="*/ 5 w 283"/>
                <a:gd name="T51" fmla="*/ 111 h 283"/>
                <a:gd name="T52" fmla="*/ 10 w 283"/>
                <a:gd name="T53" fmla="*/ 87 h 283"/>
                <a:gd name="T54" fmla="*/ 24 w 283"/>
                <a:gd name="T55" fmla="*/ 63 h 283"/>
                <a:gd name="T56" fmla="*/ 43 w 283"/>
                <a:gd name="T57" fmla="*/ 39 h 283"/>
                <a:gd name="T58" fmla="*/ 63 w 283"/>
                <a:gd name="T59" fmla="*/ 24 h 283"/>
                <a:gd name="T60" fmla="*/ 87 w 283"/>
                <a:gd name="T61" fmla="*/ 10 h 283"/>
                <a:gd name="T62" fmla="*/ 115 w 283"/>
                <a:gd name="T63" fmla="*/ 0 h 283"/>
                <a:gd name="T64" fmla="*/ 144 w 283"/>
                <a:gd name="T6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3">
                  <a:moveTo>
                    <a:pt x="144" y="0"/>
                  </a:moveTo>
                  <a:lnTo>
                    <a:pt x="173" y="0"/>
                  </a:lnTo>
                  <a:lnTo>
                    <a:pt x="197" y="10"/>
                  </a:lnTo>
                  <a:lnTo>
                    <a:pt x="221" y="24"/>
                  </a:lnTo>
                  <a:lnTo>
                    <a:pt x="245" y="39"/>
                  </a:lnTo>
                  <a:lnTo>
                    <a:pt x="259" y="63"/>
                  </a:lnTo>
                  <a:lnTo>
                    <a:pt x="274" y="87"/>
                  </a:lnTo>
                  <a:lnTo>
                    <a:pt x="283" y="111"/>
                  </a:lnTo>
                  <a:lnTo>
                    <a:pt x="283" y="139"/>
                  </a:lnTo>
                  <a:lnTo>
                    <a:pt x="283" y="168"/>
                  </a:lnTo>
                  <a:lnTo>
                    <a:pt x="274" y="197"/>
                  </a:lnTo>
                  <a:lnTo>
                    <a:pt x="259" y="221"/>
                  </a:lnTo>
                  <a:lnTo>
                    <a:pt x="245" y="240"/>
                  </a:lnTo>
                  <a:lnTo>
                    <a:pt x="221" y="259"/>
                  </a:lnTo>
                  <a:lnTo>
                    <a:pt x="197" y="274"/>
                  </a:lnTo>
                  <a:lnTo>
                    <a:pt x="173" y="279"/>
                  </a:lnTo>
                  <a:lnTo>
                    <a:pt x="144" y="283"/>
                  </a:lnTo>
                  <a:lnTo>
                    <a:pt x="115" y="279"/>
                  </a:lnTo>
                  <a:lnTo>
                    <a:pt x="87" y="274"/>
                  </a:lnTo>
                  <a:lnTo>
                    <a:pt x="63" y="259"/>
                  </a:lnTo>
                  <a:lnTo>
                    <a:pt x="43" y="240"/>
                  </a:lnTo>
                  <a:lnTo>
                    <a:pt x="24" y="221"/>
                  </a:lnTo>
                  <a:lnTo>
                    <a:pt x="10" y="197"/>
                  </a:lnTo>
                  <a:lnTo>
                    <a:pt x="5" y="168"/>
                  </a:lnTo>
                  <a:lnTo>
                    <a:pt x="0" y="139"/>
                  </a:lnTo>
                  <a:lnTo>
                    <a:pt x="5" y="111"/>
                  </a:lnTo>
                  <a:lnTo>
                    <a:pt x="10" y="87"/>
                  </a:lnTo>
                  <a:lnTo>
                    <a:pt x="24" y="63"/>
                  </a:lnTo>
                  <a:lnTo>
                    <a:pt x="43" y="39"/>
                  </a:lnTo>
                  <a:lnTo>
                    <a:pt x="63" y="24"/>
                  </a:lnTo>
                  <a:lnTo>
                    <a:pt x="87" y="10"/>
                  </a:lnTo>
                  <a:lnTo>
                    <a:pt x="115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2" name="Freeform 20"/>
            <p:cNvSpPr>
              <a:spLocks/>
            </p:cNvSpPr>
            <p:nvPr/>
          </p:nvSpPr>
          <p:spPr bwMode="auto">
            <a:xfrm>
              <a:off x="1370" y="3727"/>
              <a:ext cx="114" cy="113"/>
            </a:xfrm>
            <a:custGeom>
              <a:avLst/>
              <a:gdLst>
                <a:gd name="T0" fmla="*/ 144 w 283"/>
                <a:gd name="T1" fmla="*/ 0 h 283"/>
                <a:gd name="T2" fmla="*/ 173 w 283"/>
                <a:gd name="T3" fmla="*/ 0 h 283"/>
                <a:gd name="T4" fmla="*/ 197 w 283"/>
                <a:gd name="T5" fmla="*/ 10 h 283"/>
                <a:gd name="T6" fmla="*/ 221 w 283"/>
                <a:gd name="T7" fmla="*/ 24 h 283"/>
                <a:gd name="T8" fmla="*/ 245 w 283"/>
                <a:gd name="T9" fmla="*/ 39 h 283"/>
                <a:gd name="T10" fmla="*/ 259 w 283"/>
                <a:gd name="T11" fmla="*/ 63 h 283"/>
                <a:gd name="T12" fmla="*/ 274 w 283"/>
                <a:gd name="T13" fmla="*/ 87 h 283"/>
                <a:gd name="T14" fmla="*/ 283 w 283"/>
                <a:gd name="T15" fmla="*/ 111 h 283"/>
                <a:gd name="T16" fmla="*/ 283 w 283"/>
                <a:gd name="T17" fmla="*/ 139 h 283"/>
                <a:gd name="T18" fmla="*/ 283 w 283"/>
                <a:gd name="T19" fmla="*/ 168 h 283"/>
                <a:gd name="T20" fmla="*/ 274 w 283"/>
                <a:gd name="T21" fmla="*/ 197 h 283"/>
                <a:gd name="T22" fmla="*/ 259 w 283"/>
                <a:gd name="T23" fmla="*/ 221 h 283"/>
                <a:gd name="T24" fmla="*/ 245 w 283"/>
                <a:gd name="T25" fmla="*/ 240 h 283"/>
                <a:gd name="T26" fmla="*/ 221 w 283"/>
                <a:gd name="T27" fmla="*/ 259 h 283"/>
                <a:gd name="T28" fmla="*/ 197 w 283"/>
                <a:gd name="T29" fmla="*/ 274 h 283"/>
                <a:gd name="T30" fmla="*/ 173 w 283"/>
                <a:gd name="T31" fmla="*/ 279 h 283"/>
                <a:gd name="T32" fmla="*/ 144 w 283"/>
                <a:gd name="T33" fmla="*/ 283 h 283"/>
                <a:gd name="T34" fmla="*/ 115 w 283"/>
                <a:gd name="T35" fmla="*/ 279 h 283"/>
                <a:gd name="T36" fmla="*/ 87 w 283"/>
                <a:gd name="T37" fmla="*/ 274 h 283"/>
                <a:gd name="T38" fmla="*/ 63 w 283"/>
                <a:gd name="T39" fmla="*/ 259 h 283"/>
                <a:gd name="T40" fmla="*/ 43 w 283"/>
                <a:gd name="T41" fmla="*/ 240 h 283"/>
                <a:gd name="T42" fmla="*/ 24 w 283"/>
                <a:gd name="T43" fmla="*/ 221 h 283"/>
                <a:gd name="T44" fmla="*/ 10 w 283"/>
                <a:gd name="T45" fmla="*/ 197 h 283"/>
                <a:gd name="T46" fmla="*/ 5 w 283"/>
                <a:gd name="T47" fmla="*/ 168 h 283"/>
                <a:gd name="T48" fmla="*/ 0 w 283"/>
                <a:gd name="T49" fmla="*/ 139 h 283"/>
                <a:gd name="T50" fmla="*/ 5 w 283"/>
                <a:gd name="T51" fmla="*/ 111 h 283"/>
                <a:gd name="T52" fmla="*/ 10 w 283"/>
                <a:gd name="T53" fmla="*/ 87 h 283"/>
                <a:gd name="T54" fmla="*/ 24 w 283"/>
                <a:gd name="T55" fmla="*/ 63 h 283"/>
                <a:gd name="T56" fmla="*/ 43 w 283"/>
                <a:gd name="T57" fmla="*/ 39 h 283"/>
                <a:gd name="T58" fmla="*/ 63 w 283"/>
                <a:gd name="T59" fmla="*/ 24 h 283"/>
                <a:gd name="T60" fmla="*/ 87 w 283"/>
                <a:gd name="T61" fmla="*/ 10 h 283"/>
                <a:gd name="T62" fmla="*/ 115 w 283"/>
                <a:gd name="T63" fmla="*/ 0 h 283"/>
                <a:gd name="T64" fmla="*/ 144 w 283"/>
                <a:gd name="T6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3">
                  <a:moveTo>
                    <a:pt x="144" y="0"/>
                  </a:moveTo>
                  <a:lnTo>
                    <a:pt x="173" y="0"/>
                  </a:lnTo>
                  <a:lnTo>
                    <a:pt x="197" y="10"/>
                  </a:lnTo>
                  <a:lnTo>
                    <a:pt x="221" y="24"/>
                  </a:lnTo>
                  <a:lnTo>
                    <a:pt x="245" y="39"/>
                  </a:lnTo>
                  <a:lnTo>
                    <a:pt x="259" y="63"/>
                  </a:lnTo>
                  <a:lnTo>
                    <a:pt x="274" y="87"/>
                  </a:lnTo>
                  <a:lnTo>
                    <a:pt x="283" y="111"/>
                  </a:lnTo>
                  <a:lnTo>
                    <a:pt x="283" y="139"/>
                  </a:lnTo>
                  <a:lnTo>
                    <a:pt x="283" y="168"/>
                  </a:lnTo>
                  <a:lnTo>
                    <a:pt x="274" y="197"/>
                  </a:lnTo>
                  <a:lnTo>
                    <a:pt x="259" y="221"/>
                  </a:lnTo>
                  <a:lnTo>
                    <a:pt x="245" y="240"/>
                  </a:lnTo>
                  <a:lnTo>
                    <a:pt x="221" y="259"/>
                  </a:lnTo>
                  <a:lnTo>
                    <a:pt x="197" y="274"/>
                  </a:lnTo>
                  <a:lnTo>
                    <a:pt x="173" y="279"/>
                  </a:lnTo>
                  <a:lnTo>
                    <a:pt x="144" y="283"/>
                  </a:lnTo>
                  <a:lnTo>
                    <a:pt x="115" y="279"/>
                  </a:lnTo>
                  <a:lnTo>
                    <a:pt x="87" y="274"/>
                  </a:lnTo>
                  <a:lnTo>
                    <a:pt x="63" y="259"/>
                  </a:lnTo>
                  <a:lnTo>
                    <a:pt x="43" y="240"/>
                  </a:lnTo>
                  <a:lnTo>
                    <a:pt x="24" y="221"/>
                  </a:lnTo>
                  <a:lnTo>
                    <a:pt x="10" y="197"/>
                  </a:lnTo>
                  <a:lnTo>
                    <a:pt x="5" y="168"/>
                  </a:lnTo>
                  <a:lnTo>
                    <a:pt x="0" y="139"/>
                  </a:lnTo>
                  <a:lnTo>
                    <a:pt x="5" y="111"/>
                  </a:lnTo>
                  <a:lnTo>
                    <a:pt x="10" y="87"/>
                  </a:lnTo>
                  <a:lnTo>
                    <a:pt x="24" y="63"/>
                  </a:lnTo>
                  <a:lnTo>
                    <a:pt x="43" y="39"/>
                  </a:lnTo>
                  <a:lnTo>
                    <a:pt x="63" y="24"/>
                  </a:lnTo>
                  <a:lnTo>
                    <a:pt x="87" y="10"/>
                  </a:lnTo>
                  <a:lnTo>
                    <a:pt x="115" y="0"/>
                  </a:lnTo>
                  <a:lnTo>
                    <a:pt x="14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3" name="Freeform 21"/>
            <p:cNvSpPr>
              <a:spLocks/>
            </p:cNvSpPr>
            <p:nvPr/>
          </p:nvSpPr>
          <p:spPr bwMode="auto">
            <a:xfrm>
              <a:off x="3612" y="3725"/>
              <a:ext cx="114" cy="113"/>
            </a:xfrm>
            <a:custGeom>
              <a:avLst/>
              <a:gdLst>
                <a:gd name="T0" fmla="*/ 139 w 283"/>
                <a:gd name="T1" fmla="*/ 0 h 284"/>
                <a:gd name="T2" fmla="*/ 168 w 283"/>
                <a:gd name="T3" fmla="*/ 0 h 284"/>
                <a:gd name="T4" fmla="*/ 196 w 283"/>
                <a:gd name="T5" fmla="*/ 10 h 284"/>
                <a:gd name="T6" fmla="*/ 220 w 283"/>
                <a:gd name="T7" fmla="*/ 24 h 284"/>
                <a:gd name="T8" fmla="*/ 240 w 283"/>
                <a:gd name="T9" fmla="*/ 39 h 284"/>
                <a:gd name="T10" fmla="*/ 259 w 283"/>
                <a:gd name="T11" fmla="*/ 63 h 284"/>
                <a:gd name="T12" fmla="*/ 273 w 283"/>
                <a:gd name="T13" fmla="*/ 87 h 284"/>
                <a:gd name="T14" fmla="*/ 278 w 283"/>
                <a:gd name="T15" fmla="*/ 111 h 284"/>
                <a:gd name="T16" fmla="*/ 283 w 283"/>
                <a:gd name="T17" fmla="*/ 140 h 284"/>
                <a:gd name="T18" fmla="*/ 278 w 283"/>
                <a:gd name="T19" fmla="*/ 168 h 284"/>
                <a:gd name="T20" fmla="*/ 273 w 283"/>
                <a:gd name="T21" fmla="*/ 197 h 284"/>
                <a:gd name="T22" fmla="*/ 259 w 283"/>
                <a:gd name="T23" fmla="*/ 221 h 284"/>
                <a:gd name="T24" fmla="*/ 240 w 283"/>
                <a:gd name="T25" fmla="*/ 240 h 284"/>
                <a:gd name="T26" fmla="*/ 220 w 283"/>
                <a:gd name="T27" fmla="*/ 260 h 284"/>
                <a:gd name="T28" fmla="*/ 196 w 283"/>
                <a:gd name="T29" fmla="*/ 274 h 284"/>
                <a:gd name="T30" fmla="*/ 168 w 283"/>
                <a:gd name="T31" fmla="*/ 284 h 284"/>
                <a:gd name="T32" fmla="*/ 139 w 283"/>
                <a:gd name="T33" fmla="*/ 284 h 284"/>
                <a:gd name="T34" fmla="*/ 110 w 283"/>
                <a:gd name="T35" fmla="*/ 284 h 284"/>
                <a:gd name="T36" fmla="*/ 86 w 283"/>
                <a:gd name="T37" fmla="*/ 274 h 284"/>
                <a:gd name="T38" fmla="*/ 62 w 283"/>
                <a:gd name="T39" fmla="*/ 260 h 284"/>
                <a:gd name="T40" fmla="*/ 38 w 283"/>
                <a:gd name="T41" fmla="*/ 240 h 284"/>
                <a:gd name="T42" fmla="*/ 24 w 283"/>
                <a:gd name="T43" fmla="*/ 221 h 284"/>
                <a:gd name="T44" fmla="*/ 9 w 283"/>
                <a:gd name="T45" fmla="*/ 197 h 284"/>
                <a:gd name="T46" fmla="*/ 0 w 283"/>
                <a:gd name="T47" fmla="*/ 168 h 284"/>
                <a:gd name="T48" fmla="*/ 0 w 283"/>
                <a:gd name="T49" fmla="*/ 140 h 284"/>
                <a:gd name="T50" fmla="*/ 0 w 283"/>
                <a:gd name="T51" fmla="*/ 111 h 284"/>
                <a:gd name="T52" fmla="*/ 9 w 283"/>
                <a:gd name="T53" fmla="*/ 87 h 284"/>
                <a:gd name="T54" fmla="*/ 24 w 283"/>
                <a:gd name="T55" fmla="*/ 63 h 284"/>
                <a:gd name="T56" fmla="*/ 38 w 283"/>
                <a:gd name="T57" fmla="*/ 39 h 284"/>
                <a:gd name="T58" fmla="*/ 62 w 283"/>
                <a:gd name="T59" fmla="*/ 24 h 284"/>
                <a:gd name="T60" fmla="*/ 86 w 283"/>
                <a:gd name="T61" fmla="*/ 10 h 284"/>
                <a:gd name="T62" fmla="*/ 110 w 283"/>
                <a:gd name="T63" fmla="*/ 0 h 284"/>
                <a:gd name="T64" fmla="*/ 139 w 283"/>
                <a:gd name="T6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4">
                  <a:moveTo>
                    <a:pt x="139" y="0"/>
                  </a:moveTo>
                  <a:lnTo>
                    <a:pt x="168" y="0"/>
                  </a:lnTo>
                  <a:lnTo>
                    <a:pt x="196" y="10"/>
                  </a:lnTo>
                  <a:lnTo>
                    <a:pt x="220" y="24"/>
                  </a:lnTo>
                  <a:lnTo>
                    <a:pt x="240" y="39"/>
                  </a:lnTo>
                  <a:lnTo>
                    <a:pt x="259" y="63"/>
                  </a:lnTo>
                  <a:lnTo>
                    <a:pt x="273" y="87"/>
                  </a:lnTo>
                  <a:lnTo>
                    <a:pt x="278" y="111"/>
                  </a:lnTo>
                  <a:lnTo>
                    <a:pt x="283" y="140"/>
                  </a:lnTo>
                  <a:lnTo>
                    <a:pt x="278" y="168"/>
                  </a:lnTo>
                  <a:lnTo>
                    <a:pt x="273" y="197"/>
                  </a:lnTo>
                  <a:lnTo>
                    <a:pt x="259" y="221"/>
                  </a:lnTo>
                  <a:lnTo>
                    <a:pt x="240" y="240"/>
                  </a:lnTo>
                  <a:lnTo>
                    <a:pt x="220" y="260"/>
                  </a:lnTo>
                  <a:lnTo>
                    <a:pt x="196" y="274"/>
                  </a:lnTo>
                  <a:lnTo>
                    <a:pt x="168" y="284"/>
                  </a:lnTo>
                  <a:lnTo>
                    <a:pt x="139" y="284"/>
                  </a:lnTo>
                  <a:lnTo>
                    <a:pt x="110" y="284"/>
                  </a:lnTo>
                  <a:lnTo>
                    <a:pt x="86" y="274"/>
                  </a:lnTo>
                  <a:lnTo>
                    <a:pt x="62" y="260"/>
                  </a:lnTo>
                  <a:lnTo>
                    <a:pt x="38" y="240"/>
                  </a:lnTo>
                  <a:lnTo>
                    <a:pt x="24" y="221"/>
                  </a:lnTo>
                  <a:lnTo>
                    <a:pt x="9" y="197"/>
                  </a:lnTo>
                  <a:lnTo>
                    <a:pt x="0" y="168"/>
                  </a:lnTo>
                  <a:lnTo>
                    <a:pt x="0" y="140"/>
                  </a:lnTo>
                  <a:lnTo>
                    <a:pt x="0" y="111"/>
                  </a:lnTo>
                  <a:lnTo>
                    <a:pt x="9" y="87"/>
                  </a:lnTo>
                  <a:lnTo>
                    <a:pt x="24" y="63"/>
                  </a:lnTo>
                  <a:lnTo>
                    <a:pt x="38" y="39"/>
                  </a:lnTo>
                  <a:lnTo>
                    <a:pt x="62" y="24"/>
                  </a:lnTo>
                  <a:lnTo>
                    <a:pt x="86" y="10"/>
                  </a:lnTo>
                  <a:lnTo>
                    <a:pt x="110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4" name="Freeform 22"/>
            <p:cNvSpPr>
              <a:spLocks/>
            </p:cNvSpPr>
            <p:nvPr/>
          </p:nvSpPr>
          <p:spPr bwMode="auto">
            <a:xfrm>
              <a:off x="3612" y="3725"/>
              <a:ext cx="114" cy="113"/>
            </a:xfrm>
            <a:custGeom>
              <a:avLst/>
              <a:gdLst>
                <a:gd name="T0" fmla="*/ 139 w 283"/>
                <a:gd name="T1" fmla="*/ 0 h 284"/>
                <a:gd name="T2" fmla="*/ 168 w 283"/>
                <a:gd name="T3" fmla="*/ 0 h 284"/>
                <a:gd name="T4" fmla="*/ 196 w 283"/>
                <a:gd name="T5" fmla="*/ 10 h 284"/>
                <a:gd name="T6" fmla="*/ 220 w 283"/>
                <a:gd name="T7" fmla="*/ 24 h 284"/>
                <a:gd name="T8" fmla="*/ 240 w 283"/>
                <a:gd name="T9" fmla="*/ 39 h 284"/>
                <a:gd name="T10" fmla="*/ 259 w 283"/>
                <a:gd name="T11" fmla="*/ 63 h 284"/>
                <a:gd name="T12" fmla="*/ 273 w 283"/>
                <a:gd name="T13" fmla="*/ 87 h 284"/>
                <a:gd name="T14" fmla="*/ 278 w 283"/>
                <a:gd name="T15" fmla="*/ 111 h 284"/>
                <a:gd name="T16" fmla="*/ 283 w 283"/>
                <a:gd name="T17" fmla="*/ 140 h 284"/>
                <a:gd name="T18" fmla="*/ 278 w 283"/>
                <a:gd name="T19" fmla="*/ 168 h 284"/>
                <a:gd name="T20" fmla="*/ 273 w 283"/>
                <a:gd name="T21" fmla="*/ 197 h 284"/>
                <a:gd name="T22" fmla="*/ 259 w 283"/>
                <a:gd name="T23" fmla="*/ 221 h 284"/>
                <a:gd name="T24" fmla="*/ 240 w 283"/>
                <a:gd name="T25" fmla="*/ 240 h 284"/>
                <a:gd name="T26" fmla="*/ 220 w 283"/>
                <a:gd name="T27" fmla="*/ 260 h 284"/>
                <a:gd name="T28" fmla="*/ 196 w 283"/>
                <a:gd name="T29" fmla="*/ 274 h 284"/>
                <a:gd name="T30" fmla="*/ 168 w 283"/>
                <a:gd name="T31" fmla="*/ 284 h 284"/>
                <a:gd name="T32" fmla="*/ 139 w 283"/>
                <a:gd name="T33" fmla="*/ 284 h 284"/>
                <a:gd name="T34" fmla="*/ 110 w 283"/>
                <a:gd name="T35" fmla="*/ 284 h 284"/>
                <a:gd name="T36" fmla="*/ 86 w 283"/>
                <a:gd name="T37" fmla="*/ 274 h 284"/>
                <a:gd name="T38" fmla="*/ 62 w 283"/>
                <a:gd name="T39" fmla="*/ 260 h 284"/>
                <a:gd name="T40" fmla="*/ 38 w 283"/>
                <a:gd name="T41" fmla="*/ 240 h 284"/>
                <a:gd name="T42" fmla="*/ 24 w 283"/>
                <a:gd name="T43" fmla="*/ 221 h 284"/>
                <a:gd name="T44" fmla="*/ 9 w 283"/>
                <a:gd name="T45" fmla="*/ 197 h 284"/>
                <a:gd name="T46" fmla="*/ 0 w 283"/>
                <a:gd name="T47" fmla="*/ 168 h 284"/>
                <a:gd name="T48" fmla="*/ 0 w 283"/>
                <a:gd name="T49" fmla="*/ 140 h 284"/>
                <a:gd name="T50" fmla="*/ 0 w 283"/>
                <a:gd name="T51" fmla="*/ 111 h 284"/>
                <a:gd name="T52" fmla="*/ 9 w 283"/>
                <a:gd name="T53" fmla="*/ 87 h 284"/>
                <a:gd name="T54" fmla="*/ 24 w 283"/>
                <a:gd name="T55" fmla="*/ 63 h 284"/>
                <a:gd name="T56" fmla="*/ 38 w 283"/>
                <a:gd name="T57" fmla="*/ 39 h 284"/>
                <a:gd name="T58" fmla="*/ 62 w 283"/>
                <a:gd name="T59" fmla="*/ 24 h 284"/>
                <a:gd name="T60" fmla="*/ 86 w 283"/>
                <a:gd name="T61" fmla="*/ 10 h 284"/>
                <a:gd name="T62" fmla="*/ 110 w 283"/>
                <a:gd name="T63" fmla="*/ 0 h 284"/>
                <a:gd name="T64" fmla="*/ 139 w 283"/>
                <a:gd name="T6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284">
                  <a:moveTo>
                    <a:pt x="139" y="0"/>
                  </a:moveTo>
                  <a:lnTo>
                    <a:pt x="168" y="0"/>
                  </a:lnTo>
                  <a:lnTo>
                    <a:pt x="196" y="10"/>
                  </a:lnTo>
                  <a:lnTo>
                    <a:pt x="220" y="24"/>
                  </a:lnTo>
                  <a:lnTo>
                    <a:pt x="240" y="39"/>
                  </a:lnTo>
                  <a:lnTo>
                    <a:pt x="259" y="63"/>
                  </a:lnTo>
                  <a:lnTo>
                    <a:pt x="273" y="87"/>
                  </a:lnTo>
                  <a:lnTo>
                    <a:pt x="278" y="111"/>
                  </a:lnTo>
                  <a:lnTo>
                    <a:pt x="283" y="140"/>
                  </a:lnTo>
                  <a:lnTo>
                    <a:pt x="278" y="168"/>
                  </a:lnTo>
                  <a:lnTo>
                    <a:pt x="273" y="197"/>
                  </a:lnTo>
                  <a:lnTo>
                    <a:pt x="259" y="221"/>
                  </a:lnTo>
                  <a:lnTo>
                    <a:pt x="240" y="240"/>
                  </a:lnTo>
                  <a:lnTo>
                    <a:pt x="220" y="260"/>
                  </a:lnTo>
                  <a:lnTo>
                    <a:pt x="196" y="274"/>
                  </a:lnTo>
                  <a:lnTo>
                    <a:pt x="168" y="284"/>
                  </a:lnTo>
                  <a:lnTo>
                    <a:pt x="139" y="284"/>
                  </a:lnTo>
                  <a:lnTo>
                    <a:pt x="110" y="284"/>
                  </a:lnTo>
                  <a:lnTo>
                    <a:pt x="86" y="274"/>
                  </a:lnTo>
                  <a:lnTo>
                    <a:pt x="62" y="260"/>
                  </a:lnTo>
                  <a:lnTo>
                    <a:pt x="38" y="240"/>
                  </a:lnTo>
                  <a:lnTo>
                    <a:pt x="24" y="221"/>
                  </a:lnTo>
                  <a:lnTo>
                    <a:pt x="9" y="197"/>
                  </a:lnTo>
                  <a:lnTo>
                    <a:pt x="0" y="168"/>
                  </a:lnTo>
                  <a:lnTo>
                    <a:pt x="0" y="140"/>
                  </a:lnTo>
                  <a:lnTo>
                    <a:pt x="0" y="111"/>
                  </a:lnTo>
                  <a:lnTo>
                    <a:pt x="9" y="87"/>
                  </a:lnTo>
                  <a:lnTo>
                    <a:pt x="24" y="63"/>
                  </a:lnTo>
                  <a:lnTo>
                    <a:pt x="38" y="39"/>
                  </a:lnTo>
                  <a:lnTo>
                    <a:pt x="62" y="24"/>
                  </a:lnTo>
                  <a:lnTo>
                    <a:pt x="86" y="10"/>
                  </a:lnTo>
                  <a:lnTo>
                    <a:pt x="110" y="0"/>
                  </a:lnTo>
                  <a:lnTo>
                    <a:pt x="139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5" name="Freeform 23"/>
            <p:cNvSpPr>
              <a:spLocks/>
            </p:cNvSpPr>
            <p:nvPr/>
          </p:nvSpPr>
          <p:spPr bwMode="auto">
            <a:xfrm>
              <a:off x="3608" y="2086"/>
              <a:ext cx="116" cy="115"/>
            </a:xfrm>
            <a:custGeom>
              <a:avLst/>
              <a:gdLst>
                <a:gd name="T0" fmla="*/ 144 w 288"/>
                <a:gd name="T1" fmla="*/ 0 h 288"/>
                <a:gd name="T2" fmla="*/ 173 w 288"/>
                <a:gd name="T3" fmla="*/ 5 h 288"/>
                <a:gd name="T4" fmla="*/ 197 w 288"/>
                <a:gd name="T5" fmla="*/ 10 h 288"/>
                <a:gd name="T6" fmla="*/ 221 w 288"/>
                <a:gd name="T7" fmla="*/ 24 h 288"/>
                <a:gd name="T8" fmla="*/ 245 w 288"/>
                <a:gd name="T9" fmla="*/ 43 h 288"/>
                <a:gd name="T10" fmla="*/ 264 w 288"/>
                <a:gd name="T11" fmla="*/ 62 h 288"/>
                <a:gd name="T12" fmla="*/ 274 w 288"/>
                <a:gd name="T13" fmla="*/ 86 h 288"/>
                <a:gd name="T14" fmla="*/ 283 w 288"/>
                <a:gd name="T15" fmla="*/ 115 h 288"/>
                <a:gd name="T16" fmla="*/ 288 w 288"/>
                <a:gd name="T17" fmla="*/ 144 h 288"/>
                <a:gd name="T18" fmla="*/ 283 w 288"/>
                <a:gd name="T19" fmla="*/ 173 h 288"/>
                <a:gd name="T20" fmla="*/ 274 w 288"/>
                <a:gd name="T21" fmla="*/ 197 h 288"/>
                <a:gd name="T22" fmla="*/ 264 w 288"/>
                <a:gd name="T23" fmla="*/ 221 h 288"/>
                <a:gd name="T24" fmla="*/ 245 w 288"/>
                <a:gd name="T25" fmla="*/ 245 h 288"/>
                <a:gd name="T26" fmla="*/ 221 w 288"/>
                <a:gd name="T27" fmla="*/ 259 h 288"/>
                <a:gd name="T28" fmla="*/ 197 w 288"/>
                <a:gd name="T29" fmla="*/ 274 h 288"/>
                <a:gd name="T30" fmla="*/ 173 w 288"/>
                <a:gd name="T31" fmla="*/ 283 h 288"/>
                <a:gd name="T32" fmla="*/ 144 w 288"/>
                <a:gd name="T33" fmla="*/ 288 h 288"/>
                <a:gd name="T34" fmla="*/ 115 w 288"/>
                <a:gd name="T35" fmla="*/ 283 h 288"/>
                <a:gd name="T36" fmla="*/ 87 w 288"/>
                <a:gd name="T37" fmla="*/ 274 h 288"/>
                <a:gd name="T38" fmla="*/ 63 w 288"/>
                <a:gd name="T39" fmla="*/ 259 h 288"/>
                <a:gd name="T40" fmla="*/ 43 w 288"/>
                <a:gd name="T41" fmla="*/ 245 h 288"/>
                <a:gd name="T42" fmla="*/ 24 w 288"/>
                <a:gd name="T43" fmla="*/ 221 h 288"/>
                <a:gd name="T44" fmla="*/ 15 w 288"/>
                <a:gd name="T45" fmla="*/ 197 h 288"/>
                <a:gd name="T46" fmla="*/ 5 w 288"/>
                <a:gd name="T47" fmla="*/ 173 h 288"/>
                <a:gd name="T48" fmla="*/ 0 w 288"/>
                <a:gd name="T49" fmla="*/ 144 h 288"/>
                <a:gd name="T50" fmla="*/ 5 w 288"/>
                <a:gd name="T51" fmla="*/ 115 h 288"/>
                <a:gd name="T52" fmla="*/ 15 w 288"/>
                <a:gd name="T53" fmla="*/ 86 h 288"/>
                <a:gd name="T54" fmla="*/ 24 w 288"/>
                <a:gd name="T55" fmla="*/ 62 h 288"/>
                <a:gd name="T56" fmla="*/ 43 w 288"/>
                <a:gd name="T57" fmla="*/ 43 h 288"/>
                <a:gd name="T58" fmla="*/ 63 w 288"/>
                <a:gd name="T59" fmla="*/ 24 h 288"/>
                <a:gd name="T60" fmla="*/ 87 w 288"/>
                <a:gd name="T61" fmla="*/ 10 h 288"/>
                <a:gd name="T62" fmla="*/ 115 w 288"/>
                <a:gd name="T63" fmla="*/ 5 h 288"/>
                <a:gd name="T64" fmla="*/ 144 w 288"/>
                <a:gd name="T6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lnTo>
                    <a:pt x="173" y="5"/>
                  </a:lnTo>
                  <a:lnTo>
                    <a:pt x="197" y="10"/>
                  </a:lnTo>
                  <a:lnTo>
                    <a:pt x="221" y="24"/>
                  </a:lnTo>
                  <a:lnTo>
                    <a:pt x="245" y="43"/>
                  </a:lnTo>
                  <a:lnTo>
                    <a:pt x="264" y="62"/>
                  </a:lnTo>
                  <a:lnTo>
                    <a:pt x="274" y="86"/>
                  </a:lnTo>
                  <a:lnTo>
                    <a:pt x="283" y="115"/>
                  </a:lnTo>
                  <a:lnTo>
                    <a:pt x="288" y="144"/>
                  </a:lnTo>
                  <a:lnTo>
                    <a:pt x="283" y="173"/>
                  </a:lnTo>
                  <a:lnTo>
                    <a:pt x="274" y="197"/>
                  </a:lnTo>
                  <a:lnTo>
                    <a:pt x="264" y="221"/>
                  </a:lnTo>
                  <a:lnTo>
                    <a:pt x="245" y="245"/>
                  </a:lnTo>
                  <a:lnTo>
                    <a:pt x="221" y="259"/>
                  </a:lnTo>
                  <a:lnTo>
                    <a:pt x="197" y="274"/>
                  </a:lnTo>
                  <a:lnTo>
                    <a:pt x="173" y="283"/>
                  </a:lnTo>
                  <a:lnTo>
                    <a:pt x="144" y="288"/>
                  </a:lnTo>
                  <a:lnTo>
                    <a:pt x="115" y="283"/>
                  </a:lnTo>
                  <a:lnTo>
                    <a:pt x="87" y="274"/>
                  </a:lnTo>
                  <a:lnTo>
                    <a:pt x="63" y="259"/>
                  </a:lnTo>
                  <a:lnTo>
                    <a:pt x="43" y="245"/>
                  </a:lnTo>
                  <a:lnTo>
                    <a:pt x="24" y="221"/>
                  </a:lnTo>
                  <a:lnTo>
                    <a:pt x="15" y="197"/>
                  </a:lnTo>
                  <a:lnTo>
                    <a:pt x="5" y="173"/>
                  </a:lnTo>
                  <a:lnTo>
                    <a:pt x="0" y="144"/>
                  </a:lnTo>
                  <a:lnTo>
                    <a:pt x="5" y="115"/>
                  </a:lnTo>
                  <a:lnTo>
                    <a:pt x="15" y="86"/>
                  </a:lnTo>
                  <a:lnTo>
                    <a:pt x="24" y="62"/>
                  </a:lnTo>
                  <a:lnTo>
                    <a:pt x="43" y="43"/>
                  </a:lnTo>
                  <a:lnTo>
                    <a:pt x="63" y="24"/>
                  </a:lnTo>
                  <a:lnTo>
                    <a:pt x="87" y="10"/>
                  </a:lnTo>
                  <a:lnTo>
                    <a:pt x="115" y="5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6" name="Freeform 24"/>
            <p:cNvSpPr>
              <a:spLocks/>
            </p:cNvSpPr>
            <p:nvPr/>
          </p:nvSpPr>
          <p:spPr bwMode="auto">
            <a:xfrm>
              <a:off x="3608" y="2086"/>
              <a:ext cx="116" cy="115"/>
            </a:xfrm>
            <a:custGeom>
              <a:avLst/>
              <a:gdLst>
                <a:gd name="T0" fmla="*/ 144 w 288"/>
                <a:gd name="T1" fmla="*/ 0 h 288"/>
                <a:gd name="T2" fmla="*/ 173 w 288"/>
                <a:gd name="T3" fmla="*/ 5 h 288"/>
                <a:gd name="T4" fmla="*/ 197 w 288"/>
                <a:gd name="T5" fmla="*/ 10 h 288"/>
                <a:gd name="T6" fmla="*/ 221 w 288"/>
                <a:gd name="T7" fmla="*/ 24 h 288"/>
                <a:gd name="T8" fmla="*/ 245 w 288"/>
                <a:gd name="T9" fmla="*/ 43 h 288"/>
                <a:gd name="T10" fmla="*/ 264 w 288"/>
                <a:gd name="T11" fmla="*/ 62 h 288"/>
                <a:gd name="T12" fmla="*/ 274 w 288"/>
                <a:gd name="T13" fmla="*/ 86 h 288"/>
                <a:gd name="T14" fmla="*/ 283 w 288"/>
                <a:gd name="T15" fmla="*/ 115 h 288"/>
                <a:gd name="T16" fmla="*/ 288 w 288"/>
                <a:gd name="T17" fmla="*/ 144 h 288"/>
                <a:gd name="T18" fmla="*/ 283 w 288"/>
                <a:gd name="T19" fmla="*/ 173 h 288"/>
                <a:gd name="T20" fmla="*/ 274 w 288"/>
                <a:gd name="T21" fmla="*/ 197 h 288"/>
                <a:gd name="T22" fmla="*/ 264 w 288"/>
                <a:gd name="T23" fmla="*/ 221 h 288"/>
                <a:gd name="T24" fmla="*/ 245 w 288"/>
                <a:gd name="T25" fmla="*/ 245 h 288"/>
                <a:gd name="T26" fmla="*/ 221 w 288"/>
                <a:gd name="T27" fmla="*/ 259 h 288"/>
                <a:gd name="T28" fmla="*/ 197 w 288"/>
                <a:gd name="T29" fmla="*/ 274 h 288"/>
                <a:gd name="T30" fmla="*/ 173 w 288"/>
                <a:gd name="T31" fmla="*/ 283 h 288"/>
                <a:gd name="T32" fmla="*/ 144 w 288"/>
                <a:gd name="T33" fmla="*/ 288 h 288"/>
                <a:gd name="T34" fmla="*/ 115 w 288"/>
                <a:gd name="T35" fmla="*/ 283 h 288"/>
                <a:gd name="T36" fmla="*/ 87 w 288"/>
                <a:gd name="T37" fmla="*/ 274 h 288"/>
                <a:gd name="T38" fmla="*/ 63 w 288"/>
                <a:gd name="T39" fmla="*/ 259 h 288"/>
                <a:gd name="T40" fmla="*/ 43 w 288"/>
                <a:gd name="T41" fmla="*/ 245 h 288"/>
                <a:gd name="T42" fmla="*/ 24 w 288"/>
                <a:gd name="T43" fmla="*/ 221 h 288"/>
                <a:gd name="T44" fmla="*/ 15 w 288"/>
                <a:gd name="T45" fmla="*/ 197 h 288"/>
                <a:gd name="T46" fmla="*/ 5 w 288"/>
                <a:gd name="T47" fmla="*/ 173 h 288"/>
                <a:gd name="T48" fmla="*/ 0 w 288"/>
                <a:gd name="T49" fmla="*/ 144 h 288"/>
                <a:gd name="T50" fmla="*/ 5 w 288"/>
                <a:gd name="T51" fmla="*/ 115 h 288"/>
                <a:gd name="T52" fmla="*/ 15 w 288"/>
                <a:gd name="T53" fmla="*/ 86 h 288"/>
                <a:gd name="T54" fmla="*/ 24 w 288"/>
                <a:gd name="T55" fmla="*/ 62 h 288"/>
                <a:gd name="T56" fmla="*/ 43 w 288"/>
                <a:gd name="T57" fmla="*/ 43 h 288"/>
                <a:gd name="T58" fmla="*/ 63 w 288"/>
                <a:gd name="T59" fmla="*/ 24 h 288"/>
                <a:gd name="T60" fmla="*/ 87 w 288"/>
                <a:gd name="T61" fmla="*/ 10 h 288"/>
                <a:gd name="T62" fmla="*/ 115 w 288"/>
                <a:gd name="T63" fmla="*/ 5 h 288"/>
                <a:gd name="T64" fmla="*/ 144 w 288"/>
                <a:gd name="T6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lnTo>
                    <a:pt x="173" y="5"/>
                  </a:lnTo>
                  <a:lnTo>
                    <a:pt x="197" y="10"/>
                  </a:lnTo>
                  <a:lnTo>
                    <a:pt x="221" y="24"/>
                  </a:lnTo>
                  <a:lnTo>
                    <a:pt x="245" y="43"/>
                  </a:lnTo>
                  <a:lnTo>
                    <a:pt x="264" y="62"/>
                  </a:lnTo>
                  <a:lnTo>
                    <a:pt x="274" y="86"/>
                  </a:lnTo>
                  <a:lnTo>
                    <a:pt x="283" y="115"/>
                  </a:lnTo>
                  <a:lnTo>
                    <a:pt x="288" y="144"/>
                  </a:lnTo>
                  <a:lnTo>
                    <a:pt x="283" y="173"/>
                  </a:lnTo>
                  <a:lnTo>
                    <a:pt x="274" y="197"/>
                  </a:lnTo>
                  <a:lnTo>
                    <a:pt x="264" y="221"/>
                  </a:lnTo>
                  <a:lnTo>
                    <a:pt x="245" y="245"/>
                  </a:lnTo>
                  <a:lnTo>
                    <a:pt x="221" y="259"/>
                  </a:lnTo>
                  <a:lnTo>
                    <a:pt x="197" y="274"/>
                  </a:lnTo>
                  <a:lnTo>
                    <a:pt x="173" y="283"/>
                  </a:lnTo>
                  <a:lnTo>
                    <a:pt x="144" y="288"/>
                  </a:lnTo>
                  <a:lnTo>
                    <a:pt x="115" y="283"/>
                  </a:lnTo>
                  <a:lnTo>
                    <a:pt x="87" y="274"/>
                  </a:lnTo>
                  <a:lnTo>
                    <a:pt x="63" y="259"/>
                  </a:lnTo>
                  <a:lnTo>
                    <a:pt x="43" y="245"/>
                  </a:lnTo>
                  <a:lnTo>
                    <a:pt x="24" y="221"/>
                  </a:lnTo>
                  <a:lnTo>
                    <a:pt x="15" y="197"/>
                  </a:lnTo>
                  <a:lnTo>
                    <a:pt x="5" y="173"/>
                  </a:lnTo>
                  <a:lnTo>
                    <a:pt x="0" y="144"/>
                  </a:lnTo>
                  <a:lnTo>
                    <a:pt x="5" y="115"/>
                  </a:lnTo>
                  <a:lnTo>
                    <a:pt x="15" y="86"/>
                  </a:lnTo>
                  <a:lnTo>
                    <a:pt x="24" y="62"/>
                  </a:lnTo>
                  <a:lnTo>
                    <a:pt x="43" y="43"/>
                  </a:lnTo>
                  <a:lnTo>
                    <a:pt x="63" y="24"/>
                  </a:lnTo>
                  <a:lnTo>
                    <a:pt x="87" y="10"/>
                  </a:lnTo>
                  <a:lnTo>
                    <a:pt x="115" y="5"/>
                  </a:lnTo>
                  <a:lnTo>
                    <a:pt x="14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7" name="Rectangle 25"/>
            <p:cNvSpPr>
              <a:spLocks noChangeArrowheads="1"/>
            </p:cNvSpPr>
            <p:nvPr/>
          </p:nvSpPr>
          <p:spPr bwMode="auto">
            <a:xfrm>
              <a:off x="2597" y="2539"/>
              <a:ext cx="1134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8" name="Rectangle 26"/>
            <p:cNvSpPr>
              <a:spLocks noChangeArrowheads="1"/>
            </p:cNvSpPr>
            <p:nvPr/>
          </p:nvSpPr>
          <p:spPr bwMode="auto">
            <a:xfrm>
              <a:off x="2597" y="2539"/>
              <a:ext cx="1134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499" name="Rectangle 27"/>
            <p:cNvSpPr>
              <a:spLocks noChangeArrowheads="1"/>
            </p:cNvSpPr>
            <p:nvPr/>
          </p:nvSpPr>
          <p:spPr bwMode="auto">
            <a:xfrm>
              <a:off x="1374" y="2760"/>
              <a:ext cx="1260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0" name="Rectangle 28"/>
            <p:cNvSpPr>
              <a:spLocks noChangeArrowheads="1"/>
            </p:cNvSpPr>
            <p:nvPr/>
          </p:nvSpPr>
          <p:spPr bwMode="auto">
            <a:xfrm>
              <a:off x="1374" y="2760"/>
              <a:ext cx="1260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1" name="Rectangle 29"/>
            <p:cNvSpPr>
              <a:spLocks noChangeArrowheads="1"/>
            </p:cNvSpPr>
            <p:nvPr/>
          </p:nvSpPr>
          <p:spPr bwMode="auto">
            <a:xfrm>
              <a:off x="2668" y="2760"/>
              <a:ext cx="1063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2" name="Rectangle 30"/>
            <p:cNvSpPr>
              <a:spLocks noChangeArrowheads="1"/>
            </p:cNvSpPr>
            <p:nvPr/>
          </p:nvSpPr>
          <p:spPr bwMode="auto">
            <a:xfrm>
              <a:off x="2668" y="2760"/>
              <a:ext cx="1063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3" name="Rectangle 31"/>
            <p:cNvSpPr>
              <a:spLocks noChangeArrowheads="1"/>
            </p:cNvSpPr>
            <p:nvPr/>
          </p:nvSpPr>
          <p:spPr bwMode="auto">
            <a:xfrm>
              <a:off x="1374" y="2984"/>
              <a:ext cx="864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4" name="Rectangle 32"/>
            <p:cNvSpPr>
              <a:spLocks noChangeArrowheads="1"/>
            </p:cNvSpPr>
            <p:nvPr/>
          </p:nvSpPr>
          <p:spPr bwMode="auto">
            <a:xfrm>
              <a:off x="1374" y="2984"/>
              <a:ext cx="864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5" name="Rectangle 33"/>
            <p:cNvSpPr>
              <a:spLocks noChangeArrowheads="1"/>
            </p:cNvSpPr>
            <p:nvPr/>
          </p:nvSpPr>
          <p:spPr bwMode="auto">
            <a:xfrm>
              <a:off x="2272" y="2984"/>
              <a:ext cx="1450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6" name="Rectangle 34"/>
            <p:cNvSpPr>
              <a:spLocks noChangeArrowheads="1"/>
            </p:cNvSpPr>
            <p:nvPr/>
          </p:nvSpPr>
          <p:spPr bwMode="auto">
            <a:xfrm>
              <a:off x="2272" y="2984"/>
              <a:ext cx="1450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7" name="Rectangle 35"/>
            <p:cNvSpPr>
              <a:spLocks noChangeArrowheads="1"/>
            </p:cNvSpPr>
            <p:nvPr/>
          </p:nvSpPr>
          <p:spPr bwMode="auto">
            <a:xfrm>
              <a:off x="1374" y="3214"/>
              <a:ext cx="1165" cy="1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8" name="Rectangle 36"/>
            <p:cNvSpPr>
              <a:spLocks noChangeArrowheads="1"/>
            </p:cNvSpPr>
            <p:nvPr/>
          </p:nvSpPr>
          <p:spPr bwMode="auto">
            <a:xfrm>
              <a:off x="1374" y="3214"/>
              <a:ext cx="1165" cy="181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09" name="Rectangle 37"/>
            <p:cNvSpPr>
              <a:spLocks noChangeArrowheads="1"/>
            </p:cNvSpPr>
            <p:nvPr/>
          </p:nvSpPr>
          <p:spPr bwMode="auto">
            <a:xfrm>
              <a:off x="2562" y="3218"/>
              <a:ext cx="1169" cy="1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0" name="Rectangle 38"/>
            <p:cNvSpPr>
              <a:spLocks noChangeArrowheads="1"/>
            </p:cNvSpPr>
            <p:nvPr/>
          </p:nvSpPr>
          <p:spPr bwMode="auto">
            <a:xfrm>
              <a:off x="2562" y="3218"/>
              <a:ext cx="1169" cy="181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1" name="Rectangle 39"/>
            <p:cNvSpPr>
              <a:spLocks noChangeArrowheads="1"/>
            </p:cNvSpPr>
            <p:nvPr/>
          </p:nvSpPr>
          <p:spPr bwMode="auto">
            <a:xfrm>
              <a:off x="1374" y="3443"/>
              <a:ext cx="1165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2" name="Rectangle 40"/>
            <p:cNvSpPr>
              <a:spLocks noChangeArrowheads="1"/>
            </p:cNvSpPr>
            <p:nvPr/>
          </p:nvSpPr>
          <p:spPr bwMode="auto">
            <a:xfrm>
              <a:off x="1374" y="3443"/>
              <a:ext cx="1165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3" name="Rectangle 41"/>
            <p:cNvSpPr>
              <a:spLocks noChangeArrowheads="1"/>
            </p:cNvSpPr>
            <p:nvPr/>
          </p:nvSpPr>
          <p:spPr bwMode="auto">
            <a:xfrm>
              <a:off x="2568" y="3449"/>
              <a:ext cx="1163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4" name="Rectangle 42"/>
            <p:cNvSpPr>
              <a:spLocks noChangeArrowheads="1"/>
            </p:cNvSpPr>
            <p:nvPr/>
          </p:nvSpPr>
          <p:spPr bwMode="auto">
            <a:xfrm>
              <a:off x="2568" y="3449"/>
              <a:ext cx="1163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5" name="Rectangle 43"/>
            <p:cNvSpPr>
              <a:spLocks noChangeArrowheads="1"/>
            </p:cNvSpPr>
            <p:nvPr/>
          </p:nvSpPr>
          <p:spPr bwMode="auto">
            <a:xfrm>
              <a:off x="1560" y="3662"/>
              <a:ext cx="1966" cy="1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6" name="Rectangle 44"/>
            <p:cNvSpPr>
              <a:spLocks noChangeArrowheads="1"/>
            </p:cNvSpPr>
            <p:nvPr/>
          </p:nvSpPr>
          <p:spPr bwMode="auto">
            <a:xfrm>
              <a:off x="1560" y="3662"/>
              <a:ext cx="1966" cy="18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17" name="Rectangle 45"/>
            <p:cNvSpPr>
              <a:spLocks noChangeArrowheads="1"/>
            </p:cNvSpPr>
            <p:nvPr/>
          </p:nvSpPr>
          <p:spPr bwMode="auto">
            <a:xfrm>
              <a:off x="2839" y="2128"/>
              <a:ext cx="604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          Bosch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18" name="Rectangle 46"/>
            <p:cNvSpPr>
              <a:spLocks noChangeArrowheads="1"/>
            </p:cNvSpPr>
            <p:nvPr/>
          </p:nvSpPr>
          <p:spPr bwMode="auto">
            <a:xfrm>
              <a:off x="1453" y="2356"/>
              <a:ext cx="889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Typ           BSKH 5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19" name="Freeform 47"/>
            <p:cNvSpPr>
              <a:spLocks/>
            </p:cNvSpPr>
            <p:nvPr/>
          </p:nvSpPr>
          <p:spPr bwMode="auto">
            <a:xfrm>
              <a:off x="1591" y="2105"/>
              <a:ext cx="146" cy="148"/>
            </a:xfrm>
            <a:custGeom>
              <a:avLst/>
              <a:gdLst>
                <a:gd name="T0" fmla="*/ 182 w 365"/>
                <a:gd name="T1" fmla="*/ 0 h 369"/>
                <a:gd name="T2" fmla="*/ 221 w 365"/>
                <a:gd name="T3" fmla="*/ 5 h 369"/>
                <a:gd name="T4" fmla="*/ 254 w 365"/>
                <a:gd name="T5" fmla="*/ 14 h 369"/>
                <a:gd name="T6" fmla="*/ 283 w 365"/>
                <a:gd name="T7" fmla="*/ 34 h 369"/>
                <a:gd name="T8" fmla="*/ 312 w 365"/>
                <a:gd name="T9" fmla="*/ 53 h 369"/>
                <a:gd name="T10" fmla="*/ 336 w 365"/>
                <a:gd name="T11" fmla="*/ 82 h 369"/>
                <a:gd name="T12" fmla="*/ 350 w 365"/>
                <a:gd name="T13" fmla="*/ 115 h 369"/>
                <a:gd name="T14" fmla="*/ 365 w 365"/>
                <a:gd name="T15" fmla="*/ 149 h 369"/>
                <a:gd name="T16" fmla="*/ 365 w 365"/>
                <a:gd name="T17" fmla="*/ 182 h 369"/>
                <a:gd name="T18" fmla="*/ 365 w 365"/>
                <a:gd name="T19" fmla="*/ 221 h 369"/>
                <a:gd name="T20" fmla="*/ 350 w 365"/>
                <a:gd name="T21" fmla="*/ 254 h 369"/>
                <a:gd name="T22" fmla="*/ 336 w 365"/>
                <a:gd name="T23" fmla="*/ 288 h 369"/>
                <a:gd name="T24" fmla="*/ 312 w 365"/>
                <a:gd name="T25" fmla="*/ 317 h 369"/>
                <a:gd name="T26" fmla="*/ 283 w 365"/>
                <a:gd name="T27" fmla="*/ 336 h 369"/>
                <a:gd name="T28" fmla="*/ 254 w 365"/>
                <a:gd name="T29" fmla="*/ 355 h 369"/>
                <a:gd name="T30" fmla="*/ 221 w 365"/>
                <a:gd name="T31" fmla="*/ 365 h 369"/>
                <a:gd name="T32" fmla="*/ 182 w 365"/>
                <a:gd name="T33" fmla="*/ 369 h 369"/>
                <a:gd name="T34" fmla="*/ 144 w 365"/>
                <a:gd name="T35" fmla="*/ 365 h 369"/>
                <a:gd name="T36" fmla="*/ 110 w 365"/>
                <a:gd name="T37" fmla="*/ 355 h 369"/>
                <a:gd name="T38" fmla="*/ 82 w 365"/>
                <a:gd name="T39" fmla="*/ 336 h 369"/>
                <a:gd name="T40" fmla="*/ 53 w 365"/>
                <a:gd name="T41" fmla="*/ 317 h 369"/>
                <a:gd name="T42" fmla="*/ 29 w 365"/>
                <a:gd name="T43" fmla="*/ 288 h 369"/>
                <a:gd name="T44" fmla="*/ 14 w 365"/>
                <a:gd name="T45" fmla="*/ 254 h 369"/>
                <a:gd name="T46" fmla="*/ 0 w 365"/>
                <a:gd name="T47" fmla="*/ 221 h 369"/>
                <a:gd name="T48" fmla="*/ 0 w 365"/>
                <a:gd name="T49" fmla="*/ 182 h 369"/>
                <a:gd name="T50" fmla="*/ 0 w 365"/>
                <a:gd name="T51" fmla="*/ 149 h 369"/>
                <a:gd name="T52" fmla="*/ 14 w 365"/>
                <a:gd name="T53" fmla="*/ 115 h 369"/>
                <a:gd name="T54" fmla="*/ 29 w 365"/>
                <a:gd name="T55" fmla="*/ 82 h 369"/>
                <a:gd name="T56" fmla="*/ 53 w 365"/>
                <a:gd name="T57" fmla="*/ 53 h 369"/>
                <a:gd name="T58" fmla="*/ 82 w 365"/>
                <a:gd name="T59" fmla="*/ 34 h 369"/>
                <a:gd name="T60" fmla="*/ 110 w 365"/>
                <a:gd name="T61" fmla="*/ 14 h 369"/>
                <a:gd name="T62" fmla="*/ 144 w 365"/>
                <a:gd name="T63" fmla="*/ 5 h 369"/>
                <a:gd name="T64" fmla="*/ 182 w 365"/>
                <a:gd name="T65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369">
                  <a:moveTo>
                    <a:pt x="182" y="0"/>
                  </a:moveTo>
                  <a:lnTo>
                    <a:pt x="221" y="5"/>
                  </a:lnTo>
                  <a:lnTo>
                    <a:pt x="254" y="14"/>
                  </a:lnTo>
                  <a:lnTo>
                    <a:pt x="283" y="34"/>
                  </a:lnTo>
                  <a:lnTo>
                    <a:pt x="312" y="53"/>
                  </a:lnTo>
                  <a:lnTo>
                    <a:pt x="336" y="82"/>
                  </a:lnTo>
                  <a:lnTo>
                    <a:pt x="350" y="115"/>
                  </a:lnTo>
                  <a:lnTo>
                    <a:pt x="365" y="149"/>
                  </a:lnTo>
                  <a:lnTo>
                    <a:pt x="365" y="182"/>
                  </a:lnTo>
                  <a:lnTo>
                    <a:pt x="365" y="221"/>
                  </a:lnTo>
                  <a:lnTo>
                    <a:pt x="350" y="254"/>
                  </a:lnTo>
                  <a:lnTo>
                    <a:pt x="336" y="288"/>
                  </a:lnTo>
                  <a:lnTo>
                    <a:pt x="312" y="317"/>
                  </a:lnTo>
                  <a:lnTo>
                    <a:pt x="283" y="336"/>
                  </a:lnTo>
                  <a:lnTo>
                    <a:pt x="254" y="355"/>
                  </a:lnTo>
                  <a:lnTo>
                    <a:pt x="221" y="365"/>
                  </a:lnTo>
                  <a:lnTo>
                    <a:pt x="182" y="369"/>
                  </a:lnTo>
                  <a:lnTo>
                    <a:pt x="144" y="365"/>
                  </a:lnTo>
                  <a:lnTo>
                    <a:pt x="110" y="355"/>
                  </a:lnTo>
                  <a:lnTo>
                    <a:pt x="82" y="336"/>
                  </a:lnTo>
                  <a:lnTo>
                    <a:pt x="53" y="317"/>
                  </a:lnTo>
                  <a:lnTo>
                    <a:pt x="29" y="288"/>
                  </a:lnTo>
                  <a:lnTo>
                    <a:pt x="14" y="254"/>
                  </a:lnTo>
                  <a:lnTo>
                    <a:pt x="0" y="221"/>
                  </a:lnTo>
                  <a:lnTo>
                    <a:pt x="0" y="182"/>
                  </a:lnTo>
                  <a:lnTo>
                    <a:pt x="0" y="149"/>
                  </a:lnTo>
                  <a:lnTo>
                    <a:pt x="14" y="115"/>
                  </a:lnTo>
                  <a:lnTo>
                    <a:pt x="29" y="82"/>
                  </a:lnTo>
                  <a:lnTo>
                    <a:pt x="53" y="53"/>
                  </a:lnTo>
                  <a:lnTo>
                    <a:pt x="82" y="34"/>
                  </a:lnTo>
                  <a:lnTo>
                    <a:pt x="110" y="14"/>
                  </a:lnTo>
                  <a:lnTo>
                    <a:pt x="144" y="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0" name="Freeform 48"/>
            <p:cNvSpPr>
              <a:spLocks/>
            </p:cNvSpPr>
            <p:nvPr/>
          </p:nvSpPr>
          <p:spPr bwMode="auto">
            <a:xfrm>
              <a:off x="1591" y="2105"/>
              <a:ext cx="146" cy="148"/>
            </a:xfrm>
            <a:custGeom>
              <a:avLst/>
              <a:gdLst>
                <a:gd name="T0" fmla="*/ 182 w 365"/>
                <a:gd name="T1" fmla="*/ 0 h 369"/>
                <a:gd name="T2" fmla="*/ 221 w 365"/>
                <a:gd name="T3" fmla="*/ 5 h 369"/>
                <a:gd name="T4" fmla="*/ 254 w 365"/>
                <a:gd name="T5" fmla="*/ 14 h 369"/>
                <a:gd name="T6" fmla="*/ 283 w 365"/>
                <a:gd name="T7" fmla="*/ 34 h 369"/>
                <a:gd name="T8" fmla="*/ 312 w 365"/>
                <a:gd name="T9" fmla="*/ 53 h 369"/>
                <a:gd name="T10" fmla="*/ 336 w 365"/>
                <a:gd name="T11" fmla="*/ 82 h 369"/>
                <a:gd name="T12" fmla="*/ 350 w 365"/>
                <a:gd name="T13" fmla="*/ 115 h 369"/>
                <a:gd name="T14" fmla="*/ 365 w 365"/>
                <a:gd name="T15" fmla="*/ 149 h 369"/>
                <a:gd name="T16" fmla="*/ 365 w 365"/>
                <a:gd name="T17" fmla="*/ 182 h 369"/>
                <a:gd name="T18" fmla="*/ 365 w 365"/>
                <a:gd name="T19" fmla="*/ 221 h 369"/>
                <a:gd name="T20" fmla="*/ 350 w 365"/>
                <a:gd name="T21" fmla="*/ 254 h 369"/>
                <a:gd name="T22" fmla="*/ 336 w 365"/>
                <a:gd name="T23" fmla="*/ 288 h 369"/>
                <a:gd name="T24" fmla="*/ 312 w 365"/>
                <a:gd name="T25" fmla="*/ 317 h 369"/>
                <a:gd name="T26" fmla="*/ 283 w 365"/>
                <a:gd name="T27" fmla="*/ 336 h 369"/>
                <a:gd name="T28" fmla="*/ 254 w 365"/>
                <a:gd name="T29" fmla="*/ 355 h 369"/>
                <a:gd name="T30" fmla="*/ 221 w 365"/>
                <a:gd name="T31" fmla="*/ 365 h 369"/>
                <a:gd name="T32" fmla="*/ 182 w 365"/>
                <a:gd name="T33" fmla="*/ 369 h 369"/>
                <a:gd name="T34" fmla="*/ 144 w 365"/>
                <a:gd name="T35" fmla="*/ 365 h 369"/>
                <a:gd name="T36" fmla="*/ 110 w 365"/>
                <a:gd name="T37" fmla="*/ 355 h 369"/>
                <a:gd name="T38" fmla="*/ 82 w 365"/>
                <a:gd name="T39" fmla="*/ 336 h 369"/>
                <a:gd name="T40" fmla="*/ 53 w 365"/>
                <a:gd name="T41" fmla="*/ 317 h 369"/>
                <a:gd name="T42" fmla="*/ 29 w 365"/>
                <a:gd name="T43" fmla="*/ 288 h 369"/>
                <a:gd name="T44" fmla="*/ 14 w 365"/>
                <a:gd name="T45" fmla="*/ 254 h 369"/>
                <a:gd name="T46" fmla="*/ 0 w 365"/>
                <a:gd name="T47" fmla="*/ 221 h 369"/>
                <a:gd name="T48" fmla="*/ 0 w 365"/>
                <a:gd name="T49" fmla="*/ 182 h 369"/>
                <a:gd name="T50" fmla="*/ 0 w 365"/>
                <a:gd name="T51" fmla="*/ 149 h 369"/>
                <a:gd name="T52" fmla="*/ 14 w 365"/>
                <a:gd name="T53" fmla="*/ 115 h 369"/>
                <a:gd name="T54" fmla="*/ 29 w 365"/>
                <a:gd name="T55" fmla="*/ 82 h 369"/>
                <a:gd name="T56" fmla="*/ 53 w 365"/>
                <a:gd name="T57" fmla="*/ 53 h 369"/>
                <a:gd name="T58" fmla="*/ 82 w 365"/>
                <a:gd name="T59" fmla="*/ 34 h 369"/>
                <a:gd name="T60" fmla="*/ 110 w 365"/>
                <a:gd name="T61" fmla="*/ 14 h 369"/>
                <a:gd name="T62" fmla="*/ 144 w 365"/>
                <a:gd name="T63" fmla="*/ 5 h 369"/>
                <a:gd name="T64" fmla="*/ 182 w 365"/>
                <a:gd name="T65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369">
                  <a:moveTo>
                    <a:pt x="182" y="0"/>
                  </a:moveTo>
                  <a:lnTo>
                    <a:pt x="221" y="5"/>
                  </a:lnTo>
                  <a:lnTo>
                    <a:pt x="254" y="14"/>
                  </a:lnTo>
                  <a:lnTo>
                    <a:pt x="283" y="34"/>
                  </a:lnTo>
                  <a:lnTo>
                    <a:pt x="312" y="53"/>
                  </a:lnTo>
                  <a:lnTo>
                    <a:pt x="336" y="82"/>
                  </a:lnTo>
                  <a:lnTo>
                    <a:pt x="350" y="115"/>
                  </a:lnTo>
                  <a:lnTo>
                    <a:pt x="365" y="149"/>
                  </a:lnTo>
                  <a:lnTo>
                    <a:pt x="365" y="182"/>
                  </a:lnTo>
                  <a:lnTo>
                    <a:pt x="365" y="221"/>
                  </a:lnTo>
                  <a:lnTo>
                    <a:pt x="350" y="254"/>
                  </a:lnTo>
                  <a:lnTo>
                    <a:pt x="336" y="288"/>
                  </a:lnTo>
                  <a:lnTo>
                    <a:pt x="312" y="317"/>
                  </a:lnTo>
                  <a:lnTo>
                    <a:pt x="283" y="336"/>
                  </a:lnTo>
                  <a:lnTo>
                    <a:pt x="254" y="355"/>
                  </a:lnTo>
                  <a:lnTo>
                    <a:pt x="221" y="365"/>
                  </a:lnTo>
                  <a:lnTo>
                    <a:pt x="182" y="369"/>
                  </a:lnTo>
                  <a:lnTo>
                    <a:pt x="144" y="365"/>
                  </a:lnTo>
                  <a:lnTo>
                    <a:pt x="110" y="355"/>
                  </a:lnTo>
                  <a:lnTo>
                    <a:pt x="82" y="336"/>
                  </a:lnTo>
                  <a:lnTo>
                    <a:pt x="53" y="317"/>
                  </a:lnTo>
                  <a:lnTo>
                    <a:pt x="29" y="288"/>
                  </a:lnTo>
                  <a:lnTo>
                    <a:pt x="14" y="254"/>
                  </a:lnTo>
                  <a:lnTo>
                    <a:pt x="0" y="221"/>
                  </a:lnTo>
                  <a:lnTo>
                    <a:pt x="0" y="182"/>
                  </a:lnTo>
                  <a:lnTo>
                    <a:pt x="0" y="149"/>
                  </a:lnTo>
                  <a:lnTo>
                    <a:pt x="14" y="115"/>
                  </a:lnTo>
                  <a:lnTo>
                    <a:pt x="29" y="82"/>
                  </a:lnTo>
                  <a:lnTo>
                    <a:pt x="53" y="53"/>
                  </a:lnTo>
                  <a:lnTo>
                    <a:pt x="82" y="34"/>
                  </a:lnTo>
                  <a:lnTo>
                    <a:pt x="110" y="14"/>
                  </a:lnTo>
                  <a:lnTo>
                    <a:pt x="144" y="5"/>
                  </a:lnTo>
                  <a:lnTo>
                    <a:pt x="182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1" name="Rectangle 49"/>
            <p:cNvSpPr>
              <a:spLocks noChangeArrowheads="1"/>
            </p:cNvSpPr>
            <p:nvPr/>
          </p:nvSpPr>
          <p:spPr bwMode="auto">
            <a:xfrm>
              <a:off x="1635" y="2155"/>
              <a:ext cx="58" cy="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2" name="Rectangle 50"/>
            <p:cNvSpPr>
              <a:spLocks noChangeArrowheads="1"/>
            </p:cNvSpPr>
            <p:nvPr/>
          </p:nvSpPr>
          <p:spPr bwMode="auto">
            <a:xfrm>
              <a:off x="1635" y="2155"/>
              <a:ext cx="58" cy="46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3" name="Freeform 51"/>
            <p:cNvSpPr>
              <a:spLocks/>
            </p:cNvSpPr>
            <p:nvPr/>
          </p:nvSpPr>
          <p:spPr bwMode="auto">
            <a:xfrm>
              <a:off x="1691" y="2132"/>
              <a:ext cx="25" cy="96"/>
            </a:xfrm>
            <a:custGeom>
              <a:avLst/>
              <a:gdLst>
                <a:gd name="T0" fmla="*/ 0 w 62"/>
                <a:gd name="T1" fmla="*/ 120 h 240"/>
                <a:gd name="T2" fmla="*/ 0 w 62"/>
                <a:gd name="T3" fmla="*/ 0 h 240"/>
                <a:gd name="T4" fmla="*/ 14 w 62"/>
                <a:gd name="T5" fmla="*/ 0 h 240"/>
                <a:gd name="T6" fmla="*/ 24 w 62"/>
                <a:gd name="T7" fmla="*/ 10 h 240"/>
                <a:gd name="T8" fmla="*/ 33 w 62"/>
                <a:gd name="T9" fmla="*/ 19 h 240"/>
                <a:gd name="T10" fmla="*/ 43 w 62"/>
                <a:gd name="T11" fmla="*/ 34 h 240"/>
                <a:gd name="T12" fmla="*/ 52 w 62"/>
                <a:gd name="T13" fmla="*/ 53 h 240"/>
                <a:gd name="T14" fmla="*/ 57 w 62"/>
                <a:gd name="T15" fmla="*/ 72 h 240"/>
                <a:gd name="T16" fmla="*/ 62 w 62"/>
                <a:gd name="T17" fmla="*/ 96 h 240"/>
                <a:gd name="T18" fmla="*/ 62 w 62"/>
                <a:gd name="T19" fmla="*/ 120 h 240"/>
                <a:gd name="T20" fmla="*/ 62 w 62"/>
                <a:gd name="T21" fmla="*/ 144 h 240"/>
                <a:gd name="T22" fmla="*/ 57 w 62"/>
                <a:gd name="T23" fmla="*/ 168 h 240"/>
                <a:gd name="T24" fmla="*/ 52 w 62"/>
                <a:gd name="T25" fmla="*/ 187 h 240"/>
                <a:gd name="T26" fmla="*/ 43 w 62"/>
                <a:gd name="T27" fmla="*/ 207 h 240"/>
                <a:gd name="T28" fmla="*/ 33 w 62"/>
                <a:gd name="T29" fmla="*/ 221 h 240"/>
                <a:gd name="T30" fmla="*/ 24 w 62"/>
                <a:gd name="T31" fmla="*/ 231 h 240"/>
                <a:gd name="T32" fmla="*/ 14 w 62"/>
                <a:gd name="T33" fmla="*/ 240 h 240"/>
                <a:gd name="T34" fmla="*/ 0 w 62"/>
                <a:gd name="T35" fmla="*/ 240 h 240"/>
                <a:gd name="T36" fmla="*/ 0 w 62"/>
                <a:gd name="T37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0">
                  <a:moveTo>
                    <a:pt x="0" y="12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10"/>
                  </a:lnTo>
                  <a:lnTo>
                    <a:pt x="33" y="19"/>
                  </a:lnTo>
                  <a:lnTo>
                    <a:pt x="43" y="34"/>
                  </a:lnTo>
                  <a:lnTo>
                    <a:pt x="52" y="53"/>
                  </a:lnTo>
                  <a:lnTo>
                    <a:pt x="57" y="72"/>
                  </a:lnTo>
                  <a:lnTo>
                    <a:pt x="62" y="96"/>
                  </a:lnTo>
                  <a:lnTo>
                    <a:pt x="62" y="120"/>
                  </a:lnTo>
                  <a:lnTo>
                    <a:pt x="62" y="144"/>
                  </a:lnTo>
                  <a:lnTo>
                    <a:pt x="57" y="168"/>
                  </a:lnTo>
                  <a:lnTo>
                    <a:pt x="52" y="187"/>
                  </a:lnTo>
                  <a:lnTo>
                    <a:pt x="43" y="207"/>
                  </a:lnTo>
                  <a:lnTo>
                    <a:pt x="33" y="221"/>
                  </a:lnTo>
                  <a:lnTo>
                    <a:pt x="24" y="231"/>
                  </a:lnTo>
                  <a:lnTo>
                    <a:pt x="14" y="240"/>
                  </a:lnTo>
                  <a:lnTo>
                    <a:pt x="0" y="24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4" name="Freeform 52"/>
            <p:cNvSpPr>
              <a:spLocks/>
            </p:cNvSpPr>
            <p:nvPr/>
          </p:nvSpPr>
          <p:spPr bwMode="auto">
            <a:xfrm>
              <a:off x="1691" y="2132"/>
              <a:ext cx="25" cy="96"/>
            </a:xfrm>
            <a:custGeom>
              <a:avLst/>
              <a:gdLst>
                <a:gd name="T0" fmla="*/ 0 w 62"/>
                <a:gd name="T1" fmla="*/ 120 h 240"/>
                <a:gd name="T2" fmla="*/ 0 w 62"/>
                <a:gd name="T3" fmla="*/ 0 h 240"/>
                <a:gd name="T4" fmla="*/ 14 w 62"/>
                <a:gd name="T5" fmla="*/ 0 h 240"/>
                <a:gd name="T6" fmla="*/ 24 w 62"/>
                <a:gd name="T7" fmla="*/ 10 h 240"/>
                <a:gd name="T8" fmla="*/ 33 w 62"/>
                <a:gd name="T9" fmla="*/ 19 h 240"/>
                <a:gd name="T10" fmla="*/ 43 w 62"/>
                <a:gd name="T11" fmla="*/ 34 h 240"/>
                <a:gd name="T12" fmla="*/ 52 w 62"/>
                <a:gd name="T13" fmla="*/ 53 h 240"/>
                <a:gd name="T14" fmla="*/ 57 w 62"/>
                <a:gd name="T15" fmla="*/ 72 h 240"/>
                <a:gd name="T16" fmla="*/ 62 w 62"/>
                <a:gd name="T17" fmla="*/ 96 h 240"/>
                <a:gd name="T18" fmla="*/ 62 w 62"/>
                <a:gd name="T19" fmla="*/ 120 h 240"/>
                <a:gd name="T20" fmla="*/ 62 w 62"/>
                <a:gd name="T21" fmla="*/ 144 h 240"/>
                <a:gd name="T22" fmla="*/ 57 w 62"/>
                <a:gd name="T23" fmla="*/ 168 h 240"/>
                <a:gd name="T24" fmla="*/ 52 w 62"/>
                <a:gd name="T25" fmla="*/ 187 h 240"/>
                <a:gd name="T26" fmla="*/ 43 w 62"/>
                <a:gd name="T27" fmla="*/ 207 h 240"/>
                <a:gd name="T28" fmla="*/ 33 w 62"/>
                <a:gd name="T29" fmla="*/ 221 h 240"/>
                <a:gd name="T30" fmla="*/ 24 w 62"/>
                <a:gd name="T31" fmla="*/ 231 h 240"/>
                <a:gd name="T32" fmla="*/ 14 w 62"/>
                <a:gd name="T33" fmla="*/ 240 h 240"/>
                <a:gd name="T34" fmla="*/ 0 w 62"/>
                <a:gd name="T35" fmla="*/ 240 h 240"/>
                <a:gd name="T36" fmla="*/ 0 w 62"/>
                <a:gd name="T37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0">
                  <a:moveTo>
                    <a:pt x="0" y="12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10"/>
                  </a:lnTo>
                  <a:lnTo>
                    <a:pt x="33" y="19"/>
                  </a:lnTo>
                  <a:lnTo>
                    <a:pt x="43" y="34"/>
                  </a:lnTo>
                  <a:lnTo>
                    <a:pt x="52" y="53"/>
                  </a:lnTo>
                  <a:lnTo>
                    <a:pt x="57" y="72"/>
                  </a:lnTo>
                  <a:lnTo>
                    <a:pt x="62" y="96"/>
                  </a:lnTo>
                  <a:lnTo>
                    <a:pt x="62" y="120"/>
                  </a:lnTo>
                  <a:lnTo>
                    <a:pt x="62" y="144"/>
                  </a:lnTo>
                  <a:lnTo>
                    <a:pt x="57" y="168"/>
                  </a:lnTo>
                  <a:lnTo>
                    <a:pt x="52" y="187"/>
                  </a:lnTo>
                  <a:lnTo>
                    <a:pt x="43" y="207"/>
                  </a:lnTo>
                  <a:lnTo>
                    <a:pt x="33" y="221"/>
                  </a:lnTo>
                  <a:lnTo>
                    <a:pt x="24" y="231"/>
                  </a:lnTo>
                  <a:lnTo>
                    <a:pt x="14" y="240"/>
                  </a:lnTo>
                  <a:lnTo>
                    <a:pt x="0" y="240"/>
                  </a:lnTo>
                  <a:lnTo>
                    <a:pt x="0" y="120"/>
                  </a:lnTo>
                </a:path>
              </a:pathLst>
            </a:custGeom>
            <a:no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5" name="Freeform 53"/>
            <p:cNvSpPr>
              <a:spLocks/>
            </p:cNvSpPr>
            <p:nvPr/>
          </p:nvSpPr>
          <p:spPr bwMode="auto">
            <a:xfrm>
              <a:off x="1612" y="2134"/>
              <a:ext cx="25" cy="96"/>
            </a:xfrm>
            <a:custGeom>
              <a:avLst/>
              <a:gdLst>
                <a:gd name="T0" fmla="*/ 62 w 62"/>
                <a:gd name="T1" fmla="*/ 120 h 240"/>
                <a:gd name="T2" fmla="*/ 62 w 62"/>
                <a:gd name="T3" fmla="*/ 0 h 240"/>
                <a:gd name="T4" fmla="*/ 53 w 62"/>
                <a:gd name="T5" fmla="*/ 0 h 240"/>
                <a:gd name="T6" fmla="*/ 38 w 62"/>
                <a:gd name="T7" fmla="*/ 10 h 240"/>
                <a:gd name="T8" fmla="*/ 29 w 62"/>
                <a:gd name="T9" fmla="*/ 19 h 240"/>
                <a:gd name="T10" fmla="*/ 19 w 62"/>
                <a:gd name="T11" fmla="*/ 34 h 240"/>
                <a:gd name="T12" fmla="*/ 9 w 62"/>
                <a:gd name="T13" fmla="*/ 53 h 240"/>
                <a:gd name="T14" fmla="*/ 5 w 62"/>
                <a:gd name="T15" fmla="*/ 72 h 240"/>
                <a:gd name="T16" fmla="*/ 0 w 62"/>
                <a:gd name="T17" fmla="*/ 96 h 240"/>
                <a:gd name="T18" fmla="*/ 0 w 62"/>
                <a:gd name="T19" fmla="*/ 120 h 240"/>
                <a:gd name="T20" fmla="*/ 0 w 62"/>
                <a:gd name="T21" fmla="*/ 144 h 240"/>
                <a:gd name="T22" fmla="*/ 5 w 62"/>
                <a:gd name="T23" fmla="*/ 168 h 240"/>
                <a:gd name="T24" fmla="*/ 9 w 62"/>
                <a:gd name="T25" fmla="*/ 187 h 240"/>
                <a:gd name="T26" fmla="*/ 19 w 62"/>
                <a:gd name="T27" fmla="*/ 206 h 240"/>
                <a:gd name="T28" fmla="*/ 29 w 62"/>
                <a:gd name="T29" fmla="*/ 221 h 240"/>
                <a:gd name="T30" fmla="*/ 38 w 62"/>
                <a:gd name="T31" fmla="*/ 230 h 240"/>
                <a:gd name="T32" fmla="*/ 53 w 62"/>
                <a:gd name="T33" fmla="*/ 240 h 240"/>
                <a:gd name="T34" fmla="*/ 62 w 62"/>
                <a:gd name="T35" fmla="*/ 240 h 240"/>
                <a:gd name="T36" fmla="*/ 62 w 62"/>
                <a:gd name="T37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0">
                  <a:moveTo>
                    <a:pt x="62" y="120"/>
                  </a:moveTo>
                  <a:lnTo>
                    <a:pt x="62" y="0"/>
                  </a:lnTo>
                  <a:lnTo>
                    <a:pt x="53" y="0"/>
                  </a:lnTo>
                  <a:lnTo>
                    <a:pt x="38" y="10"/>
                  </a:lnTo>
                  <a:lnTo>
                    <a:pt x="29" y="19"/>
                  </a:lnTo>
                  <a:lnTo>
                    <a:pt x="19" y="34"/>
                  </a:lnTo>
                  <a:lnTo>
                    <a:pt x="9" y="53"/>
                  </a:lnTo>
                  <a:lnTo>
                    <a:pt x="5" y="72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0" y="144"/>
                  </a:lnTo>
                  <a:lnTo>
                    <a:pt x="5" y="168"/>
                  </a:lnTo>
                  <a:lnTo>
                    <a:pt x="9" y="187"/>
                  </a:lnTo>
                  <a:lnTo>
                    <a:pt x="19" y="206"/>
                  </a:lnTo>
                  <a:lnTo>
                    <a:pt x="29" y="221"/>
                  </a:lnTo>
                  <a:lnTo>
                    <a:pt x="38" y="230"/>
                  </a:lnTo>
                  <a:lnTo>
                    <a:pt x="53" y="240"/>
                  </a:lnTo>
                  <a:lnTo>
                    <a:pt x="62" y="240"/>
                  </a:lnTo>
                  <a:lnTo>
                    <a:pt x="62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6" name="Freeform 54"/>
            <p:cNvSpPr>
              <a:spLocks/>
            </p:cNvSpPr>
            <p:nvPr/>
          </p:nvSpPr>
          <p:spPr bwMode="auto">
            <a:xfrm>
              <a:off x="1612" y="2134"/>
              <a:ext cx="25" cy="96"/>
            </a:xfrm>
            <a:custGeom>
              <a:avLst/>
              <a:gdLst>
                <a:gd name="T0" fmla="*/ 62 w 62"/>
                <a:gd name="T1" fmla="*/ 120 h 240"/>
                <a:gd name="T2" fmla="*/ 62 w 62"/>
                <a:gd name="T3" fmla="*/ 0 h 240"/>
                <a:gd name="T4" fmla="*/ 53 w 62"/>
                <a:gd name="T5" fmla="*/ 0 h 240"/>
                <a:gd name="T6" fmla="*/ 38 w 62"/>
                <a:gd name="T7" fmla="*/ 10 h 240"/>
                <a:gd name="T8" fmla="*/ 29 w 62"/>
                <a:gd name="T9" fmla="*/ 19 h 240"/>
                <a:gd name="T10" fmla="*/ 19 w 62"/>
                <a:gd name="T11" fmla="*/ 34 h 240"/>
                <a:gd name="T12" fmla="*/ 9 w 62"/>
                <a:gd name="T13" fmla="*/ 53 h 240"/>
                <a:gd name="T14" fmla="*/ 5 w 62"/>
                <a:gd name="T15" fmla="*/ 72 h 240"/>
                <a:gd name="T16" fmla="*/ 0 w 62"/>
                <a:gd name="T17" fmla="*/ 96 h 240"/>
                <a:gd name="T18" fmla="*/ 0 w 62"/>
                <a:gd name="T19" fmla="*/ 120 h 240"/>
                <a:gd name="T20" fmla="*/ 0 w 62"/>
                <a:gd name="T21" fmla="*/ 144 h 240"/>
                <a:gd name="T22" fmla="*/ 5 w 62"/>
                <a:gd name="T23" fmla="*/ 168 h 240"/>
                <a:gd name="T24" fmla="*/ 9 w 62"/>
                <a:gd name="T25" fmla="*/ 187 h 240"/>
                <a:gd name="T26" fmla="*/ 19 w 62"/>
                <a:gd name="T27" fmla="*/ 206 h 240"/>
                <a:gd name="T28" fmla="*/ 29 w 62"/>
                <a:gd name="T29" fmla="*/ 221 h 240"/>
                <a:gd name="T30" fmla="*/ 38 w 62"/>
                <a:gd name="T31" fmla="*/ 230 h 240"/>
                <a:gd name="T32" fmla="*/ 53 w 62"/>
                <a:gd name="T33" fmla="*/ 240 h 240"/>
                <a:gd name="T34" fmla="*/ 62 w 62"/>
                <a:gd name="T35" fmla="*/ 240 h 240"/>
                <a:gd name="T36" fmla="*/ 62 w 62"/>
                <a:gd name="T37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0">
                  <a:moveTo>
                    <a:pt x="62" y="120"/>
                  </a:moveTo>
                  <a:lnTo>
                    <a:pt x="62" y="0"/>
                  </a:lnTo>
                  <a:lnTo>
                    <a:pt x="53" y="0"/>
                  </a:lnTo>
                  <a:lnTo>
                    <a:pt x="38" y="10"/>
                  </a:lnTo>
                  <a:lnTo>
                    <a:pt x="29" y="19"/>
                  </a:lnTo>
                  <a:lnTo>
                    <a:pt x="19" y="34"/>
                  </a:lnTo>
                  <a:lnTo>
                    <a:pt x="9" y="53"/>
                  </a:lnTo>
                  <a:lnTo>
                    <a:pt x="5" y="72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0" y="144"/>
                  </a:lnTo>
                  <a:lnTo>
                    <a:pt x="5" y="168"/>
                  </a:lnTo>
                  <a:lnTo>
                    <a:pt x="9" y="187"/>
                  </a:lnTo>
                  <a:lnTo>
                    <a:pt x="19" y="206"/>
                  </a:lnTo>
                  <a:lnTo>
                    <a:pt x="29" y="221"/>
                  </a:lnTo>
                  <a:lnTo>
                    <a:pt x="38" y="230"/>
                  </a:lnTo>
                  <a:lnTo>
                    <a:pt x="53" y="240"/>
                  </a:lnTo>
                  <a:lnTo>
                    <a:pt x="62" y="240"/>
                  </a:lnTo>
                  <a:lnTo>
                    <a:pt x="62" y="120"/>
                  </a:lnTo>
                </a:path>
              </a:pathLst>
            </a:custGeom>
            <a:noFill/>
            <a:ln w="31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7" name="Line 55"/>
            <p:cNvSpPr>
              <a:spLocks noChangeShapeType="1"/>
            </p:cNvSpPr>
            <p:nvPr/>
          </p:nvSpPr>
          <p:spPr bwMode="auto">
            <a:xfrm>
              <a:off x="1639" y="2132"/>
              <a:ext cx="1" cy="10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8" name="Line 56"/>
            <p:cNvSpPr>
              <a:spLocks noChangeShapeType="1"/>
            </p:cNvSpPr>
            <p:nvPr/>
          </p:nvSpPr>
          <p:spPr bwMode="auto">
            <a:xfrm>
              <a:off x="1691" y="2132"/>
              <a:ext cx="1" cy="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29" name="Rectangle 57"/>
            <p:cNvSpPr>
              <a:spLocks noChangeArrowheads="1"/>
            </p:cNvSpPr>
            <p:nvPr/>
          </p:nvSpPr>
          <p:spPr bwMode="auto">
            <a:xfrm>
              <a:off x="2699" y="2354"/>
              <a:ext cx="8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DIN 14685/6280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0" name="Rectangle 58"/>
            <p:cNvSpPr>
              <a:spLocks noChangeArrowheads="1"/>
            </p:cNvSpPr>
            <p:nvPr/>
          </p:nvSpPr>
          <p:spPr bwMode="auto">
            <a:xfrm>
              <a:off x="1399" y="2591"/>
              <a:ext cx="1014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 Best.Nr 7790203051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1" name="Rectangle 59"/>
            <p:cNvSpPr>
              <a:spLocks noChangeArrowheads="1"/>
            </p:cNvSpPr>
            <p:nvPr/>
          </p:nvSpPr>
          <p:spPr bwMode="auto">
            <a:xfrm>
              <a:off x="2624" y="2583"/>
              <a:ext cx="1042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Fab.-Nr.23441 FD847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2" name="Rectangle 60"/>
            <p:cNvSpPr>
              <a:spLocks noChangeArrowheads="1"/>
            </p:cNvSpPr>
            <p:nvPr/>
          </p:nvSpPr>
          <p:spPr bwMode="auto">
            <a:xfrm>
              <a:off x="1394" y="2802"/>
              <a:ext cx="1138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Bauj.          Gew. 102 Kg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3" name="Rectangle 61"/>
            <p:cNvSpPr>
              <a:spLocks noChangeArrowheads="1"/>
            </p:cNvSpPr>
            <p:nvPr/>
          </p:nvSpPr>
          <p:spPr bwMode="auto">
            <a:xfrm>
              <a:off x="2702" y="2810"/>
              <a:ext cx="463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3000 min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4" name="Rectangle 62"/>
            <p:cNvSpPr>
              <a:spLocks noChangeArrowheads="1"/>
            </p:cNvSpPr>
            <p:nvPr/>
          </p:nvSpPr>
          <p:spPr bwMode="auto">
            <a:xfrm>
              <a:off x="3180" y="2773"/>
              <a:ext cx="138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-1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5" name="Rectangle 63"/>
            <p:cNvSpPr>
              <a:spLocks noChangeArrowheads="1"/>
            </p:cNvSpPr>
            <p:nvPr/>
          </p:nvSpPr>
          <p:spPr bwMode="auto">
            <a:xfrm>
              <a:off x="3342" y="2794"/>
              <a:ext cx="316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50 Hz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6" name="Rectangle 64"/>
            <p:cNvSpPr>
              <a:spLocks noChangeArrowheads="1"/>
            </p:cNvSpPr>
            <p:nvPr/>
          </p:nvSpPr>
          <p:spPr bwMode="auto">
            <a:xfrm>
              <a:off x="1399" y="3034"/>
              <a:ext cx="791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Gen. 879722561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7" name="Rectangle 65"/>
            <p:cNvSpPr>
              <a:spLocks noChangeArrowheads="1"/>
            </p:cNvSpPr>
            <p:nvPr/>
          </p:nvSpPr>
          <p:spPr bwMode="auto">
            <a:xfrm>
              <a:off x="2294" y="3028"/>
              <a:ext cx="30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IP 44 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8" name="Rectangle 66"/>
            <p:cNvSpPr>
              <a:spLocks noChangeArrowheads="1"/>
            </p:cNvSpPr>
            <p:nvPr/>
          </p:nvSpPr>
          <p:spPr bwMode="auto">
            <a:xfrm>
              <a:off x="2603" y="3020"/>
              <a:ext cx="96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 Is.-Kl. F   VDE 0530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39" name="Rectangle 67"/>
            <p:cNvSpPr>
              <a:spLocks noChangeArrowheads="1"/>
            </p:cNvSpPr>
            <p:nvPr/>
          </p:nvSpPr>
          <p:spPr bwMode="auto">
            <a:xfrm>
              <a:off x="1399" y="3253"/>
              <a:ext cx="1065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3 ~        400V     7,9 A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0" name="Rectangle 68"/>
            <p:cNvSpPr>
              <a:spLocks noChangeArrowheads="1"/>
            </p:cNvSpPr>
            <p:nvPr/>
          </p:nvSpPr>
          <p:spPr bwMode="auto">
            <a:xfrm>
              <a:off x="2603" y="3260"/>
              <a:ext cx="80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5,5 kVA   0,8 cos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1" name="Rectangle 69"/>
            <p:cNvSpPr>
              <a:spLocks noChangeArrowheads="1"/>
            </p:cNvSpPr>
            <p:nvPr/>
          </p:nvSpPr>
          <p:spPr bwMode="auto">
            <a:xfrm>
              <a:off x="1397" y="3502"/>
              <a:ext cx="109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1 ~         230V    21,7A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2" name="Rectangle 70"/>
            <p:cNvSpPr>
              <a:spLocks noChangeArrowheads="1"/>
            </p:cNvSpPr>
            <p:nvPr/>
          </p:nvSpPr>
          <p:spPr bwMode="auto">
            <a:xfrm>
              <a:off x="2591" y="3493"/>
              <a:ext cx="839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 5 kVA     0,8 cos 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3" name="Rectangle 71"/>
            <p:cNvSpPr>
              <a:spLocks noChangeArrowheads="1"/>
            </p:cNvSpPr>
            <p:nvPr/>
          </p:nvSpPr>
          <p:spPr bwMode="auto">
            <a:xfrm>
              <a:off x="1829" y="3702"/>
              <a:ext cx="1505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400">
                  <a:solidFill>
                    <a:srgbClr val="000000"/>
                  </a:solidFill>
                  <a:effectLst/>
                  <a:latin typeface="Humanst521 BT" charset="0"/>
                </a:rPr>
                <a:t>         Made in Germany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4" name="Rectangle 72"/>
            <p:cNvSpPr>
              <a:spLocks noChangeArrowheads="1"/>
            </p:cNvSpPr>
            <p:nvPr/>
          </p:nvSpPr>
          <p:spPr bwMode="auto">
            <a:xfrm>
              <a:off x="3397" y="3421"/>
              <a:ext cx="240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(</a:t>
              </a:r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  <a:sym typeface="Symbol" panose="05050102010706020507" pitchFamily="18" charset="2"/>
                </a:rPr>
                <a:t></a:t>
              </a:r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)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5" name="Rectangle 73"/>
            <p:cNvSpPr>
              <a:spLocks noChangeArrowheads="1"/>
            </p:cNvSpPr>
            <p:nvPr/>
          </p:nvSpPr>
          <p:spPr bwMode="auto">
            <a:xfrm>
              <a:off x="3397" y="3193"/>
              <a:ext cx="240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(</a:t>
              </a:r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  <a:sym typeface="Symbol" panose="05050102010706020507" pitchFamily="18" charset="2"/>
                </a:rPr>
                <a:t></a:t>
              </a:r>
              <a:r>
                <a:rPr lang="en-US" altLang="de-DE" sz="180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)</a:t>
              </a:r>
              <a:endParaRPr lang="de-DE" altLang="de-DE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5546" name="Freeform 74"/>
            <p:cNvSpPr>
              <a:spLocks/>
            </p:cNvSpPr>
            <p:nvPr/>
          </p:nvSpPr>
          <p:spPr bwMode="auto">
            <a:xfrm>
              <a:off x="3094" y="2994"/>
              <a:ext cx="634" cy="472"/>
            </a:xfrm>
            <a:custGeom>
              <a:avLst/>
              <a:gdLst>
                <a:gd name="T0" fmla="*/ 1584 w 1584"/>
                <a:gd name="T1" fmla="*/ 1123 h 1181"/>
                <a:gd name="T2" fmla="*/ 1564 w 1584"/>
                <a:gd name="T3" fmla="*/ 1003 h 1181"/>
                <a:gd name="T4" fmla="*/ 1536 w 1584"/>
                <a:gd name="T5" fmla="*/ 888 h 1181"/>
                <a:gd name="T6" fmla="*/ 1488 w 1584"/>
                <a:gd name="T7" fmla="*/ 778 h 1181"/>
                <a:gd name="T8" fmla="*/ 1425 w 1584"/>
                <a:gd name="T9" fmla="*/ 672 h 1181"/>
                <a:gd name="T10" fmla="*/ 1353 w 1584"/>
                <a:gd name="T11" fmla="*/ 571 h 1181"/>
                <a:gd name="T12" fmla="*/ 1267 w 1584"/>
                <a:gd name="T13" fmla="*/ 475 h 1181"/>
                <a:gd name="T14" fmla="*/ 1171 w 1584"/>
                <a:gd name="T15" fmla="*/ 389 h 1181"/>
                <a:gd name="T16" fmla="*/ 1065 w 1584"/>
                <a:gd name="T17" fmla="*/ 308 h 1181"/>
                <a:gd name="T18" fmla="*/ 945 w 1584"/>
                <a:gd name="T19" fmla="*/ 236 h 1181"/>
                <a:gd name="T20" fmla="*/ 821 w 1584"/>
                <a:gd name="T21" fmla="*/ 173 h 1181"/>
                <a:gd name="T22" fmla="*/ 686 w 1584"/>
                <a:gd name="T23" fmla="*/ 120 h 1181"/>
                <a:gd name="T24" fmla="*/ 547 w 1584"/>
                <a:gd name="T25" fmla="*/ 72 h 1181"/>
                <a:gd name="T26" fmla="*/ 398 w 1584"/>
                <a:gd name="T27" fmla="*/ 39 h 1181"/>
                <a:gd name="T28" fmla="*/ 240 w 1584"/>
                <a:gd name="T29" fmla="*/ 15 h 1181"/>
                <a:gd name="T30" fmla="*/ 82 w 1584"/>
                <a:gd name="T31" fmla="*/ 5 h 1181"/>
                <a:gd name="T32" fmla="*/ 0 w 1584"/>
                <a:gd name="T33" fmla="*/ 130 h 1181"/>
                <a:gd name="T34" fmla="*/ 149 w 1584"/>
                <a:gd name="T35" fmla="*/ 135 h 1181"/>
                <a:gd name="T36" fmla="*/ 288 w 1584"/>
                <a:gd name="T37" fmla="*/ 149 h 1181"/>
                <a:gd name="T38" fmla="*/ 422 w 1584"/>
                <a:gd name="T39" fmla="*/ 178 h 1181"/>
                <a:gd name="T40" fmla="*/ 552 w 1584"/>
                <a:gd name="T41" fmla="*/ 212 h 1181"/>
                <a:gd name="T42" fmla="*/ 672 w 1584"/>
                <a:gd name="T43" fmla="*/ 255 h 1181"/>
                <a:gd name="T44" fmla="*/ 792 w 1584"/>
                <a:gd name="T45" fmla="*/ 308 h 1181"/>
                <a:gd name="T46" fmla="*/ 897 w 1584"/>
                <a:gd name="T47" fmla="*/ 370 h 1181"/>
                <a:gd name="T48" fmla="*/ 998 w 1584"/>
                <a:gd name="T49" fmla="*/ 437 h 1181"/>
                <a:gd name="T50" fmla="*/ 1089 w 1584"/>
                <a:gd name="T51" fmla="*/ 514 h 1181"/>
                <a:gd name="T52" fmla="*/ 1171 w 1584"/>
                <a:gd name="T53" fmla="*/ 595 h 1181"/>
                <a:gd name="T54" fmla="*/ 1243 w 1584"/>
                <a:gd name="T55" fmla="*/ 682 h 1181"/>
                <a:gd name="T56" fmla="*/ 1305 w 1584"/>
                <a:gd name="T57" fmla="*/ 773 h 1181"/>
                <a:gd name="T58" fmla="*/ 1349 w 1584"/>
                <a:gd name="T59" fmla="*/ 869 h 1181"/>
                <a:gd name="T60" fmla="*/ 1387 w 1584"/>
                <a:gd name="T61" fmla="*/ 970 h 1181"/>
                <a:gd name="T62" fmla="*/ 1406 w 1584"/>
                <a:gd name="T63" fmla="*/ 1075 h 1181"/>
                <a:gd name="T64" fmla="*/ 1416 w 1584"/>
                <a:gd name="T65" fmla="*/ 1181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4" h="1181">
                  <a:moveTo>
                    <a:pt x="1584" y="1181"/>
                  </a:moveTo>
                  <a:lnTo>
                    <a:pt x="1584" y="1123"/>
                  </a:lnTo>
                  <a:lnTo>
                    <a:pt x="1574" y="1061"/>
                  </a:lnTo>
                  <a:lnTo>
                    <a:pt x="1564" y="1003"/>
                  </a:lnTo>
                  <a:lnTo>
                    <a:pt x="1550" y="946"/>
                  </a:lnTo>
                  <a:lnTo>
                    <a:pt x="1536" y="888"/>
                  </a:lnTo>
                  <a:lnTo>
                    <a:pt x="1512" y="831"/>
                  </a:lnTo>
                  <a:lnTo>
                    <a:pt x="1488" y="778"/>
                  </a:lnTo>
                  <a:lnTo>
                    <a:pt x="1459" y="725"/>
                  </a:lnTo>
                  <a:lnTo>
                    <a:pt x="1425" y="672"/>
                  </a:lnTo>
                  <a:lnTo>
                    <a:pt x="1392" y="619"/>
                  </a:lnTo>
                  <a:lnTo>
                    <a:pt x="1353" y="571"/>
                  </a:lnTo>
                  <a:lnTo>
                    <a:pt x="1315" y="523"/>
                  </a:lnTo>
                  <a:lnTo>
                    <a:pt x="1267" y="475"/>
                  </a:lnTo>
                  <a:lnTo>
                    <a:pt x="1224" y="432"/>
                  </a:lnTo>
                  <a:lnTo>
                    <a:pt x="1171" y="389"/>
                  </a:lnTo>
                  <a:lnTo>
                    <a:pt x="1118" y="346"/>
                  </a:lnTo>
                  <a:lnTo>
                    <a:pt x="1065" y="308"/>
                  </a:lnTo>
                  <a:lnTo>
                    <a:pt x="1008" y="274"/>
                  </a:lnTo>
                  <a:lnTo>
                    <a:pt x="945" y="236"/>
                  </a:lnTo>
                  <a:lnTo>
                    <a:pt x="888" y="202"/>
                  </a:lnTo>
                  <a:lnTo>
                    <a:pt x="821" y="173"/>
                  </a:lnTo>
                  <a:lnTo>
                    <a:pt x="754" y="144"/>
                  </a:lnTo>
                  <a:lnTo>
                    <a:pt x="686" y="120"/>
                  </a:lnTo>
                  <a:lnTo>
                    <a:pt x="619" y="96"/>
                  </a:lnTo>
                  <a:lnTo>
                    <a:pt x="547" y="72"/>
                  </a:lnTo>
                  <a:lnTo>
                    <a:pt x="470" y="53"/>
                  </a:lnTo>
                  <a:lnTo>
                    <a:pt x="398" y="39"/>
                  </a:lnTo>
                  <a:lnTo>
                    <a:pt x="322" y="24"/>
                  </a:lnTo>
                  <a:lnTo>
                    <a:pt x="240" y="15"/>
                  </a:lnTo>
                  <a:lnTo>
                    <a:pt x="163" y="10"/>
                  </a:lnTo>
                  <a:lnTo>
                    <a:pt x="82" y="5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77" y="130"/>
                  </a:lnTo>
                  <a:lnTo>
                    <a:pt x="149" y="135"/>
                  </a:lnTo>
                  <a:lnTo>
                    <a:pt x="216" y="140"/>
                  </a:lnTo>
                  <a:lnTo>
                    <a:pt x="288" y="149"/>
                  </a:lnTo>
                  <a:lnTo>
                    <a:pt x="355" y="164"/>
                  </a:lnTo>
                  <a:lnTo>
                    <a:pt x="422" y="178"/>
                  </a:lnTo>
                  <a:lnTo>
                    <a:pt x="485" y="192"/>
                  </a:lnTo>
                  <a:lnTo>
                    <a:pt x="552" y="212"/>
                  </a:lnTo>
                  <a:lnTo>
                    <a:pt x="614" y="231"/>
                  </a:lnTo>
                  <a:lnTo>
                    <a:pt x="672" y="255"/>
                  </a:lnTo>
                  <a:lnTo>
                    <a:pt x="734" y="279"/>
                  </a:lnTo>
                  <a:lnTo>
                    <a:pt x="792" y="308"/>
                  </a:lnTo>
                  <a:lnTo>
                    <a:pt x="845" y="336"/>
                  </a:lnTo>
                  <a:lnTo>
                    <a:pt x="897" y="370"/>
                  </a:lnTo>
                  <a:lnTo>
                    <a:pt x="950" y="403"/>
                  </a:lnTo>
                  <a:lnTo>
                    <a:pt x="998" y="437"/>
                  </a:lnTo>
                  <a:lnTo>
                    <a:pt x="1046" y="475"/>
                  </a:lnTo>
                  <a:lnTo>
                    <a:pt x="1089" y="514"/>
                  </a:lnTo>
                  <a:lnTo>
                    <a:pt x="1133" y="552"/>
                  </a:lnTo>
                  <a:lnTo>
                    <a:pt x="1171" y="595"/>
                  </a:lnTo>
                  <a:lnTo>
                    <a:pt x="1209" y="639"/>
                  </a:lnTo>
                  <a:lnTo>
                    <a:pt x="1243" y="682"/>
                  </a:lnTo>
                  <a:lnTo>
                    <a:pt x="1277" y="725"/>
                  </a:lnTo>
                  <a:lnTo>
                    <a:pt x="1305" y="773"/>
                  </a:lnTo>
                  <a:lnTo>
                    <a:pt x="1329" y="821"/>
                  </a:lnTo>
                  <a:lnTo>
                    <a:pt x="1349" y="869"/>
                  </a:lnTo>
                  <a:lnTo>
                    <a:pt x="1368" y="917"/>
                  </a:lnTo>
                  <a:lnTo>
                    <a:pt x="1387" y="970"/>
                  </a:lnTo>
                  <a:lnTo>
                    <a:pt x="1396" y="1022"/>
                  </a:lnTo>
                  <a:lnTo>
                    <a:pt x="1406" y="1075"/>
                  </a:lnTo>
                  <a:lnTo>
                    <a:pt x="1411" y="1128"/>
                  </a:lnTo>
                  <a:lnTo>
                    <a:pt x="1416" y="1181"/>
                  </a:lnTo>
                  <a:lnTo>
                    <a:pt x="1584" y="1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47" name="Freeform 75"/>
            <p:cNvSpPr>
              <a:spLocks/>
            </p:cNvSpPr>
            <p:nvPr/>
          </p:nvSpPr>
          <p:spPr bwMode="auto">
            <a:xfrm>
              <a:off x="3094" y="3466"/>
              <a:ext cx="634" cy="472"/>
            </a:xfrm>
            <a:custGeom>
              <a:avLst/>
              <a:gdLst>
                <a:gd name="T0" fmla="*/ 82 w 1584"/>
                <a:gd name="T1" fmla="*/ 1180 h 1180"/>
                <a:gd name="T2" fmla="*/ 240 w 1584"/>
                <a:gd name="T3" fmla="*/ 1166 h 1180"/>
                <a:gd name="T4" fmla="*/ 398 w 1584"/>
                <a:gd name="T5" fmla="*/ 1142 h 1180"/>
                <a:gd name="T6" fmla="*/ 547 w 1584"/>
                <a:gd name="T7" fmla="*/ 1108 h 1180"/>
                <a:gd name="T8" fmla="*/ 686 w 1584"/>
                <a:gd name="T9" fmla="*/ 1065 h 1180"/>
                <a:gd name="T10" fmla="*/ 821 w 1584"/>
                <a:gd name="T11" fmla="*/ 1007 h 1180"/>
                <a:gd name="T12" fmla="*/ 945 w 1584"/>
                <a:gd name="T13" fmla="*/ 945 h 1180"/>
                <a:gd name="T14" fmla="*/ 1065 w 1584"/>
                <a:gd name="T15" fmla="*/ 873 h 1180"/>
                <a:gd name="T16" fmla="*/ 1171 w 1584"/>
                <a:gd name="T17" fmla="*/ 791 h 1180"/>
                <a:gd name="T18" fmla="*/ 1267 w 1584"/>
                <a:gd name="T19" fmla="*/ 705 h 1180"/>
                <a:gd name="T20" fmla="*/ 1353 w 1584"/>
                <a:gd name="T21" fmla="*/ 614 h 1180"/>
                <a:gd name="T22" fmla="*/ 1425 w 1584"/>
                <a:gd name="T23" fmla="*/ 513 h 1180"/>
                <a:gd name="T24" fmla="*/ 1488 w 1584"/>
                <a:gd name="T25" fmla="*/ 408 h 1180"/>
                <a:gd name="T26" fmla="*/ 1536 w 1584"/>
                <a:gd name="T27" fmla="*/ 292 h 1180"/>
                <a:gd name="T28" fmla="*/ 1564 w 1584"/>
                <a:gd name="T29" fmla="*/ 177 h 1180"/>
                <a:gd name="T30" fmla="*/ 1584 w 1584"/>
                <a:gd name="T31" fmla="*/ 62 h 1180"/>
                <a:gd name="T32" fmla="*/ 1416 w 1584"/>
                <a:gd name="T33" fmla="*/ 0 h 1180"/>
                <a:gd name="T34" fmla="*/ 1406 w 1584"/>
                <a:gd name="T35" fmla="*/ 110 h 1180"/>
                <a:gd name="T36" fmla="*/ 1387 w 1584"/>
                <a:gd name="T37" fmla="*/ 211 h 1180"/>
                <a:gd name="T38" fmla="*/ 1349 w 1584"/>
                <a:gd name="T39" fmla="*/ 312 h 1180"/>
                <a:gd name="T40" fmla="*/ 1305 w 1584"/>
                <a:gd name="T41" fmla="*/ 408 h 1180"/>
                <a:gd name="T42" fmla="*/ 1243 w 1584"/>
                <a:gd name="T43" fmla="*/ 504 h 1180"/>
                <a:gd name="T44" fmla="*/ 1171 w 1584"/>
                <a:gd name="T45" fmla="*/ 590 h 1180"/>
                <a:gd name="T46" fmla="*/ 1089 w 1584"/>
                <a:gd name="T47" fmla="*/ 671 h 1180"/>
                <a:gd name="T48" fmla="*/ 998 w 1584"/>
                <a:gd name="T49" fmla="*/ 743 h 1180"/>
                <a:gd name="T50" fmla="*/ 897 w 1584"/>
                <a:gd name="T51" fmla="*/ 811 h 1180"/>
                <a:gd name="T52" fmla="*/ 792 w 1584"/>
                <a:gd name="T53" fmla="*/ 873 h 1180"/>
                <a:gd name="T54" fmla="*/ 672 w 1584"/>
                <a:gd name="T55" fmla="*/ 926 h 1180"/>
                <a:gd name="T56" fmla="*/ 552 w 1584"/>
                <a:gd name="T57" fmla="*/ 969 h 1180"/>
                <a:gd name="T58" fmla="*/ 422 w 1584"/>
                <a:gd name="T59" fmla="*/ 1007 h 1180"/>
                <a:gd name="T60" fmla="*/ 288 w 1584"/>
                <a:gd name="T61" fmla="*/ 1031 h 1180"/>
                <a:gd name="T62" fmla="*/ 149 w 1584"/>
                <a:gd name="T63" fmla="*/ 1050 h 1180"/>
                <a:gd name="T64" fmla="*/ 0 w 1584"/>
                <a:gd name="T65" fmla="*/ 105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4" h="1180">
                  <a:moveTo>
                    <a:pt x="0" y="1180"/>
                  </a:moveTo>
                  <a:lnTo>
                    <a:pt x="82" y="1180"/>
                  </a:lnTo>
                  <a:lnTo>
                    <a:pt x="163" y="1175"/>
                  </a:lnTo>
                  <a:lnTo>
                    <a:pt x="240" y="1166"/>
                  </a:lnTo>
                  <a:lnTo>
                    <a:pt x="322" y="1156"/>
                  </a:lnTo>
                  <a:lnTo>
                    <a:pt x="398" y="1142"/>
                  </a:lnTo>
                  <a:lnTo>
                    <a:pt x="470" y="1127"/>
                  </a:lnTo>
                  <a:lnTo>
                    <a:pt x="547" y="1108"/>
                  </a:lnTo>
                  <a:lnTo>
                    <a:pt x="619" y="1089"/>
                  </a:lnTo>
                  <a:lnTo>
                    <a:pt x="686" y="1065"/>
                  </a:lnTo>
                  <a:lnTo>
                    <a:pt x="754" y="1036"/>
                  </a:lnTo>
                  <a:lnTo>
                    <a:pt x="821" y="1007"/>
                  </a:lnTo>
                  <a:lnTo>
                    <a:pt x="888" y="979"/>
                  </a:lnTo>
                  <a:lnTo>
                    <a:pt x="945" y="945"/>
                  </a:lnTo>
                  <a:lnTo>
                    <a:pt x="1008" y="911"/>
                  </a:lnTo>
                  <a:lnTo>
                    <a:pt x="1065" y="873"/>
                  </a:lnTo>
                  <a:lnTo>
                    <a:pt x="1118" y="835"/>
                  </a:lnTo>
                  <a:lnTo>
                    <a:pt x="1171" y="791"/>
                  </a:lnTo>
                  <a:lnTo>
                    <a:pt x="1224" y="748"/>
                  </a:lnTo>
                  <a:lnTo>
                    <a:pt x="1267" y="705"/>
                  </a:lnTo>
                  <a:lnTo>
                    <a:pt x="1315" y="657"/>
                  </a:lnTo>
                  <a:lnTo>
                    <a:pt x="1353" y="614"/>
                  </a:lnTo>
                  <a:lnTo>
                    <a:pt x="1392" y="561"/>
                  </a:lnTo>
                  <a:lnTo>
                    <a:pt x="1425" y="513"/>
                  </a:lnTo>
                  <a:lnTo>
                    <a:pt x="1459" y="460"/>
                  </a:lnTo>
                  <a:lnTo>
                    <a:pt x="1488" y="408"/>
                  </a:lnTo>
                  <a:lnTo>
                    <a:pt x="1512" y="350"/>
                  </a:lnTo>
                  <a:lnTo>
                    <a:pt x="1536" y="292"/>
                  </a:lnTo>
                  <a:lnTo>
                    <a:pt x="1550" y="240"/>
                  </a:lnTo>
                  <a:lnTo>
                    <a:pt x="1564" y="177"/>
                  </a:lnTo>
                  <a:lnTo>
                    <a:pt x="1574" y="120"/>
                  </a:lnTo>
                  <a:lnTo>
                    <a:pt x="1584" y="62"/>
                  </a:lnTo>
                  <a:lnTo>
                    <a:pt x="1584" y="0"/>
                  </a:lnTo>
                  <a:lnTo>
                    <a:pt x="1416" y="0"/>
                  </a:lnTo>
                  <a:lnTo>
                    <a:pt x="1411" y="53"/>
                  </a:lnTo>
                  <a:lnTo>
                    <a:pt x="1406" y="110"/>
                  </a:lnTo>
                  <a:lnTo>
                    <a:pt x="1396" y="163"/>
                  </a:lnTo>
                  <a:lnTo>
                    <a:pt x="1387" y="211"/>
                  </a:lnTo>
                  <a:lnTo>
                    <a:pt x="1368" y="264"/>
                  </a:lnTo>
                  <a:lnTo>
                    <a:pt x="1349" y="312"/>
                  </a:lnTo>
                  <a:lnTo>
                    <a:pt x="1329" y="360"/>
                  </a:lnTo>
                  <a:lnTo>
                    <a:pt x="1305" y="408"/>
                  </a:lnTo>
                  <a:lnTo>
                    <a:pt x="1277" y="456"/>
                  </a:lnTo>
                  <a:lnTo>
                    <a:pt x="1243" y="504"/>
                  </a:lnTo>
                  <a:lnTo>
                    <a:pt x="1209" y="547"/>
                  </a:lnTo>
                  <a:lnTo>
                    <a:pt x="1171" y="590"/>
                  </a:lnTo>
                  <a:lnTo>
                    <a:pt x="1133" y="628"/>
                  </a:lnTo>
                  <a:lnTo>
                    <a:pt x="1089" y="671"/>
                  </a:lnTo>
                  <a:lnTo>
                    <a:pt x="1046" y="710"/>
                  </a:lnTo>
                  <a:lnTo>
                    <a:pt x="998" y="743"/>
                  </a:lnTo>
                  <a:lnTo>
                    <a:pt x="950" y="782"/>
                  </a:lnTo>
                  <a:lnTo>
                    <a:pt x="897" y="811"/>
                  </a:lnTo>
                  <a:lnTo>
                    <a:pt x="845" y="844"/>
                  </a:lnTo>
                  <a:lnTo>
                    <a:pt x="792" y="873"/>
                  </a:lnTo>
                  <a:lnTo>
                    <a:pt x="734" y="902"/>
                  </a:lnTo>
                  <a:lnTo>
                    <a:pt x="672" y="926"/>
                  </a:lnTo>
                  <a:lnTo>
                    <a:pt x="614" y="950"/>
                  </a:lnTo>
                  <a:lnTo>
                    <a:pt x="552" y="969"/>
                  </a:lnTo>
                  <a:lnTo>
                    <a:pt x="485" y="988"/>
                  </a:lnTo>
                  <a:lnTo>
                    <a:pt x="422" y="1007"/>
                  </a:lnTo>
                  <a:lnTo>
                    <a:pt x="355" y="1022"/>
                  </a:lnTo>
                  <a:lnTo>
                    <a:pt x="288" y="1031"/>
                  </a:lnTo>
                  <a:lnTo>
                    <a:pt x="216" y="1041"/>
                  </a:lnTo>
                  <a:lnTo>
                    <a:pt x="149" y="1050"/>
                  </a:lnTo>
                  <a:lnTo>
                    <a:pt x="77" y="1050"/>
                  </a:lnTo>
                  <a:lnTo>
                    <a:pt x="0" y="1055"/>
                  </a:lnTo>
                  <a:lnTo>
                    <a:pt x="0" y="118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48" name="Freeform 76"/>
            <p:cNvSpPr>
              <a:spLocks/>
            </p:cNvSpPr>
            <p:nvPr/>
          </p:nvSpPr>
          <p:spPr bwMode="auto">
            <a:xfrm>
              <a:off x="2463" y="3466"/>
              <a:ext cx="631" cy="472"/>
            </a:xfrm>
            <a:custGeom>
              <a:avLst/>
              <a:gdLst>
                <a:gd name="T0" fmla="*/ 0 w 1578"/>
                <a:gd name="T1" fmla="*/ 62 h 1180"/>
                <a:gd name="T2" fmla="*/ 19 w 1578"/>
                <a:gd name="T3" fmla="*/ 177 h 1180"/>
                <a:gd name="T4" fmla="*/ 48 w 1578"/>
                <a:gd name="T5" fmla="*/ 292 h 1180"/>
                <a:gd name="T6" fmla="*/ 95 w 1578"/>
                <a:gd name="T7" fmla="*/ 408 h 1180"/>
                <a:gd name="T8" fmla="*/ 153 w 1578"/>
                <a:gd name="T9" fmla="*/ 513 h 1180"/>
                <a:gd name="T10" fmla="*/ 230 w 1578"/>
                <a:gd name="T11" fmla="*/ 614 h 1180"/>
                <a:gd name="T12" fmla="*/ 316 w 1578"/>
                <a:gd name="T13" fmla="*/ 705 h 1180"/>
                <a:gd name="T14" fmla="*/ 412 w 1578"/>
                <a:gd name="T15" fmla="*/ 791 h 1180"/>
                <a:gd name="T16" fmla="*/ 518 w 1578"/>
                <a:gd name="T17" fmla="*/ 873 h 1180"/>
                <a:gd name="T18" fmla="*/ 633 w 1578"/>
                <a:gd name="T19" fmla="*/ 945 h 1180"/>
                <a:gd name="T20" fmla="*/ 762 w 1578"/>
                <a:gd name="T21" fmla="*/ 1007 h 1180"/>
                <a:gd name="T22" fmla="*/ 897 w 1578"/>
                <a:gd name="T23" fmla="*/ 1065 h 1180"/>
                <a:gd name="T24" fmla="*/ 1036 w 1578"/>
                <a:gd name="T25" fmla="*/ 1108 h 1180"/>
                <a:gd name="T26" fmla="*/ 1185 w 1578"/>
                <a:gd name="T27" fmla="*/ 1142 h 1180"/>
                <a:gd name="T28" fmla="*/ 1338 w 1578"/>
                <a:gd name="T29" fmla="*/ 1166 h 1180"/>
                <a:gd name="T30" fmla="*/ 1501 w 1578"/>
                <a:gd name="T31" fmla="*/ 1180 h 1180"/>
                <a:gd name="T32" fmla="*/ 1578 w 1578"/>
                <a:gd name="T33" fmla="*/ 1055 h 1180"/>
                <a:gd name="T34" fmla="*/ 1434 w 1578"/>
                <a:gd name="T35" fmla="*/ 1050 h 1180"/>
                <a:gd name="T36" fmla="*/ 1295 w 1578"/>
                <a:gd name="T37" fmla="*/ 1031 h 1180"/>
                <a:gd name="T38" fmla="*/ 1161 w 1578"/>
                <a:gd name="T39" fmla="*/ 1007 h 1180"/>
                <a:gd name="T40" fmla="*/ 1031 w 1578"/>
                <a:gd name="T41" fmla="*/ 969 h 1180"/>
                <a:gd name="T42" fmla="*/ 906 w 1578"/>
                <a:gd name="T43" fmla="*/ 926 h 1180"/>
                <a:gd name="T44" fmla="*/ 791 w 1578"/>
                <a:gd name="T45" fmla="*/ 873 h 1180"/>
                <a:gd name="T46" fmla="*/ 686 w 1578"/>
                <a:gd name="T47" fmla="*/ 811 h 1180"/>
                <a:gd name="T48" fmla="*/ 585 w 1578"/>
                <a:gd name="T49" fmla="*/ 743 h 1180"/>
                <a:gd name="T50" fmla="*/ 494 w 1578"/>
                <a:gd name="T51" fmla="*/ 671 h 1180"/>
                <a:gd name="T52" fmla="*/ 412 w 1578"/>
                <a:gd name="T53" fmla="*/ 590 h 1180"/>
                <a:gd name="T54" fmla="*/ 340 w 1578"/>
                <a:gd name="T55" fmla="*/ 504 h 1180"/>
                <a:gd name="T56" fmla="*/ 278 w 1578"/>
                <a:gd name="T57" fmla="*/ 408 h 1180"/>
                <a:gd name="T58" fmla="*/ 235 w 1578"/>
                <a:gd name="T59" fmla="*/ 312 h 1180"/>
                <a:gd name="T60" fmla="*/ 196 w 1578"/>
                <a:gd name="T61" fmla="*/ 211 h 1180"/>
                <a:gd name="T62" fmla="*/ 177 w 1578"/>
                <a:gd name="T63" fmla="*/ 110 h 1180"/>
                <a:gd name="T64" fmla="*/ 167 w 1578"/>
                <a:gd name="T65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8" h="1180">
                  <a:moveTo>
                    <a:pt x="0" y="0"/>
                  </a:moveTo>
                  <a:lnTo>
                    <a:pt x="0" y="62"/>
                  </a:lnTo>
                  <a:lnTo>
                    <a:pt x="9" y="120"/>
                  </a:lnTo>
                  <a:lnTo>
                    <a:pt x="19" y="177"/>
                  </a:lnTo>
                  <a:lnTo>
                    <a:pt x="33" y="240"/>
                  </a:lnTo>
                  <a:lnTo>
                    <a:pt x="48" y="292"/>
                  </a:lnTo>
                  <a:lnTo>
                    <a:pt x="72" y="350"/>
                  </a:lnTo>
                  <a:lnTo>
                    <a:pt x="95" y="408"/>
                  </a:lnTo>
                  <a:lnTo>
                    <a:pt x="124" y="460"/>
                  </a:lnTo>
                  <a:lnTo>
                    <a:pt x="153" y="513"/>
                  </a:lnTo>
                  <a:lnTo>
                    <a:pt x="191" y="561"/>
                  </a:lnTo>
                  <a:lnTo>
                    <a:pt x="230" y="614"/>
                  </a:lnTo>
                  <a:lnTo>
                    <a:pt x="268" y="657"/>
                  </a:lnTo>
                  <a:lnTo>
                    <a:pt x="316" y="705"/>
                  </a:lnTo>
                  <a:lnTo>
                    <a:pt x="359" y="748"/>
                  </a:lnTo>
                  <a:lnTo>
                    <a:pt x="412" y="791"/>
                  </a:lnTo>
                  <a:lnTo>
                    <a:pt x="465" y="835"/>
                  </a:lnTo>
                  <a:lnTo>
                    <a:pt x="518" y="873"/>
                  </a:lnTo>
                  <a:lnTo>
                    <a:pt x="575" y="911"/>
                  </a:lnTo>
                  <a:lnTo>
                    <a:pt x="633" y="945"/>
                  </a:lnTo>
                  <a:lnTo>
                    <a:pt x="695" y="979"/>
                  </a:lnTo>
                  <a:lnTo>
                    <a:pt x="762" y="1007"/>
                  </a:lnTo>
                  <a:lnTo>
                    <a:pt x="830" y="1036"/>
                  </a:lnTo>
                  <a:lnTo>
                    <a:pt x="897" y="1065"/>
                  </a:lnTo>
                  <a:lnTo>
                    <a:pt x="964" y="1089"/>
                  </a:lnTo>
                  <a:lnTo>
                    <a:pt x="1036" y="1108"/>
                  </a:lnTo>
                  <a:lnTo>
                    <a:pt x="1113" y="1127"/>
                  </a:lnTo>
                  <a:lnTo>
                    <a:pt x="1185" y="1142"/>
                  </a:lnTo>
                  <a:lnTo>
                    <a:pt x="1261" y="1156"/>
                  </a:lnTo>
                  <a:lnTo>
                    <a:pt x="1338" y="1166"/>
                  </a:lnTo>
                  <a:lnTo>
                    <a:pt x="1420" y="1175"/>
                  </a:lnTo>
                  <a:lnTo>
                    <a:pt x="1501" y="1180"/>
                  </a:lnTo>
                  <a:lnTo>
                    <a:pt x="1578" y="1180"/>
                  </a:lnTo>
                  <a:lnTo>
                    <a:pt x="1578" y="1055"/>
                  </a:lnTo>
                  <a:lnTo>
                    <a:pt x="1506" y="1050"/>
                  </a:lnTo>
                  <a:lnTo>
                    <a:pt x="1434" y="1050"/>
                  </a:lnTo>
                  <a:lnTo>
                    <a:pt x="1367" y="1041"/>
                  </a:lnTo>
                  <a:lnTo>
                    <a:pt x="1295" y="1031"/>
                  </a:lnTo>
                  <a:lnTo>
                    <a:pt x="1228" y="1022"/>
                  </a:lnTo>
                  <a:lnTo>
                    <a:pt x="1161" y="1007"/>
                  </a:lnTo>
                  <a:lnTo>
                    <a:pt x="1098" y="988"/>
                  </a:lnTo>
                  <a:lnTo>
                    <a:pt x="1031" y="969"/>
                  </a:lnTo>
                  <a:lnTo>
                    <a:pt x="969" y="950"/>
                  </a:lnTo>
                  <a:lnTo>
                    <a:pt x="906" y="926"/>
                  </a:lnTo>
                  <a:lnTo>
                    <a:pt x="849" y="902"/>
                  </a:lnTo>
                  <a:lnTo>
                    <a:pt x="791" y="873"/>
                  </a:lnTo>
                  <a:lnTo>
                    <a:pt x="738" y="844"/>
                  </a:lnTo>
                  <a:lnTo>
                    <a:pt x="686" y="811"/>
                  </a:lnTo>
                  <a:lnTo>
                    <a:pt x="633" y="782"/>
                  </a:lnTo>
                  <a:lnTo>
                    <a:pt x="585" y="743"/>
                  </a:lnTo>
                  <a:lnTo>
                    <a:pt x="537" y="710"/>
                  </a:lnTo>
                  <a:lnTo>
                    <a:pt x="494" y="671"/>
                  </a:lnTo>
                  <a:lnTo>
                    <a:pt x="451" y="628"/>
                  </a:lnTo>
                  <a:lnTo>
                    <a:pt x="412" y="590"/>
                  </a:lnTo>
                  <a:lnTo>
                    <a:pt x="374" y="547"/>
                  </a:lnTo>
                  <a:lnTo>
                    <a:pt x="340" y="504"/>
                  </a:lnTo>
                  <a:lnTo>
                    <a:pt x="307" y="456"/>
                  </a:lnTo>
                  <a:lnTo>
                    <a:pt x="278" y="408"/>
                  </a:lnTo>
                  <a:lnTo>
                    <a:pt x="254" y="360"/>
                  </a:lnTo>
                  <a:lnTo>
                    <a:pt x="235" y="312"/>
                  </a:lnTo>
                  <a:lnTo>
                    <a:pt x="215" y="264"/>
                  </a:lnTo>
                  <a:lnTo>
                    <a:pt x="196" y="211"/>
                  </a:lnTo>
                  <a:lnTo>
                    <a:pt x="187" y="163"/>
                  </a:lnTo>
                  <a:lnTo>
                    <a:pt x="177" y="110"/>
                  </a:lnTo>
                  <a:lnTo>
                    <a:pt x="172" y="53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5549" name="Freeform 77"/>
            <p:cNvSpPr>
              <a:spLocks/>
            </p:cNvSpPr>
            <p:nvPr/>
          </p:nvSpPr>
          <p:spPr bwMode="auto">
            <a:xfrm>
              <a:off x="2463" y="2994"/>
              <a:ext cx="631" cy="472"/>
            </a:xfrm>
            <a:custGeom>
              <a:avLst/>
              <a:gdLst>
                <a:gd name="T0" fmla="*/ 1501 w 1578"/>
                <a:gd name="T1" fmla="*/ 5 h 1181"/>
                <a:gd name="T2" fmla="*/ 1338 w 1578"/>
                <a:gd name="T3" fmla="*/ 15 h 1181"/>
                <a:gd name="T4" fmla="*/ 1185 w 1578"/>
                <a:gd name="T5" fmla="*/ 39 h 1181"/>
                <a:gd name="T6" fmla="*/ 1036 w 1578"/>
                <a:gd name="T7" fmla="*/ 72 h 1181"/>
                <a:gd name="T8" fmla="*/ 897 w 1578"/>
                <a:gd name="T9" fmla="*/ 120 h 1181"/>
                <a:gd name="T10" fmla="*/ 762 w 1578"/>
                <a:gd name="T11" fmla="*/ 173 h 1181"/>
                <a:gd name="T12" fmla="*/ 633 w 1578"/>
                <a:gd name="T13" fmla="*/ 236 h 1181"/>
                <a:gd name="T14" fmla="*/ 518 w 1578"/>
                <a:gd name="T15" fmla="*/ 308 h 1181"/>
                <a:gd name="T16" fmla="*/ 412 w 1578"/>
                <a:gd name="T17" fmla="*/ 389 h 1181"/>
                <a:gd name="T18" fmla="*/ 316 w 1578"/>
                <a:gd name="T19" fmla="*/ 475 h 1181"/>
                <a:gd name="T20" fmla="*/ 230 w 1578"/>
                <a:gd name="T21" fmla="*/ 571 h 1181"/>
                <a:gd name="T22" fmla="*/ 153 w 1578"/>
                <a:gd name="T23" fmla="*/ 672 h 1181"/>
                <a:gd name="T24" fmla="*/ 95 w 1578"/>
                <a:gd name="T25" fmla="*/ 778 h 1181"/>
                <a:gd name="T26" fmla="*/ 48 w 1578"/>
                <a:gd name="T27" fmla="*/ 888 h 1181"/>
                <a:gd name="T28" fmla="*/ 19 w 1578"/>
                <a:gd name="T29" fmla="*/ 1003 h 1181"/>
                <a:gd name="T30" fmla="*/ 0 w 1578"/>
                <a:gd name="T31" fmla="*/ 1123 h 1181"/>
                <a:gd name="T32" fmla="*/ 167 w 1578"/>
                <a:gd name="T33" fmla="*/ 1181 h 1181"/>
                <a:gd name="T34" fmla="*/ 177 w 1578"/>
                <a:gd name="T35" fmla="*/ 1075 h 1181"/>
                <a:gd name="T36" fmla="*/ 196 w 1578"/>
                <a:gd name="T37" fmla="*/ 970 h 1181"/>
                <a:gd name="T38" fmla="*/ 235 w 1578"/>
                <a:gd name="T39" fmla="*/ 869 h 1181"/>
                <a:gd name="T40" fmla="*/ 278 w 1578"/>
                <a:gd name="T41" fmla="*/ 773 h 1181"/>
                <a:gd name="T42" fmla="*/ 340 w 1578"/>
                <a:gd name="T43" fmla="*/ 682 h 1181"/>
                <a:gd name="T44" fmla="*/ 412 w 1578"/>
                <a:gd name="T45" fmla="*/ 595 h 1181"/>
                <a:gd name="T46" fmla="*/ 494 w 1578"/>
                <a:gd name="T47" fmla="*/ 514 h 1181"/>
                <a:gd name="T48" fmla="*/ 585 w 1578"/>
                <a:gd name="T49" fmla="*/ 437 h 1181"/>
                <a:gd name="T50" fmla="*/ 686 w 1578"/>
                <a:gd name="T51" fmla="*/ 370 h 1181"/>
                <a:gd name="T52" fmla="*/ 791 w 1578"/>
                <a:gd name="T53" fmla="*/ 308 h 1181"/>
                <a:gd name="T54" fmla="*/ 906 w 1578"/>
                <a:gd name="T55" fmla="*/ 255 h 1181"/>
                <a:gd name="T56" fmla="*/ 1031 w 1578"/>
                <a:gd name="T57" fmla="*/ 212 h 1181"/>
                <a:gd name="T58" fmla="*/ 1161 w 1578"/>
                <a:gd name="T59" fmla="*/ 178 h 1181"/>
                <a:gd name="T60" fmla="*/ 1295 w 1578"/>
                <a:gd name="T61" fmla="*/ 149 h 1181"/>
                <a:gd name="T62" fmla="*/ 1434 w 1578"/>
                <a:gd name="T63" fmla="*/ 135 h 1181"/>
                <a:gd name="T64" fmla="*/ 1578 w 1578"/>
                <a:gd name="T65" fmla="*/ 130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8" h="1181">
                  <a:moveTo>
                    <a:pt x="1578" y="0"/>
                  </a:moveTo>
                  <a:lnTo>
                    <a:pt x="1501" y="5"/>
                  </a:lnTo>
                  <a:lnTo>
                    <a:pt x="1420" y="10"/>
                  </a:lnTo>
                  <a:lnTo>
                    <a:pt x="1338" y="15"/>
                  </a:lnTo>
                  <a:lnTo>
                    <a:pt x="1261" y="24"/>
                  </a:lnTo>
                  <a:lnTo>
                    <a:pt x="1185" y="39"/>
                  </a:lnTo>
                  <a:lnTo>
                    <a:pt x="1113" y="53"/>
                  </a:lnTo>
                  <a:lnTo>
                    <a:pt x="1036" y="72"/>
                  </a:lnTo>
                  <a:lnTo>
                    <a:pt x="964" y="96"/>
                  </a:lnTo>
                  <a:lnTo>
                    <a:pt x="897" y="120"/>
                  </a:lnTo>
                  <a:lnTo>
                    <a:pt x="830" y="144"/>
                  </a:lnTo>
                  <a:lnTo>
                    <a:pt x="762" y="173"/>
                  </a:lnTo>
                  <a:lnTo>
                    <a:pt x="695" y="202"/>
                  </a:lnTo>
                  <a:lnTo>
                    <a:pt x="633" y="236"/>
                  </a:lnTo>
                  <a:lnTo>
                    <a:pt x="575" y="274"/>
                  </a:lnTo>
                  <a:lnTo>
                    <a:pt x="518" y="308"/>
                  </a:lnTo>
                  <a:lnTo>
                    <a:pt x="465" y="346"/>
                  </a:lnTo>
                  <a:lnTo>
                    <a:pt x="412" y="389"/>
                  </a:lnTo>
                  <a:lnTo>
                    <a:pt x="359" y="432"/>
                  </a:lnTo>
                  <a:lnTo>
                    <a:pt x="316" y="475"/>
                  </a:lnTo>
                  <a:lnTo>
                    <a:pt x="268" y="523"/>
                  </a:lnTo>
                  <a:lnTo>
                    <a:pt x="230" y="571"/>
                  </a:lnTo>
                  <a:lnTo>
                    <a:pt x="191" y="619"/>
                  </a:lnTo>
                  <a:lnTo>
                    <a:pt x="153" y="672"/>
                  </a:lnTo>
                  <a:lnTo>
                    <a:pt x="124" y="725"/>
                  </a:lnTo>
                  <a:lnTo>
                    <a:pt x="95" y="778"/>
                  </a:lnTo>
                  <a:lnTo>
                    <a:pt x="72" y="831"/>
                  </a:lnTo>
                  <a:lnTo>
                    <a:pt x="48" y="888"/>
                  </a:lnTo>
                  <a:lnTo>
                    <a:pt x="33" y="946"/>
                  </a:lnTo>
                  <a:lnTo>
                    <a:pt x="19" y="1003"/>
                  </a:lnTo>
                  <a:lnTo>
                    <a:pt x="9" y="1061"/>
                  </a:lnTo>
                  <a:lnTo>
                    <a:pt x="0" y="1123"/>
                  </a:lnTo>
                  <a:lnTo>
                    <a:pt x="0" y="1181"/>
                  </a:lnTo>
                  <a:lnTo>
                    <a:pt x="167" y="1181"/>
                  </a:lnTo>
                  <a:lnTo>
                    <a:pt x="172" y="1128"/>
                  </a:lnTo>
                  <a:lnTo>
                    <a:pt x="177" y="1075"/>
                  </a:lnTo>
                  <a:lnTo>
                    <a:pt x="187" y="1022"/>
                  </a:lnTo>
                  <a:lnTo>
                    <a:pt x="196" y="970"/>
                  </a:lnTo>
                  <a:lnTo>
                    <a:pt x="215" y="917"/>
                  </a:lnTo>
                  <a:lnTo>
                    <a:pt x="235" y="869"/>
                  </a:lnTo>
                  <a:lnTo>
                    <a:pt x="254" y="821"/>
                  </a:lnTo>
                  <a:lnTo>
                    <a:pt x="278" y="773"/>
                  </a:lnTo>
                  <a:lnTo>
                    <a:pt x="307" y="725"/>
                  </a:lnTo>
                  <a:lnTo>
                    <a:pt x="340" y="682"/>
                  </a:lnTo>
                  <a:lnTo>
                    <a:pt x="374" y="639"/>
                  </a:lnTo>
                  <a:lnTo>
                    <a:pt x="412" y="595"/>
                  </a:lnTo>
                  <a:lnTo>
                    <a:pt x="451" y="552"/>
                  </a:lnTo>
                  <a:lnTo>
                    <a:pt x="494" y="514"/>
                  </a:lnTo>
                  <a:lnTo>
                    <a:pt x="537" y="475"/>
                  </a:lnTo>
                  <a:lnTo>
                    <a:pt x="585" y="437"/>
                  </a:lnTo>
                  <a:lnTo>
                    <a:pt x="633" y="403"/>
                  </a:lnTo>
                  <a:lnTo>
                    <a:pt x="686" y="370"/>
                  </a:lnTo>
                  <a:lnTo>
                    <a:pt x="738" y="336"/>
                  </a:lnTo>
                  <a:lnTo>
                    <a:pt x="791" y="308"/>
                  </a:lnTo>
                  <a:lnTo>
                    <a:pt x="849" y="279"/>
                  </a:lnTo>
                  <a:lnTo>
                    <a:pt x="906" y="255"/>
                  </a:lnTo>
                  <a:lnTo>
                    <a:pt x="969" y="231"/>
                  </a:lnTo>
                  <a:lnTo>
                    <a:pt x="1031" y="212"/>
                  </a:lnTo>
                  <a:lnTo>
                    <a:pt x="1098" y="192"/>
                  </a:lnTo>
                  <a:lnTo>
                    <a:pt x="1161" y="178"/>
                  </a:lnTo>
                  <a:lnTo>
                    <a:pt x="1228" y="164"/>
                  </a:lnTo>
                  <a:lnTo>
                    <a:pt x="1295" y="149"/>
                  </a:lnTo>
                  <a:lnTo>
                    <a:pt x="1367" y="140"/>
                  </a:lnTo>
                  <a:lnTo>
                    <a:pt x="1434" y="135"/>
                  </a:lnTo>
                  <a:lnTo>
                    <a:pt x="1506" y="130"/>
                  </a:lnTo>
                  <a:lnTo>
                    <a:pt x="1578" y="130"/>
                  </a:lnTo>
                  <a:lnTo>
                    <a:pt x="1578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aphicFrame>
        <p:nvGraphicFramePr>
          <p:cNvPr id="105624" name="Group 152"/>
          <p:cNvGraphicFramePr>
            <a:graphicFrameLocks noGrp="1"/>
          </p:cNvGraphicFramePr>
          <p:nvPr/>
        </p:nvGraphicFramePr>
        <p:xfrm>
          <a:off x="684213" y="5445125"/>
          <a:ext cx="8280400" cy="1150938"/>
        </p:xfrm>
        <a:graphic>
          <a:graphicData uri="http://schemas.openxmlformats.org/drawingml/2006/table">
            <a:tbl>
              <a:tblPr/>
              <a:tblGrid>
                <a:gridCol w="217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8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9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08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Scheinleistung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Leistungsfaktor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Wirkleistung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cos φ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kVA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=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de-DE" alt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kW</a:t>
                      </a:r>
                      <a:endParaRPr kumimoji="0" lang="de-DE" altLang="de-DE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0003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595" name="Rectangle 123"/>
          <p:cNvSpPr>
            <a:spLocks noChangeArrowheads="1"/>
          </p:cNvSpPr>
          <p:nvPr/>
        </p:nvSpPr>
        <p:spPr bwMode="auto">
          <a:xfrm>
            <a:off x="241300" y="4568825"/>
            <a:ext cx="180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endParaRPr lang="de-DE" altLang="de-DE" sz="2400">
              <a:effectLst/>
            </a:endParaRPr>
          </a:p>
        </p:txBody>
      </p:sp>
      <p:sp>
        <p:nvSpPr>
          <p:cNvPr id="105608" name="Text Box 136"/>
          <p:cNvSpPr txBox="1">
            <a:spLocks noChangeArrowheads="1"/>
          </p:cNvSpPr>
          <p:nvPr/>
        </p:nvSpPr>
        <p:spPr bwMode="auto">
          <a:xfrm>
            <a:off x="179388" y="1341438"/>
            <a:ext cx="454032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Leistung von Stromerzeugern</a:t>
            </a:r>
          </a:p>
        </p:txBody>
      </p:sp>
      <p:pic>
        <p:nvPicPr>
          <p:cNvPr id="105627" name="Picture 155" descr="bierg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9" t="18916" r="10767"/>
          <a:stretch>
            <a:fillRect/>
          </a:stretch>
        </p:blipFill>
        <p:spPr bwMode="auto">
          <a:xfrm>
            <a:off x="6300788" y="1916113"/>
            <a:ext cx="1152525" cy="3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31" name="Text Box 159"/>
          <p:cNvSpPr txBox="1">
            <a:spLocks noChangeArrowheads="1"/>
          </p:cNvSpPr>
          <p:nvPr/>
        </p:nvSpPr>
        <p:spPr bwMode="auto">
          <a:xfrm rot="16200000">
            <a:off x="5112544" y="2915444"/>
            <a:ext cx="1439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400" b="1">
                <a:solidFill>
                  <a:srgbClr val="E0003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Scheinleistung</a:t>
            </a:r>
          </a:p>
        </p:txBody>
      </p:sp>
      <p:sp>
        <p:nvSpPr>
          <p:cNvPr id="105632" name="Line 160"/>
          <p:cNvSpPr>
            <a:spLocks noChangeShapeType="1"/>
          </p:cNvSpPr>
          <p:nvPr/>
        </p:nvSpPr>
        <p:spPr bwMode="auto">
          <a:xfrm>
            <a:off x="6011863" y="2133600"/>
            <a:ext cx="0" cy="1800225"/>
          </a:xfrm>
          <a:prstGeom prst="line">
            <a:avLst/>
          </a:prstGeom>
          <a:noFill/>
          <a:ln w="28575">
            <a:solidFill>
              <a:srgbClr val="E0003C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/>
          <a:p>
            <a:endParaRPr lang="de-DE"/>
          </a:p>
        </p:txBody>
      </p:sp>
      <p:sp>
        <p:nvSpPr>
          <p:cNvPr id="105633" name="Text Box 161"/>
          <p:cNvSpPr txBox="1">
            <a:spLocks noChangeArrowheads="1"/>
          </p:cNvSpPr>
          <p:nvPr/>
        </p:nvSpPr>
        <p:spPr bwMode="auto">
          <a:xfrm rot="16200000">
            <a:off x="7100093" y="3132932"/>
            <a:ext cx="1439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400" b="1">
                <a:solidFill>
                  <a:srgbClr val="E0003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Wirkleistung</a:t>
            </a:r>
          </a:p>
        </p:txBody>
      </p:sp>
      <p:sp>
        <p:nvSpPr>
          <p:cNvPr id="105634" name="Line 162"/>
          <p:cNvSpPr>
            <a:spLocks noChangeShapeType="1"/>
          </p:cNvSpPr>
          <p:nvPr/>
        </p:nvSpPr>
        <p:spPr bwMode="auto">
          <a:xfrm>
            <a:off x="7596188" y="2708275"/>
            <a:ext cx="0" cy="1223963"/>
          </a:xfrm>
          <a:prstGeom prst="line">
            <a:avLst/>
          </a:prstGeom>
          <a:noFill/>
          <a:ln w="28575">
            <a:solidFill>
              <a:srgbClr val="E0003C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de-DE"/>
          </a:p>
        </p:txBody>
      </p:sp>
      <p:sp>
        <p:nvSpPr>
          <p:cNvPr id="83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40066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31" grpId="0"/>
      <p:bldP spid="105632" grpId="0" animBg="1"/>
      <p:bldP spid="105633" grpId="0"/>
      <p:bldP spid="1056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49388"/>
            <a:ext cx="8893175" cy="5148262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b="1" dirty="0" smtClean="0"/>
              <a:t>Ziel der Ausbildung ist die Befähigung</a:t>
            </a:r>
            <a:endParaRPr lang="de-DE" sz="24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de-DE" sz="2400" i="1" dirty="0" smtClean="0"/>
              <a:t>	zur verletztenorientierten Rettung, zur richtigen Handhabung der Ausrüstung und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de-DE" sz="2400" i="1" dirty="0" smtClean="0"/>
              <a:t>	</a:t>
            </a:r>
            <a:r>
              <a:rPr lang="de-DE" sz="2400" b="1" dirty="0" smtClean="0"/>
              <a:t>zur Bedienung der Geräte für technische Hilfeleistungen auch größeren Umfanges.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de-DE" sz="800" b="1" dirty="0" smtClean="0"/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Geräte für die Technische Hilfeleistung </a:t>
            </a:r>
            <a:r>
              <a:rPr lang="de-DE" sz="2000" b="1" u="sng" dirty="0" smtClean="0"/>
              <a:t>selbstständig</a:t>
            </a:r>
            <a:r>
              <a:rPr lang="de-DE" sz="2000" b="1" dirty="0" smtClean="0"/>
              <a:t> und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de-DE" b="1" dirty="0" smtClean="0"/>
              <a:t>	</a:t>
            </a:r>
            <a:r>
              <a:rPr lang="de-DE" sz="2000" b="1" u="sng" dirty="0" smtClean="0"/>
              <a:t>fachlich richtig</a:t>
            </a:r>
            <a:r>
              <a:rPr lang="de-DE" sz="2000" b="1" dirty="0" smtClean="0"/>
              <a:t> einsetzen können.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de-DE" sz="1200" b="1" dirty="0" smtClean="0"/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b="1" dirty="0" smtClean="0"/>
              <a:t>Inhalte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b="1" dirty="0" smtClean="0"/>
              <a:t>Elektrische Betriebsmittel</a:t>
            </a:r>
          </a:p>
          <a:p>
            <a:pPr lvl="2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Schutzarten</a:t>
            </a:r>
          </a:p>
          <a:p>
            <a:pPr lvl="2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Schutzklassen</a:t>
            </a:r>
          </a:p>
          <a:p>
            <a:pPr lvl="2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Spannungsversorgung</a:t>
            </a:r>
          </a:p>
          <a:p>
            <a:pPr lvl="3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600" b="1" dirty="0" smtClean="0"/>
              <a:t>Schutzmaßnahmen</a:t>
            </a: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0" y="830317"/>
            <a:ext cx="8782050" cy="47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400" dirty="0" smtClean="0">
                <a:effectLst/>
                <a:latin typeface="+mj-lt"/>
              </a:rPr>
              <a:t>Lernziel</a:t>
            </a:r>
            <a:endParaRPr lang="de-DE" altLang="de-DE" sz="24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49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15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15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15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15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5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153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153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5345113" y="2198688"/>
            <a:ext cx="180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endParaRPr lang="de-DE" altLang="de-DE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5001008" y="1506116"/>
            <a:ext cx="3575741" cy="4210198"/>
            <a:chOff x="407987" y="1390502"/>
            <a:chExt cx="3575741" cy="4210198"/>
          </a:xfrm>
        </p:grpSpPr>
        <p:pic>
          <p:nvPicPr>
            <p:cNvPr id="197640" name="Picture 8" descr="2518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987" y="1989137"/>
              <a:ext cx="3415721" cy="3611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7644" name="Text Box 12"/>
            <p:cNvSpPr txBox="1">
              <a:spLocks noChangeArrowheads="1"/>
            </p:cNvSpPr>
            <p:nvPr/>
          </p:nvSpPr>
          <p:spPr bwMode="auto">
            <a:xfrm>
              <a:off x="1104003" y="1390502"/>
              <a:ext cx="2879725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de-DE" altLang="de-DE" sz="2400" b="1" dirty="0" smtClean="0">
                  <a:latin typeface="Arial" panose="020B0604020202020204" pitchFamily="34" charset="0"/>
                </a:rPr>
                <a:t>Leitungsroller</a:t>
              </a:r>
              <a:endParaRPr lang="de-DE" altLang="de-DE" sz="1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810616" y="1506116"/>
            <a:ext cx="3287712" cy="3776824"/>
            <a:chOff x="5094288" y="1390502"/>
            <a:chExt cx="3287712" cy="3776824"/>
          </a:xfrm>
        </p:grpSpPr>
        <p:pic>
          <p:nvPicPr>
            <p:cNvPr id="197651" name="Picture 19" descr="Kabeltrommel_mit_Teilnehmeranschlussleitu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64" t="16286" r="22401" b="7414"/>
            <a:stretch>
              <a:fillRect/>
            </a:stretch>
          </p:blipFill>
          <p:spPr bwMode="auto">
            <a:xfrm>
              <a:off x="5094288" y="2274874"/>
              <a:ext cx="3287712" cy="289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7652" name="Text Box 20"/>
            <p:cNvSpPr txBox="1">
              <a:spLocks noChangeArrowheads="1"/>
            </p:cNvSpPr>
            <p:nvPr/>
          </p:nvSpPr>
          <p:spPr bwMode="auto">
            <a:xfrm>
              <a:off x="5526088" y="1390502"/>
              <a:ext cx="238760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de-DE" altLang="de-DE" sz="2400" b="1" dirty="0">
                  <a:latin typeface="Arial" panose="020B0604020202020204" pitchFamily="34" charset="0"/>
                </a:rPr>
                <a:t>Kabeltrommel</a:t>
              </a:r>
            </a:p>
          </p:txBody>
        </p:sp>
      </p:grpSp>
      <p:sp>
        <p:nvSpPr>
          <p:cNvPr id="10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7490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5345113" y="2198688"/>
            <a:ext cx="180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endParaRPr lang="de-DE" altLang="de-DE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sz="half" idx="1"/>
          </p:nvPr>
        </p:nvSpPr>
        <p:spPr bwMode="auto">
          <a:xfrm>
            <a:off x="2987675" y="1916113"/>
            <a:ext cx="5976938" cy="3600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1463" indent="-271463" algn="just">
              <a:buClr>
                <a:schemeClr val="tx1"/>
              </a:buClr>
              <a:buSzTx/>
              <a:buFontTx/>
              <a:buChar char="•"/>
            </a:pPr>
            <a:r>
              <a:rPr lang="de-DE" altLang="de-DE" sz="2400" dirty="0"/>
              <a:t>Der Stecker des Verbrauchers ist vor dem Auslegen der elektrischen Leitung an die Kupplung der Verbindungsleitung des Leitungsrollers anzuschließen.</a:t>
            </a:r>
          </a:p>
          <a:p>
            <a:pPr marL="271463" indent="-271463" algn="just">
              <a:buClr>
                <a:schemeClr val="tx1"/>
              </a:buClr>
              <a:buSzTx/>
              <a:buFontTx/>
              <a:buChar char="•"/>
            </a:pPr>
            <a:r>
              <a:rPr lang="de-DE" altLang="de-DE" sz="2400" dirty="0"/>
              <a:t>Die jeweiligen Blindkupplungen sind zum Schutz vor Verschmutzungen miteinander zu kuppeln.</a:t>
            </a:r>
          </a:p>
          <a:p>
            <a:pPr marL="271463" indent="-271463" algn="just">
              <a:buClr>
                <a:schemeClr val="tx1"/>
              </a:buClr>
              <a:buSzTx/>
              <a:buFontTx/>
              <a:buChar char="•"/>
            </a:pPr>
            <a:r>
              <a:rPr lang="de-DE" altLang="de-DE" sz="2400" dirty="0"/>
              <a:t>Die elektrische Leitung wird vollständig von dem Leitungsroller abgerollt.</a:t>
            </a:r>
          </a:p>
        </p:txBody>
      </p:sp>
      <p:pic>
        <p:nvPicPr>
          <p:cNvPr id="232452" name="Picture 4" descr="2518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89138"/>
            <a:ext cx="2824162" cy="298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455" name="Rectangle 7"/>
          <p:cNvSpPr>
            <a:spLocks noChangeArrowheads="1"/>
          </p:cNvSpPr>
          <p:nvPr/>
        </p:nvSpPr>
        <p:spPr bwMode="auto">
          <a:xfrm>
            <a:off x="179388" y="5445125"/>
            <a:ext cx="87852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1463" indent="-271463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23913" indent="-28575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o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19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9888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m"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tx1"/>
              </a:buClr>
              <a:buSzTx/>
              <a:buFontTx/>
              <a:buChar char="•"/>
            </a:pPr>
            <a:r>
              <a:rPr lang="de-DE" altLang="de-DE" sz="2400" dirty="0"/>
              <a:t>Reicht die Länge der elektrischen Leitung nicht aus, kann mit der Leitung eines zweiten Leitungsrollers verlängert werden. Eine weitere Verlängerung ist </a:t>
            </a:r>
            <a:r>
              <a:rPr lang="de-DE" altLang="de-DE" sz="2400" b="1" dirty="0">
                <a:solidFill>
                  <a:srgbClr val="E0003C"/>
                </a:solidFill>
              </a:rPr>
              <a:t>nicht </a:t>
            </a:r>
            <a:r>
              <a:rPr lang="de-DE" altLang="de-DE" sz="2400" dirty="0"/>
              <a:t>zulässig.</a:t>
            </a:r>
          </a:p>
        </p:txBody>
      </p:sp>
      <p:sp>
        <p:nvSpPr>
          <p:cNvPr id="232456" name="Text Box 8"/>
          <p:cNvSpPr txBox="1">
            <a:spLocks noChangeArrowheads="1"/>
          </p:cNvSpPr>
          <p:nvPr/>
        </p:nvSpPr>
        <p:spPr bwMode="auto">
          <a:xfrm>
            <a:off x="179388" y="1341438"/>
            <a:ext cx="287972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Leitungsroller </a:t>
            </a:r>
            <a:endParaRPr lang="de-DE" altLang="de-DE" sz="1600" b="1" dirty="0">
              <a:latin typeface="Arial" panose="020B0604020202020204" pitchFamily="34" charset="0"/>
            </a:endParaRPr>
          </a:p>
        </p:txBody>
      </p:sp>
      <p:sp>
        <p:nvSpPr>
          <p:cNvPr id="8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9242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5345113" y="2198688"/>
            <a:ext cx="180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endParaRPr lang="de-DE" altLang="de-DE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0403" name="Rectangle 3"/>
          <p:cNvSpPr>
            <a:spLocks noGrp="1" noChangeArrowheads="1"/>
          </p:cNvSpPr>
          <p:nvPr>
            <p:ph sz="half" idx="1"/>
          </p:nvPr>
        </p:nvSpPr>
        <p:spPr bwMode="auto">
          <a:xfrm>
            <a:off x="179388" y="1916113"/>
            <a:ext cx="8785225" cy="17287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1463" indent="-271463" algn="just">
              <a:buClr>
                <a:schemeClr val="tx1"/>
              </a:buClr>
              <a:buSzTx/>
              <a:buFontTx/>
              <a:buChar char="•"/>
            </a:pPr>
            <a:r>
              <a:rPr lang="de-DE" altLang="de-DE" dirty="0"/>
              <a:t>Je nach verwendeter Art des Leitungsrollers kann auch eine umgekehrte Verlegungsrichtung erforderlich sein</a:t>
            </a:r>
            <a:endParaRPr lang="de-DE" altLang="de-DE" sz="2800" dirty="0"/>
          </a:p>
        </p:txBody>
      </p:sp>
      <p:grpSp>
        <p:nvGrpSpPr>
          <p:cNvPr id="230411" name="Group 11"/>
          <p:cNvGrpSpPr>
            <a:grpSpLocks/>
          </p:cNvGrpSpPr>
          <p:nvPr/>
        </p:nvGrpSpPr>
        <p:grpSpPr bwMode="auto">
          <a:xfrm>
            <a:off x="755650" y="2852738"/>
            <a:ext cx="2824163" cy="3457575"/>
            <a:chOff x="521" y="1706"/>
            <a:chExt cx="1779" cy="2178"/>
          </a:xfrm>
        </p:grpSpPr>
        <p:pic>
          <p:nvPicPr>
            <p:cNvPr id="230404" name="Picture 4" descr="2518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1706"/>
              <a:ext cx="1779" cy="1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0408" name="Rectangle 8"/>
            <p:cNvSpPr>
              <a:spLocks noChangeArrowheads="1"/>
            </p:cNvSpPr>
            <p:nvPr/>
          </p:nvSpPr>
          <p:spPr bwMode="auto">
            <a:xfrm>
              <a:off x="793" y="3566"/>
              <a:ext cx="1271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79388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4588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lang="de-DE" altLang="de-DE" sz="2400" dirty="0"/>
                <a:t>DIN 14680</a:t>
              </a:r>
            </a:p>
          </p:txBody>
        </p:sp>
      </p:grpSp>
      <p:grpSp>
        <p:nvGrpSpPr>
          <p:cNvPr id="230417" name="Group 17"/>
          <p:cNvGrpSpPr>
            <a:grpSpLocks/>
          </p:cNvGrpSpPr>
          <p:nvPr/>
        </p:nvGrpSpPr>
        <p:grpSpPr bwMode="auto">
          <a:xfrm>
            <a:off x="4859338" y="2997200"/>
            <a:ext cx="3097212" cy="3600450"/>
            <a:chOff x="3061" y="1888"/>
            <a:chExt cx="1951" cy="2268"/>
          </a:xfrm>
        </p:grpSpPr>
        <p:pic>
          <p:nvPicPr>
            <p:cNvPr id="230416" name="Picture 16" descr="90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" y="1888"/>
              <a:ext cx="1951" cy="1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0409" name="Rectangle 9"/>
            <p:cNvSpPr>
              <a:spLocks noChangeArrowheads="1"/>
            </p:cNvSpPr>
            <p:nvPr/>
          </p:nvSpPr>
          <p:spPr bwMode="auto">
            <a:xfrm>
              <a:off x="3243" y="3838"/>
              <a:ext cx="158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179388" indent="635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o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4588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u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1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m"/>
                <a:defRPr sz="1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lang="de-DE" altLang="de-DE" sz="2400" dirty="0"/>
                <a:t>DIN EN 61316</a:t>
              </a:r>
            </a:p>
          </p:txBody>
        </p:sp>
      </p:grpSp>
      <p:sp>
        <p:nvSpPr>
          <p:cNvPr id="230414" name="Text Box 14"/>
          <p:cNvSpPr txBox="1">
            <a:spLocks noChangeArrowheads="1"/>
          </p:cNvSpPr>
          <p:nvPr/>
        </p:nvSpPr>
        <p:spPr bwMode="auto">
          <a:xfrm>
            <a:off x="179388" y="1341438"/>
            <a:ext cx="287972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Leitungsroller </a:t>
            </a:r>
            <a:endParaRPr lang="de-DE" altLang="de-DE" sz="1600" b="1" dirty="0">
              <a:latin typeface="Arial" panose="020B0604020202020204" pitchFamily="34" charset="0"/>
            </a:endParaRPr>
          </a:p>
        </p:txBody>
      </p:sp>
      <p:sp>
        <p:nvSpPr>
          <p:cNvPr id="12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19604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Anforderungen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DIN 14685-1: 2011-10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de-DE" sz="700" b="1" dirty="0" smtClean="0"/>
          </a:p>
          <a:p>
            <a:pPr lvl="1" eaLnBrk="1" hangingPunct="1">
              <a:defRPr/>
            </a:pPr>
            <a:r>
              <a:rPr lang="de-DE" sz="1800" dirty="0" smtClean="0"/>
              <a:t>…beim Auftreten eines zweiten Fehlers muss die Abschaltung der betroffenen elektrischen Zweige…erfolgen. … Im praktischen Einsatz darf somit die Gesamtlänge der anzuschließenden Leitungen die angegebene Maximallänge nicht überschreiten.</a:t>
            </a:r>
          </a:p>
          <a:p>
            <a:pPr lvl="1" eaLnBrk="1" hangingPunct="1">
              <a:defRPr/>
            </a:pPr>
            <a:endParaRPr lang="de-DE" sz="800" dirty="0" smtClean="0"/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 smtClean="0"/>
              <a:t>M a x i m a l </a:t>
            </a:r>
            <a:r>
              <a:rPr lang="de-DE" sz="2000" b="1" dirty="0" err="1" smtClean="0"/>
              <a:t>l</a:t>
            </a:r>
            <a:r>
              <a:rPr lang="de-DE" sz="2000" b="1" dirty="0" smtClean="0"/>
              <a:t> ä n g e  ?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sz="700" b="1" dirty="0" smtClean="0"/>
          </a:p>
          <a:p>
            <a:pPr lvl="1" eaLnBrk="1" hangingPunct="1">
              <a:defRPr/>
            </a:pPr>
            <a:r>
              <a:rPr lang="de-DE" sz="1800" dirty="0" smtClean="0"/>
              <a:t>Leitungslänge muss bei einem Leistungsquerschnitt von </a:t>
            </a:r>
            <a:r>
              <a:rPr lang="de-DE" sz="1800" dirty="0" err="1" smtClean="0"/>
              <a:t>mindestes</a:t>
            </a:r>
            <a:r>
              <a:rPr lang="de-DE" sz="1800" dirty="0" smtClean="0"/>
              <a:t> 2,5 mm</a:t>
            </a:r>
            <a:r>
              <a:rPr lang="de-DE" sz="1800" baseline="30000" dirty="0" smtClean="0"/>
              <a:t>2</a:t>
            </a:r>
            <a:r>
              <a:rPr lang="de-DE" sz="1800" dirty="0" smtClean="0"/>
              <a:t> auf 100 m begrenzt sein. Ein entsprechender Hinweis ist in die Bedienungsanleitung aufzunehmen. Der Stromerzeuger muss nach Abschnitt 6 d) gekennzeichnet sein.</a:t>
            </a:r>
          </a:p>
          <a:p>
            <a:pPr lvl="1" eaLnBrk="1" hangingPunct="1">
              <a:defRPr/>
            </a:pPr>
            <a:endParaRPr lang="de-DE" sz="700" dirty="0" smtClean="0"/>
          </a:p>
          <a:p>
            <a:pPr lvl="1" eaLnBrk="1" hangingPunct="1">
              <a:defRPr/>
            </a:pPr>
            <a:r>
              <a:rPr lang="de-DE" sz="1800" i="1" dirty="0" smtClean="0"/>
              <a:t>ANMERKUNG:    Die generelle Begrenzung auf 100 m Gesamtlänge wurde im Interesse der sicheren Handhabung in der Einsatzpraxis gewählt</a:t>
            </a:r>
            <a:r>
              <a:rPr lang="de-DE" sz="1800" i="1" dirty="0" smtClean="0">
                <a:solidFill>
                  <a:schemeClr val="folHlink"/>
                </a:solidFill>
              </a:rPr>
              <a:t>.</a:t>
            </a:r>
            <a:endParaRPr lang="de-DE" sz="1800" b="1" i="1" dirty="0" smtClean="0">
              <a:solidFill>
                <a:schemeClr val="folHlink"/>
              </a:solidFill>
            </a:endParaRP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sz="1800" b="1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sz="1800" b="1" dirty="0" smtClean="0"/>
          </a:p>
        </p:txBody>
      </p:sp>
      <p:sp>
        <p:nvSpPr>
          <p:cNvPr id="5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40000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9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9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9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9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9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Anforderungen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b="1" dirty="0" smtClean="0"/>
              <a:t>DIN 14685-1: 2011-10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de-DE" sz="800" b="1" dirty="0" smtClean="0"/>
          </a:p>
          <a:p>
            <a:pPr lvl="1" eaLnBrk="1" hangingPunct="1">
              <a:defRPr/>
            </a:pPr>
            <a:r>
              <a:rPr lang="de-DE" dirty="0" smtClean="0"/>
              <a:t>… Der Stromerzeuger muss nach Abschnitt 6 d) gekennzeichnet sein.</a:t>
            </a:r>
          </a:p>
          <a:p>
            <a:pPr lvl="1" eaLnBrk="1" hangingPunct="1">
              <a:defRPr/>
            </a:pPr>
            <a:endParaRPr lang="de-DE" sz="800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1745539" y="3954517"/>
            <a:ext cx="5400675" cy="22637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defRPr/>
            </a:pPr>
            <a:endParaRPr lang="de-DE" sz="14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ahoma" pitchFamily="34" charset="0"/>
            </a:endParaRPr>
          </a:p>
          <a:p>
            <a:pPr algn="ctr">
              <a:defRPr/>
            </a:pPr>
            <a:endParaRPr lang="de-DE" sz="14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ahoma" pitchFamily="34" charset="0"/>
            </a:endParaRPr>
          </a:p>
          <a:p>
            <a:pPr algn="ctr">
              <a:defRPr/>
            </a:pPr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ahoma" pitchFamily="34" charset="0"/>
              </a:rPr>
              <a:t>Gesamtes Leitungsverteilungsnetz maximal 100 m bei min.  2,5 mm</a:t>
            </a:r>
            <a:r>
              <a:rPr lang="de-DE" sz="20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ahoma" pitchFamily="34" charset="0"/>
              </a:rPr>
              <a:t>2</a:t>
            </a:r>
            <a:endParaRPr lang="de-DE" sz="2000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ahoma" pitchFamily="34" charset="0"/>
            </a:endParaRPr>
          </a:p>
          <a:p>
            <a:pPr algn="ctr">
              <a:defRPr/>
            </a:pPr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ahoma" pitchFamily="34" charset="0"/>
              </a:rPr>
              <a:t> bei größeren Ausdehnungen</a:t>
            </a:r>
          </a:p>
          <a:p>
            <a:pPr algn="ctr">
              <a:defRPr/>
            </a:pPr>
            <a:r>
              <a:rPr lang="de-DE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ahoma" pitchFamily="34" charset="0"/>
              </a:rPr>
              <a:t>Betriebsanleitung beachten</a:t>
            </a:r>
          </a:p>
          <a:p>
            <a:pPr algn="ctr">
              <a:defRPr/>
            </a:pPr>
            <a:r>
              <a:rPr lang="de-DE" sz="2000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ahoma" pitchFamily="34" charset="0"/>
              </a:rPr>
              <a:t> </a:t>
            </a:r>
          </a:p>
          <a:p>
            <a:pPr algn="ctr">
              <a:defRPr/>
            </a:pPr>
            <a:endParaRPr lang="de-DE" sz="1400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ahoma" pitchFamily="34" charset="0"/>
            </a:endParaRPr>
          </a:p>
        </p:txBody>
      </p:sp>
      <p:sp>
        <p:nvSpPr>
          <p:cNvPr id="6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8842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8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b="1" dirty="0" smtClean="0"/>
              <a:t>Anforderungen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b="1" dirty="0" smtClean="0"/>
              <a:t>DIN 14685-1: 2011-10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… bei größeren Ausdehnungen Betriebsanleitung beachten.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sz="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800" dirty="0" smtClean="0"/>
              <a:t>Werden an mehr als einer Steckdose Verlängerungsleitungen angeschlossen, halbieren sich die zulässigen Leitungslängen.</a:t>
            </a:r>
          </a:p>
          <a:p>
            <a:pPr lvl="3" eaLnBrk="1" hangingPunct="1">
              <a:defRPr/>
            </a:pPr>
            <a:r>
              <a:rPr lang="de-DE" sz="1800" dirty="0" smtClean="0"/>
              <a:t>Quelle: Betriebsanleitung Firma </a:t>
            </a:r>
            <a:r>
              <a:rPr lang="de-DE" sz="1800" dirty="0" err="1" smtClean="0"/>
              <a:t>Eisemann</a:t>
            </a:r>
            <a:r>
              <a:rPr lang="de-DE" sz="1800" dirty="0" smtClean="0"/>
              <a:t>  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sz="1800" dirty="0" smtClean="0"/>
          </a:p>
          <a:p>
            <a:pPr lvl="2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800" dirty="0" smtClean="0"/>
              <a:t> Es ist sicherzustellen, dass der gesamte Schleifenwiderstand </a:t>
            </a:r>
            <a:r>
              <a:rPr lang="de-DE" sz="1800" dirty="0" smtClean="0">
                <a:cs typeface="Arial" pitchFamily="34" charset="0"/>
              </a:rPr>
              <a:t>≤1,5 </a:t>
            </a:r>
            <a:r>
              <a:rPr lang="el-GR" sz="1800" dirty="0" smtClean="0">
                <a:cs typeface="Arial" pitchFamily="34" charset="0"/>
              </a:rPr>
              <a:t>Ω</a:t>
            </a:r>
            <a:r>
              <a:rPr lang="de-DE" sz="1800" dirty="0" smtClean="0">
                <a:cs typeface="Arial" pitchFamily="34" charset="0"/>
              </a:rPr>
              <a:t> ist. Die Addition der beiden größten Längen, unter Berücksichtigung aller möglichen Kombinationen, darf die Gesamtlänge von 100 m nicht überschreiten.</a:t>
            </a:r>
          </a:p>
          <a:p>
            <a:pPr lvl="2" eaLnBrk="1" hangingPunct="1">
              <a:defRPr/>
            </a:pPr>
            <a:endParaRPr lang="de-DE" sz="1800" dirty="0">
              <a:cs typeface="Arial" pitchFamily="34" charset="0"/>
            </a:endParaRPr>
          </a:p>
          <a:p>
            <a:pPr lvl="2" eaLnBrk="1" hangingPunct="1">
              <a:defRPr/>
            </a:pPr>
            <a:r>
              <a:rPr lang="de-DE" sz="1800" dirty="0" smtClean="0">
                <a:cs typeface="Arial" pitchFamily="34" charset="0"/>
              </a:rPr>
              <a:t>Quelle: Betriebsanleitung Firma Kirsch</a:t>
            </a:r>
            <a:endParaRPr lang="el-GR" sz="1800" dirty="0" smtClean="0">
              <a:cs typeface="Arial" pitchFamily="34" charset="0"/>
            </a:endParaRPr>
          </a:p>
          <a:p>
            <a:pPr lvl="1" eaLnBrk="1" hangingPunct="1">
              <a:defRPr/>
            </a:pPr>
            <a:endParaRPr lang="de-DE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defRPr/>
            </a:pPr>
            <a:endParaRPr lang="de-DE" sz="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defRPr/>
            </a:pPr>
            <a:endParaRPr lang="de-DE" sz="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defRPr/>
            </a:pPr>
            <a:endParaRPr lang="de-DE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82669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8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4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84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4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517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73238"/>
            <a:ext cx="68961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6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149725"/>
            <a:ext cx="725805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latin typeface="Arial" panose="020B0604020202020204" pitchFamily="34" charset="0"/>
            </a:endParaRPr>
          </a:p>
        </p:txBody>
      </p:sp>
      <p:sp>
        <p:nvSpPr>
          <p:cNvPr id="135182" name="WordArt 14"/>
          <p:cNvSpPr>
            <a:spLocks noChangeArrowheads="1" noChangeShapeType="1" noTextEdit="1"/>
          </p:cNvSpPr>
          <p:nvPr/>
        </p:nvSpPr>
        <p:spPr bwMode="auto">
          <a:xfrm>
            <a:off x="539750" y="2565400"/>
            <a:ext cx="1944688" cy="6492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de-DE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zulässig</a:t>
            </a:r>
          </a:p>
        </p:txBody>
      </p:sp>
      <p:sp>
        <p:nvSpPr>
          <p:cNvPr id="135183" name="WordArt 15"/>
          <p:cNvSpPr>
            <a:spLocks noChangeArrowheads="1" noChangeShapeType="1" noTextEdit="1"/>
          </p:cNvSpPr>
          <p:nvPr/>
        </p:nvSpPr>
        <p:spPr bwMode="auto">
          <a:xfrm>
            <a:off x="539750" y="4867275"/>
            <a:ext cx="1944688" cy="6492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de-DE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zulässig</a:t>
            </a:r>
          </a:p>
        </p:txBody>
      </p:sp>
      <p:sp>
        <p:nvSpPr>
          <p:cNvPr id="11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2013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2" grpId="0" animBg="1"/>
      <p:bldP spid="13518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369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773238"/>
            <a:ext cx="72961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70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789363"/>
            <a:ext cx="76771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77" name="Text Box 17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3379" name="WordArt 19"/>
          <p:cNvSpPr>
            <a:spLocks noChangeArrowheads="1" noChangeShapeType="1" noTextEdit="1"/>
          </p:cNvSpPr>
          <p:nvPr/>
        </p:nvSpPr>
        <p:spPr bwMode="auto">
          <a:xfrm>
            <a:off x="539750" y="4221163"/>
            <a:ext cx="1944688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0588"/>
              </a:avLst>
            </a:prstTxWarp>
          </a:bodyPr>
          <a:lstStyle/>
          <a:p>
            <a:pPr algn="ctr"/>
            <a:r>
              <a:rPr lang="de-DE" sz="3600" kern="10">
                <a:ln w="9525">
                  <a:solidFill>
                    <a:srgbClr val="E0003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E0003C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nicht </a:t>
            </a:r>
          </a:p>
          <a:p>
            <a:pPr algn="ctr"/>
            <a:r>
              <a:rPr lang="de-DE" sz="3600" kern="10">
                <a:ln w="9525">
                  <a:solidFill>
                    <a:srgbClr val="E0003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E0003C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zulässig</a:t>
            </a:r>
          </a:p>
        </p:txBody>
      </p:sp>
      <p:sp>
        <p:nvSpPr>
          <p:cNvPr id="143380" name="WordArt 20"/>
          <p:cNvSpPr>
            <a:spLocks noChangeArrowheads="1" noChangeShapeType="1" noTextEdit="1"/>
          </p:cNvSpPr>
          <p:nvPr/>
        </p:nvSpPr>
        <p:spPr bwMode="auto">
          <a:xfrm>
            <a:off x="539750" y="2565400"/>
            <a:ext cx="1944688" cy="6492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de-DE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zulässig</a:t>
            </a:r>
          </a:p>
        </p:txBody>
      </p:sp>
      <p:sp>
        <p:nvSpPr>
          <p:cNvPr id="9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44144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9" grpId="0" animBg="1"/>
      <p:bldP spid="14338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5417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032000"/>
            <a:ext cx="76358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5424" name="Text Box 16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latin typeface="Arial" panose="020B0604020202020204" pitchFamily="34" charset="0"/>
            </a:endParaRPr>
          </a:p>
        </p:txBody>
      </p:sp>
      <p:sp>
        <p:nvSpPr>
          <p:cNvPr id="145425" name="WordArt 17"/>
          <p:cNvSpPr>
            <a:spLocks noChangeArrowheads="1" noChangeShapeType="1" noTextEdit="1"/>
          </p:cNvSpPr>
          <p:nvPr/>
        </p:nvSpPr>
        <p:spPr bwMode="auto">
          <a:xfrm>
            <a:off x="539750" y="2276475"/>
            <a:ext cx="1944688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0588"/>
              </a:avLst>
            </a:prstTxWarp>
          </a:bodyPr>
          <a:lstStyle/>
          <a:p>
            <a:pPr algn="ctr"/>
            <a:r>
              <a:rPr lang="de-DE" sz="3600" kern="10">
                <a:ln w="9525">
                  <a:solidFill>
                    <a:srgbClr val="E0003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E0003C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nicht </a:t>
            </a:r>
          </a:p>
          <a:p>
            <a:pPr algn="ctr"/>
            <a:r>
              <a:rPr lang="de-DE" sz="3600" kern="10">
                <a:ln w="9525">
                  <a:solidFill>
                    <a:srgbClr val="E0003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E0003C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zulässig</a:t>
            </a:r>
          </a:p>
        </p:txBody>
      </p:sp>
      <p:sp>
        <p:nvSpPr>
          <p:cNvPr id="7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107288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7465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162175"/>
            <a:ext cx="54673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7473" name="Text Box 17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latin typeface="Arial" panose="020B0604020202020204" pitchFamily="34" charset="0"/>
            </a:endParaRPr>
          </a:p>
        </p:txBody>
      </p:sp>
      <p:sp>
        <p:nvSpPr>
          <p:cNvPr id="147474" name="Text Box 18"/>
          <p:cNvSpPr txBox="1">
            <a:spLocks noChangeArrowheads="1"/>
          </p:cNvSpPr>
          <p:nvPr/>
        </p:nvSpPr>
        <p:spPr bwMode="auto">
          <a:xfrm>
            <a:off x="0" y="5229225"/>
            <a:ext cx="9144000" cy="92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de-DE" altLang="de-DE" sz="5400" b="1" dirty="0">
                <a:latin typeface="Arial" panose="020B0604020202020204" pitchFamily="34" charset="0"/>
              </a:rPr>
              <a:t>Zulässig ???</a:t>
            </a:r>
            <a:r>
              <a:rPr lang="de-DE" altLang="de-DE" sz="54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93213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539750" y="3500438"/>
            <a:ext cx="5400675" cy="1152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3" name="Rechteck 2"/>
          <p:cNvSpPr>
            <a:spLocks noChangeArrowheads="1"/>
          </p:cNvSpPr>
          <p:nvPr/>
        </p:nvSpPr>
        <p:spPr bwMode="auto">
          <a:xfrm>
            <a:off x="6300788" y="2420938"/>
            <a:ext cx="2663825" cy="2016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4" name="Rechteck 3"/>
          <p:cNvSpPr>
            <a:spLocks noChangeArrowheads="1"/>
          </p:cNvSpPr>
          <p:nvPr/>
        </p:nvSpPr>
        <p:spPr bwMode="auto">
          <a:xfrm>
            <a:off x="468313" y="4581525"/>
            <a:ext cx="5183187" cy="863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6372225" y="4437063"/>
            <a:ext cx="2592388" cy="2376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539750" y="5516563"/>
            <a:ext cx="5545138" cy="1152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altLang="de-DE">
              <a:solidFill>
                <a:srgbClr val="000000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/>
          <a:srcRect t="2726" r="911" b="-2726"/>
          <a:stretch/>
        </p:blipFill>
        <p:spPr>
          <a:xfrm>
            <a:off x="-2" y="806493"/>
            <a:ext cx="9144001" cy="610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5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0" y="4365625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de-DE" altLang="de-DE" sz="5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Zulässig ???</a:t>
            </a:r>
            <a:r>
              <a:rPr lang="de-DE" altLang="de-DE" sz="5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4816" name="Text Box 16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204817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79613"/>
            <a:ext cx="76771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3439791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1331913" y="4797425"/>
            <a:ext cx="30241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de-DE" altLang="de-DE" sz="54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06856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79613"/>
            <a:ext cx="76771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827088" y="4005263"/>
            <a:ext cx="7561262" cy="218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just"/>
            <a:r>
              <a:rPr lang="de-DE" altLang="de-DE" sz="2000" b="1" u="sng" dirty="0">
                <a:solidFill>
                  <a:srgbClr val="E0003C"/>
                </a:solidFill>
                <a:latin typeface="Arial" panose="020B0604020202020204" pitchFamily="34" charset="0"/>
              </a:rPr>
              <a:t>Merke:</a:t>
            </a:r>
          </a:p>
          <a:p>
            <a:pPr algn="just"/>
            <a:endParaRPr lang="de-DE" altLang="de-DE" sz="800" b="1" u="sng" dirty="0">
              <a:solidFill>
                <a:srgbClr val="E0003C"/>
              </a:solidFill>
              <a:latin typeface="Arial" panose="020B0604020202020204" pitchFamily="34" charset="0"/>
            </a:endParaRPr>
          </a:p>
          <a:p>
            <a:pPr algn="just"/>
            <a:r>
              <a:rPr lang="de-DE" altLang="de-DE" sz="2000" b="1" dirty="0">
                <a:solidFill>
                  <a:srgbClr val="E0003C"/>
                </a:solidFill>
                <a:latin typeface="Arial" panose="020B0604020202020204" pitchFamily="34" charset="0"/>
              </a:rPr>
              <a:t>Die Leitungslänge zwischen zwei Betriebsmittel darf 100 m nicht überschreiten.</a:t>
            </a:r>
          </a:p>
          <a:p>
            <a:pPr algn="just"/>
            <a:endParaRPr lang="de-DE" altLang="de-DE" sz="800" b="1" dirty="0">
              <a:solidFill>
                <a:srgbClr val="E0003C"/>
              </a:solidFill>
              <a:latin typeface="Arial" panose="020B0604020202020204" pitchFamily="34" charset="0"/>
            </a:endParaRPr>
          </a:p>
          <a:p>
            <a:pPr algn="just"/>
            <a:r>
              <a:rPr lang="de-DE" altLang="de-DE" sz="2000" b="1" dirty="0">
                <a:solidFill>
                  <a:srgbClr val="E0003C"/>
                </a:solidFill>
                <a:latin typeface="Arial" panose="020B0604020202020204" pitchFamily="34" charset="0"/>
              </a:rPr>
              <a:t>Wird mehr als an einer Steckdose ein Leitungsroller angeschlossen, so muss die Einzellänge jeder Steckdose auf</a:t>
            </a:r>
          </a:p>
          <a:p>
            <a:pPr algn="just"/>
            <a:r>
              <a:rPr lang="de-DE" altLang="de-DE" sz="2000" b="1" dirty="0">
                <a:solidFill>
                  <a:srgbClr val="E0003C"/>
                </a:solidFill>
                <a:latin typeface="Arial" panose="020B0604020202020204" pitchFamily="34" charset="0"/>
              </a:rPr>
              <a:t>50 m begrenzt werden.</a:t>
            </a:r>
          </a:p>
        </p:txBody>
      </p:sp>
      <p:sp>
        <p:nvSpPr>
          <p:cNvPr id="206863" name="Text Box 15"/>
          <p:cNvSpPr txBox="1">
            <a:spLocks noChangeArrowheads="1"/>
          </p:cNvSpPr>
          <p:nvPr/>
        </p:nvSpPr>
        <p:spPr bwMode="auto">
          <a:xfrm>
            <a:off x="241300" y="1341438"/>
            <a:ext cx="404336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solidFill>
                  <a:srgbClr val="E0003C"/>
                </a:solidFill>
                <a:latin typeface="Arial" panose="020B0604020202020204" pitchFamily="34" charset="0"/>
              </a:rPr>
              <a:t>Anschlussvarianten </a:t>
            </a:r>
            <a:endParaRPr lang="de-DE" altLang="de-DE" sz="1600" b="1" dirty="0">
              <a:solidFill>
                <a:srgbClr val="E0003C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133778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6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68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68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2"/>
          <p:cNvSpPr txBox="1">
            <a:spLocks noChangeArrowheads="1"/>
          </p:cNvSpPr>
          <p:nvPr/>
        </p:nvSpPr>
        <p:spPr bwMode="auto">
          <a:xfrm>
            <a:off x="827088" y="2540000"/>
            <a:ext cx="7273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de-DE" altLang="de-DE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27088" y="1916113"/>
            <a:ext cx="7921625" cy="3971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Betrieb in Ex-Bereichen ist verboten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Stromerzeuger niemals erden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Sichtprüfung von Stromerzeuger / Betriebsmittel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Potentialausgleichsystem kontrollieren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Prüffristen nach </a:t>
            </a:r>
            <a:r>
              <a:rPr lang="de-DE" altLang="de-DE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DGUV </a:t>
            </a:r>
            <a:r>
              <a:rPr lang="de-DE" altLang="de-DE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Information 203-049 </a:t>
            </a:r>
            <a:endParaRPr lang="de-DE" altLang="de-DE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1800" dirty="0"/>
              <a:t>Sichtprüfung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1800" dirty="0"/>
              <a:t>Schutzleiterprüfung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1800" dirty="0"/>
              <a:t>Isolations- und Widerstandsmessung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de-DE" altLang="de-DE" sz="1800" dirty="0"/>
              <a:t>Funktionsprüfung   </a:t>
            </a:r>
            <a:r>
              <a:rPr lang="de-DE" altLang="de-DE" sz="2000" dirty="0" smtClean="0"/>
              <a:t>  </a:t>
            </a:r>
            <a:endParaRPr lang="de-DE" altLang="de-DE" sz="2000" dirty="0"/>
          </a:p>
        </p:txBody>
      </p:sp>
      <p:sp>
        <p:nvSpPr>
          <p:cNvPr id="238596" name="Text Box 4"/>
          <p:cNvSpPr txBox="1">
            <a:spLocks noChangeArrowheads="1"/>
          </p:cNvSpPr>
          <p:nvPr/>
        </p:nvSpPr>
        <p:spPr bwMode="auto">
          <a:xfrm>
            <a:off x="179388" y="1341438"/>
            <a:ext cx="4403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>
                <a:solidFill>
                  <a:srgbClr val="E0003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Sicherheitsbestimmungen</a:t>
            </a:r>
          </a:p>
        </p:txBody>
      </p:sp>
      <p:sp>
        <p:nvSpPr>
          <p:cNvPr id="6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dirty="0">
                <a:effectLst/>
                <a:latin typeface="+mj-lt"/>
              </a:rPr>
              <a:t>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149130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19" name="Picture 23" descr="FS1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8363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4067175" y="1916113"/>
            <a:ext cx="4826000" cy="434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265113" indent="-26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Aft>
                <a:spcPct val="50000"/>
              </a:spcAft>
            </a:pPr>
            <a:r>
              <a:rPr lang="de-DE" altLang="de-DE" b="1" dirty="0">
                <a:solidFill>
                  <a:srgbClr val="E0003C"/>
                </a:solidFill>
                <a:latin typeface="Arial" panose="020B0604020202020204" pitchFamily="34" charset="0"/>
              </a:rPr>
              <a:t>Hinweise zur Sicherheit</a:t>
            </a:r>
          </a:p>
          <a:p>
            <a:pPr algn="just">
              <a:buFontTx/>
              <a:buChar char="•"/>
            </a:pPr>
            <a:r>
              <a:rPr lang="de-DE" altLang="de-DE" dirty="0">
                <a:latin typeface="Arial" panose="020B0604020202020204" pitchFamily="34" charset="0"/>
              </a:rPr>
              <a:t>dürfen </a:t>
            </a:r>
            <a:r>
              <a:rPr lang="de-DE" altLang="de-DE" u="sng" dirty="0">
                <a:latin typeface="Arial" panose="020B0604020202020204" pitchFamily="34" charset="0"/>
              </a:rPr>
              <a:t>nicht</a:t>
            </a:r>
            <a:r>
              <a:rPr lang="de-DE" altLang="de-DE" dirty="0">
                <a:latin typeface="Arial" panose="020B0604020202020204" pitchFamily="34" charset="0"/>
              </a:rPr>
              <a:t> in Bereichen mit   explosionsfähiger Atmosphäre eingesetzt werden</a:t>
            </a:r>
          </a:p>
          <a:p>
            <a:pPr algn="just">
              <a:buFontTx/>
              <a:buChar char="•"/>
            </a:pPr>
            <a:r>
              <a:rPr lang="de-DE" altLang="de-DE" dirty="0">
                <a:latin typeface="Arial" panose="020B0604020202020204" pitchFamily="34" charset="0"/>
              </a:rPr>
              <a:t>Stecker und Kupplung, nur dann druckwasserdicht miteinander verbunden, wenn sie arretiert sind</a:t>
            </a:r>
          </a:p>
          <a:p>
            <a:pPr algn="just">
              <a:buFontTx/>
              <a:buChar char="•"/>
            </a:pPr>
            <a:r>
              <a:rPr lang="de-DE" altLang="de-DE" dirty="0">
                <a:latin typeface="Arial" panose="020B0604020202020204" pitchFamily="34" charset="0"/>
              </a:rPr>
              <a:t>Flutlichtstrahler nicht anspritzen</a:t>
            </a:r>
          </a:p>
          <a:p>
            <a:pPr algn="just">
              <a:buFontTx/>
              <a:buChar char="•"/>
            </a:pPr>
            <a:r>
              <a:rPr lang="de-DE" altLang="de-DE" dirty="0">
                <a:latin typeface="Arial" panose="020B0604020202020204" pitchFamily="34" charset="0"/>
              </a:rPr>
              <a:t>Flutlichtstrahler nicht werfen</a:t>
            </a:r>
          </a:p>
          <a:p>
            <a:pPr algn="just">
              <a:buFontTx/>
              <a:buChar char="•"/>
            </a:pPr>
            <a:r>
              <a:rPr lang="de-DE" altLang="de-DE" dirty="0">
                <a:latin typeface="Arial" panose="020B0604020202020204" pitchFamily="34" charset="0"/>
              </a:rPr>
              <a:t>Erschütterungen vermeiden</a:t>
            </a:r>
          </a:p>
        </p:txBody>
      </p:sp>
      <p:pic>
        <p:nvPicPr>
          <p:cNvPr id="80911" name="Picture 15" descr="25190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094288"/>
            <a:ext cx="1800225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12" name="Picture 16" descr="25190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838700"/>
            <a:ext cx="1852613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15" name="Text Box 19"/>
          <p:cNvSpPr txBox="1">
            <a:spLocks noChangeArrowheads="1"/>
          </p:cNvSpPr>
          <p:nvPr/>
        </p:nvSpPr>
        <p:spPr bwMode="auto">
          <a:xfrm>
            <a:off x="179388" y="1341438"/>
            <a:ext cx="31686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Flutlichtstrahler</a:t>
            </a:r>
          </a:p>
        </p:txBody>
      </p:sp>
      <p:sp>
        <p:nvSpPr>
          <p:cNvPr id="8" name="Rectangle 1039"/>
          <p:cNvSpPr>
            <a:spLocks noGrp="1" noChangeArrowheads="1"/>
          </p:cNvSpPr>
          <p:nvPr>
            <p:ph type="title"/>
          </p:nvPr>
        </p:nvSpPr>
        <p:spPr bwMode="auto">
          <a:xfrm>
            <a:off x="0" y="830263"/>
            <a:ext cx="8637588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r>
              <a:rPr lang="de-DE" altLang="de-DE" dirty="0"/>
              <a:t>Sichern von Einsatzstellen mit Beleuchtungsgeräten</a:t>
            </a:r>
          </a:p>
        </p:txBody>
      </p:sp>
    </p:spTree>
    <p:extLst>
      <p:ext uri="{BB962C8B-B14F-4D97-AF65-F5344CB8AC3E}">
        <p14:creationId xmlns:p14="http://schemas.microsoft.com/office/powerpoint/2010/main" val="387658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8" name="Text Box 6"/>
          <p:cNvSpPr txBox="1">
            <a:spLocks noChangeArrowheads="1"/>
          </p:cNvSpPr>
          <p:nvPr/>
        </p:nvSpPr>
        <p:spPr bwMode="auto">
          <a:xfrm>
            <a:off x="179388" y="1341438"/>
            <a:ext cx="31686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de-DE" altLang="de-DE" sz="2400" b="1" dirty="0">
                <a:latin typeface="Arial" panose="020B0604020202020204" pitchFamily="34" charset="0"/>
              </a:rPr>
              <a:t>Sonstige</a:t>
            </a:r>
          </a:p>
        </p:txBody>
      </p:sp>
      <p:grpSp>
        <p:nvGrpSpPr>
          <p:cNvPr id="228363" name="Group 11"/>
          <p:cNvGrpSpPr>
            <a:grpSpLocks/>
          </p:cNvGrpSpPr>
          <p:nvPr/>
        </p:nvGrpSpPr>
        <p:grpSpPr bwMode="auto">
          <a:xfrm>
            <a:off x="250825" y="1916113"/>
            <a:ext cx="3744913" cy="4681537"/>
            <a:chOff x="158" y="1207"/>
            <a:chExt cx="2082" cy="2775"/>
          </a:xfrm>
        </p:grpSpPr>
        <p:pic>
          <p:nvPicPr>
            <p:cNvPr id="228361" name="Picture 9" descr="PA25000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207"/>
              <a:ext cx="2082" cy="2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8362" name="Rectangle 10"/>
            <p:cNvSpPr>
              <a:spLocks noChangeArrowheads="1"/>
            </p:cNvSpPr>
            <p:nvPr/>
          </p:nvSpPr>
          <p:spPr bwMode="auto">
            <a:xfrm>
              <a:off x="1424" y="3813"/>
              <a:ext cx="776" cy="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r"/>
              <a:r>
                <a:rPr lang="de-DE" altLang="de-DE" sz="600">
                  <a:solidFill>
                    <a:srgbClr val="EAEAEA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Quelle: feuerwehren-geisenheim.de</a:t>
              </a:r>
            </a:p>
          </p:txBody>
        </p:sp>
      </p:grpSp>
      <p:pic>
        <p:nvPicPr>
          <p:cNvPr id="228365" name="Picture 13" descr="Image19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060575"/>
            <a:ext cx="253365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866776"/>
            <a:ext cx="8637588" cy="474662"/>
          </a:xfrm>
        </p:spPr>
        <p:txBody>
          <a:bodyPr/>
          <a:lstStyle/>
          <a:p>
            <a:r>
              <a:rPr lang="de-DE" altLang="de-DE" dirty="0" smtClean="0">
                <a:latin typeface="Arial" panose="020B0604020202020204" pitchFamily="34" charset="0"/>
              </a:rPr>
              <a:t>Sichern </a:t>
            </a:r>
            <a:r>
              <a:rPr lang="de-DE" altLang="de-DE" dirty="0">
                <a:latin typeface="Arial" panose="020B0604020202020204" pitchFamily="34" charset="0"/>
              </a:rPr>
              <a:t>von Einsatzstellen mit </a:t>
            </a:r>
            <a:r>
              <a:rPr lang="de-DE" altLang="de-DE" dirty="0" smtClean="0">
                <a:latin typeface="Arial" panose="020B0604020202020204" pitchFamily="34" charset="0"/>
              </a:rPr>
              <a:t>Beleuchtungsgeräten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59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38" y="1412875"/>
            <a:ext cx="7127875" cy="534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179388" y="895350"/>
            <a:ext cx="878205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/>
            <a:endParaRPr lang="de-DE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25225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4"/>
            <a:ext cx="9137820" cy="5911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5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t="2341" b="-1998"/>
          <a:stretch/>
        </p:blipFill>
        <p:spPr>
          <a:xfrm>
            <a:off x="-25804" y="825062"/>
            <a:ext cx="9169804" cy="603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9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584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23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44987"/>
            <a:ext cx="8637588" cy="458295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>
                <a:effectLst/>
                <a:cs typeface="Arial" panose="020B0604020202020204" pitchFamily="34" charset="0"/>
              </a:rPr>
              <a:t>Schutzarten (Elektrotechnik)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49388"/>
            <a:ext cx="6049963" cy="467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de-DE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Das Gehäuse eines Betriebsmittels umschließt die spannungsführenden Teile nur so gut, wie es seine Bauart zulässt.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de-DE" sz="1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de-DE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Die Schutzart sagt aus, wie gut ein Gerät gegen Eingriffe und Einflüsse von außen geschützt ist.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de-DE" sz="1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de-DE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Zur Kennzeichnung des Schutzes werden Kennbuchstaben / -ziffern (z.B. IP 44) oder Symbole verwendet.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IP = International </a:t>
            </a:r>
            <a:r>
              <a:rPr lang="de-DE" sz="1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Protection</a:t>
            </a: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(Internationale Schutzarten)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Erste Kennziffer = Berührungsschutz / Fremdkörperschutz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0…..6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Zweite Kennziffer = Wasserschutz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0…..8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de-DE" sz="1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IP 44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Schutz gegen Berührungen mit Werkzeug, Drähten o.ä. mit </a:t>
            </a: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Ø &gt; 1mm / Schutz gegen Fremdkörper Ø &gt; 1mm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de-DE" sz="14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Schutz gegen Spritzwasser aus allen Richtungen </a:t>
            </a:r>
            <a:endParaRPr lang="de-DE" sz="1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26931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6334125" y="1412875"/>
          <a:ext cx="2678113" cy="525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kument" r:id="rId4" imgW="1932432" imgH="3788664" progId="Word.Document.8">
                  <p:embed/>
                </p:oleObj>
              </mc:Choice>
              <mc:Fallback>
                <p:oleObj name="Dokument" r:id="rId4" imgW="1932432" imgH="37886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1412875"/>
                        <a:ext cx="2678113" cy="5256213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AEAEA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712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269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9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9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9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9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9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9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b="1" dirty="0" smtClean="0"/>
              <a:t>Der Benutzer von elektrischen Betriebsmitteln muss auch beim Einsatz fehlerhafter Geräte vor zu hohen Berührungsspannungen geschützt werden.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defRPr/>
            </a:pPr>
            <a:r>
              <a:rPr lang="de-DE" b="1" dirty="0" smtClean="0"/>
              <a:t>Werden alle elektrischen leitfähigen Gehäuseteile des Betriebsmittels mit einem Schutzleitersystem mit der festen Elektroinstallation (Stromerzeuger) verbunden, gehört das Gerät zur Schutzklasse I.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defRPr/>
            </a:pPr>
            <a:r>
              <a:rPr lang="de-DE" b="1" dirty="0" smtClean="0"/>
              <a:t>Symbol Schutzklasse I</a:t>
            </a:r>
          </a:p>
        </p:txBody>
      </p:sp>
      <p:pic>
        <p:nvPicPr>
          <p:cNvPr id="265227" name="Picture 11" descr="File:Schutzklasse 1 fett.sv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24400"/>
            <a:ext cx="14287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6526925" y="4564609"/>
            <a:ext cx="2880081" cy="1975943"/>
            <a:chOff x="6526925" y="4564609"/>
            <a:chExt cx="2880081" cy="1975943"/>
          </a:xfrm>
        </p:grpSpPr>
        <p:pic>
          <p:nvPicPr>
            <p:cNvPr id="5" name="Picture 19" descr="250100 - Flutlichtstrahler BS 100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6925" y="4564609"/>
              <a:ext cx="1975945" cy="1975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feld 6"/>
            <p:cNvSpPr txBox="1"/>
            <p:nvPr/>
          </p:nvSpPr>
          <p:spPr>
            <a:xfrm>
              <a:off x="6737379" y="4724400"/>
              <a:ext cx="26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z.B.</a:t>
              </a:r>
              <a:endParaRPr lang="de-DE" dirty="0"/>
            </a:p>
          </p:txBody>
        </p:sp>
      </p:grp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>
                <a:effectLst/>
                <a:cs typeface="Arial" panose="020B0604020202020204" pitchFamily="34" charset="0"/>
              </a:rPr>
              <a:t>Schutzarten (Elektrotechnik)</a:t>
            </a:r>
          </a:p>
        </p:txBody>
      </p:sp>
    </p:spTree>
    <p:extLst>
      <p:ext uri="{BB962C8B-B14F-4D97-AF65-F5344CB8AC3E}">
        <p14:creationId xmlns:p14="http://schemas.microsoft.com/office/powerpoint/2010/main" val="217962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5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5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65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b="1" dirty="0" smtClean="0"/>
              <a:t>Der Benutzer von elektrischen Betriebsmitteln muss auch beim Einsatz fehlerhafter Geräte vor zu hohen Berührungsspannungen geschützt werden.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defRPr/>
            </a:pPr>
            <a:r>
              <a:rPr lang="de-DE" b="1" dirty="0" smtClean="0"/>
              <a:t>Betriebsmittel der Schutzklasse II haben innerhalb des Gehäuses eine verstärkte oder doppelte Isolierung.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de-DE" b="1" dirty="0" smtClean="0"/>
          </a:p>
          <a:p>
            <a:pPr lvl="1" eaLnBrk="1" hangingPunct="1">
              <a:defRPr/>
            </a:pPr>
            <a:r>
              <a:rPr lang="de-DE" b="1" dirty="0" smtClean="0"/>
              <a:t>Symbol Schutzklasse II</a:t>
            </a:r>
          </a:p>
        </p:txBody>
      </p:sp>
      <p:pic>
        <p:nvPicPr>
          <p:cNvPr id="266246" name="Picture 6" descr="ANd9GcQmrwx7kfNzMVfXQr7JVD4gY8TzweiXFIFoG0zmxuw9zbFqyxL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08146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ieren 2"/>
          <p:cNvGrpSpPr/>
          <p:nvPr/>
        </p:nvGrpSpPr>
        <p:grpSpPr>
          <a:xfrm>
            <a:off x="6284769" y="4156778"/>
            <a:ext cx="2691313" cy="2428306"/>
            <a:chOff x="6284769" y="4156778"/>
            <a:chExt cx="2691313" cy="2428306"/>
          </a:xfrm>
        </p:grpSpPr>
        <p:pic>
          <p:nvPicPr>
            <p:cNvPr id="5" name="Picture 27" descr="undefine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4769" y="4156778"/>
              <a:ext cx="2428306" cy="2428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feld 1"/>
            <p:cNvSpPr txBox="1"/>
            <p:nvPr/>
          </p:nvSpPr>
          <p:spPr>
            <a:xfrm>
              <a:off x="6306455" y="4468297"/>
              <a:ext cx="26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z.B.</a:t>
              </a:r>
              <a:endParaRPr lang="de-DE" dirty="0"/>
            </a:p>
          </p:txBody>
        </p:sp>
      </p:grp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>
                <a:effectLst/>
                <a:cs typeface="Arial" panose="020B0604020202020204" pitchFamily="34" charset="0"/>
              </a:rPr>
              <a:t>Schutzarten (Elektrotechnik)</a:t>
            </a:r>
          </a:p>
        </p:txBody>
      </p:sp>
    </p:spTree>
    <p:extLst>
      <p:ext uri="{BB962C8B-B14F-4D97-AF65-F5344CB8AC3E}">
        <p14:creationId xmlns:p14="http://schemas.microsoft.com/office/powerpoint/2010/main" val="3693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ABK">
  <a:themeElements>
    <a:clrScheme name="NABK 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NAB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NABK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BK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BK 8">
        <a:dk1>
          <a:srgbClr val="000000"/>
        </a:dk1>
        <a:lt1>
          <a:srgbClr val="FFFFFF"/>
        </a:lt1>
        <a:dk2>
          <a:srgbClr val="333399"/>
        </a:dk2>
        <a:lt2>
          <a:srgbClr val="808080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1340</Words>
  <Application>Microsoft Office PowerPoint</Application>
  <PresentationFormat>Bildschirmpräsentation (4:3)</PresentationFormat>
  <Paragraphs>318</Paragraphs>
  <Slides>35</Slides>
  <Notes>31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5" baseType="lpstr">
      <vt:lpstr>Arial</vt:lpstr>
      <vt:lpstr>Calibri</vt:lpstr>
      <vt:lpstr>Humanst521 BT</vt:lpstr>
      <vt:lpstr>Impact</vt:lpstr>
      <vt:lpstr>Symbol</vt:lpstr>
      <vt:lpstr>Tahoma</vt:lpstr>
      <vt:lpstr>Times New Roman</vt:lpstr>
      <vt:lpstr>Wingdings</vt:lpstr>
      <vt:lpstr>NABK</vt:lpstr>
      <vt:lpstr>Dokument</vt:lpstr>
      <vt:lpstr>Allgemeine Gerätekunde elektrische Betriebsmittel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Schutzarten (Elektrotechnik)</vt:lpstr>
      <vt:lpstr>Schutzarten (Elektrotechnik)</vt:lpstr>
      <vt:lpstr>Schutzarten (Elektrotechnik)</vt:lpstr>
      <vt:lpstr>Stromversorgung</vt:lpstr>
      <vt:lpstr>Stromversorgung</vt:lpstr>
      <vt:lpstr>PowerPoint-Präsentation</vt:lpstr>
      <vt:lpstr>Stromversorgung</vt:lpstr>
      <vt:lpstr>Stromversorgung</vt:lpstr>
      <vt:lpstr>Stromversorgung</vt:lpstr>
      <vt:lpstr>PowerPoint-Präsentation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Stromversorgung</vt:lpstr>
      <vt:lpstr>Sichern von Einsatzstellen mit Beleuchtungsgeräten</vt:lpstr>
      <vt:lpstr>Sichern von Einsatzstellen mit Beleuchtungsgeräten</vt:lpstr>
      <vt:lpstr>PowerPoint-Präsentation</vt:lpstr>
    </vt:vector>
  </TitlesOfParts>
  <Company>IT Niedersachsen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Mensing, Torsten (NABK)</dc:creator>
  <cp:lastModifiedBy>Busch, Horst (NLBK)</cp:lastModifiedBy>
  <cp:revision>25</cp:revision>
  <dcterms:created xsi:type="dcterms:W3CDTF">2015-09-07T06:00:26Z</dcterms:created>
  <dcterms:modified xsi:type="dcterms:W3CDTF">2021-03-29T12:50:46Z</dcterms:modified>
</cp:coreProperties>
</file>