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</p:sldMasterIdLst>
  <p:notesMasterIdLst>
    <p:notesMasterId r:id="rId86"/>
  </p:notesMasterIdLst>
  <p:handoutMasterIdLst>
    <p:handoutMasterId r:id="rId87"/>
  </p:handoutMasterIdLst>
  <p:sldIdLst>
    <p:sldId id="277" r:id="rId2"/>
    <p:sldId id="271" r:id="rId3"/>
    <p:sldId id="267" r:id="rId4"/>
    <p:sldId id="317" r:id="rId5"/>
    <p:sldId id="300" r:id="rId6"/>
    <p:sldId id="371" r:id="rId7"/>
    <p:sldId id="268" r:id="rId8"/>
    <p:sldId id="287" r:id="rId9"/>
    <p:sldId id="367" r:id="rId10"/>
    <p:sldId id="368" r:id="rId11"/>
    <p:sldId id="314" r:id="rId12"/>
    <p:sldId id="315" r:id="rId13"/>
    <p:sldId id="316" r:id="rId14"/>
    <p:sldId id="318" r:id="rId15"/>
    <p:sldId id="319" r:id="rId16"/>
    <p:sldId id="320" r:id="rId17"/>
    <p:sldId id="321" r:id="rId18"/>
    <p:sldId id="278" r:id="rId19"/>
    <p:sldId id="369" r:id="rId20"/>
    <p:sldId id="322" r:id="rId21"/>
    <p:sldId id="323" r:id="rId22"/>
    <p:sldId id="286" r:id="rId23"/>
    <p:sldId id="279" r:id="rId24"/>
    <p:sldId id="275" r:id="rId25"/>
    <p:sldId id="370" r:id="rId26"/>
    <p:sldId id="276" r:id="rId27"/>
    <p:sldId id="361" r:id="rId28"/>
    <p:sldId id="336" r:id="rId29"/>
    <p:sldId id="337" r:id="rId30"/>
    <p:sldId id="338" r:id="rId31"/>
    <p:sldId id="340" r:id="rId32"/>
    <p:sldId id="341" r:id="rId33"/>
    <p:sldId id="280" r:id="rId34"/>
    <p:sldId id="281" r:id="rId35"/>
    <p:sldId id="298" r:id="rId36"/>
    <p:sldId id="299" r:id="rId37"/>
    <p:sldId id="282" r:id="rId38"/>
    <p:sldId id="283" r:id="rId39"/>
    <p:sldId id="284" r:id="rId40"/>
    <p:sldId id="285" r:id="rId41"/>
    <p:sldId id="372" r:id="rId42"/>
    <p:sldId id="290" r:id="rId43"/>
    <p:sldId id="374" r:id="rId44"/>
    <p:sldId id="344" r:id="rId45"/>
    <p:sldId id="333" r:id="rId46"/>
    <p:sldId id="346" r:id="rId47"/>
    <p:sldId id="366" r:id="rId48"/>
    <p:sldId id="330" r:id="rId49"/>
    <p:sldId id="325" r:id="rId50"/>
    <p:sldId id="331" r:id="rId51"/>
    <p:sldId id="326" r:id="rId52"/>
    <p:sldId id="310" r:id="rId53"/>
    <p:sldId id="311" r:id="rId54"/>
    <p:sldId id="312" r:id="rId55"/>
    <p:sldId id="332" r:id="rId56"/>
    <p:sldId id="334" r:id="rId57"/>
    <p:sldId id="327" r:id="rId58"/>
    <p:sldId id="328" r:id="rId59"/>
    <p:sldId id="329" r:id="rId60"/>
    <p:sldId id="373" r:id="rId61"/>
    <p:sldId id="292" r:id="rId62"/>
    <p:sldId id="362" r:id="rId63"/>
    <p:sldId id="359" r:id="rId64"/>
    <p:sldId id="293" r:id="rId65"/>
    <p:sldId id="365" r:id="rId66"/>
    <p:sldId id="363" r:id="rId67"/>
    <p:sldId id="295" r:id="rId68"/>
    <p:sldId id="296" r:id="rId69"/>
    <p:sldId id="301" r:id="rId70"/>
    <p:sldId id="335" r:id="rId71"/>
    <p:sldId id="302" r:id="rId72"/>
    <p:sldId id="303" r:id="rId73"/>
    <p:sldId id="304" r:id="rId74"/>
    <p:sldId id="305" r:id="rId75"/>
    <p:sldId id="306" r:id="rId76"/>
    <p:sldId id="307" r:id="rId77"/>
    <p:sldId id="308" r:id="rId78"/>
    <p:sldId id="364" r:id="rId79"/>
    <p:sldId id="360" r:id="rId80"/>
    <p:sldId id="309" r:id="rId81"/>
    <p:sldId id="347" r:id="rId82"/>
    <p:sldId id="349" r:id="rId83"/>
    <p:sldId id="350" r:id="rId84"/>
    <p:sldId id="313" r:id="rId85"/>
  </p:sldIdLst>
  <p:sldSz cx="9144000" cy="6858000" type="screen4x3"/>
  <p:notesSz cx="6858000" cy="9144000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0" autoAdjust="0"/>
    <p:restoredTop sz="94643" autoAdjust="0"/>
  </p:normalViewPr>
  <p:slideViewPr>
    <p:cSldViewPr>
      <p:cViewPr varScale="1">
        <p:scale>
          <a:sx n="95" d="100"/>
          <a:sy n="95" d="100"/>
        </p:scale>
        <p:origin x="1459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image" Target="../media/image39.e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42.emf"/><Relationship Id="rId1" Type="http://schemas.openxmlformats.org/officeDocument/2006/relationships/image" Target="../media/image4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png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image" Target="../media/image49.emf"/><Relationship Id="rId1" Type="http://schemas.openxmlformats.org/officeDocument/2006/relationships/image" Target="../media/image4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png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png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png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png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png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de-DE" altLang="de-DE" dirty="0"/>
          </a:p>
        </p:txBody>
      </p:sp>
      <p:sp>
        <p:nvSpPr>
          <p:cNvPr id="2467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de-DE" altLang="de-DE" dirty="0"/>
          </a:p>
        </p:txBody>
      </p:sp>
      <p:sp>
        <p:nvSpPr>
          <p:cNvPr id="2467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de-DE" altLang="de-DE" dirty="0"/>
          </a:p>
        </p:txBody>
      </p:sp>
      <p:sp>
        <p:nvSpPr>
          <p:cNvPr id="2467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40DDD02-D048-486D-AC43-9D05B6E3FD60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6849080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de-DE" altLang="de-DE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de-DE" altLang="de-DE" dirty="0"/>
          </a:p>
        </p:txBody>
      </p:sp>
      <p:sp>
        <p:nvSpPr>
          <p:cNvPr id="1105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Textmasterformate durch Klicken bearbeiten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  <a:p>
            <a:pPr lvl="3"/>
            <a:r>
              <a:rPr lang="de-DE" altLang="de-DE" smtClean="0"/>
              <a:t>Vierte Ebene</a:t>
            </a:r>
          </a:p>
          <a:p>
            <a:pPr lvl="4"/>
            <a:r>
              <a:rPr lang="de-DE" altLang="de-DE" smtClean="0"/>
              <a:t>Fünfte Ebene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de-DE" altLang="de-DE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A08C70A0-D401-4031-82C8-1D39A9AD2A97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5521750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0DF5DEE-D056-4A4C-B70B-7BECA3EC29C6}" type="slidenum">
              <a:rPr lang="de-DE" altLang="de-DE"/>
              <a:pPr/>
              <a:t>3</a:t>
            </a:fld>
            <a:endParaRPr lang="de-DE" altLang="de-DE" dirty="0"/>
          </a:p>
        </p:txBody>
      </p:sp>
      <p:sp>
        <p:nvSpPr>
          <p:cNvPr id="253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3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e-DE" altLang="de-DE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0DF5DEE-D056-4A4C-B70B-7BECA3EC29C6}" type="slidenum">
              <a:rPr lang="de-DE" altLang="de-DE"/>
              <a:pPr/>
              <a:t>6</a:t>
            </a:fld>
            <a:endParaRPr lang="de-DE" altLang="de-DE" dirty="0"/>
          </a:p>
        </p:txBody>
      </p:sp>
      <p:sp>
        <p:nvSpPr>
          <p:cNvPr id="253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3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e-DE" altLang="de-DE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37A60E2-75F7-4580-8157-3F88C97CFF99}" type="slidenum">
              <a:rPr lang="de-DE" altLang="de-DE"/>
              <a:pPr/>
              <a:t>18</a:t>
            </a:fld>
            <a:endParaRPr lang="de-DE" altLang="de-DE" dirty="0"/>
          </a:p>
        </p:txBody>
      </p:sp>
      <p:sp>
        <p:nvSpPr>
          <p:cNvPr id="111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e-DE" altLang="de-DE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0DF5DEE-D056-4A4C-B70B-7BECA3EC29C6}" type="slidenum">
              <a:rPr lang="de-DE" altLang="de-DE"/>
              <a:pPr/>
              <a:t>41</a:t>
            </a:fld>
            <a:endParaRPr lang="de-DE" altLang="de-DE" dirty="0"/>
          </a:p>
        </p:txBody>
      </p:sp>
      <p:sp>
        <p:nvSpPr>
          <p:cNvPr id="253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3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e-DE" altLang="de-DE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0DF5DEE-D056-4A4C-B70B-7BECA3EC29C6}" type="slidenum">
              <a:rPr lang="de-DE" altLang="de-DE"/>
              <a:pPr/>
              <a:t>60</a:t>
            </a:fld>
            <a:endParaRPr lang="de-DE" altLang="de-DE" dirty="0"/>
          </a:p>
        </p:txBody>
      </p:sp>
      <p:sp>
        <p:nvSpPr>
          <p:cNvPr id="253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3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e-DE" altLang="de-DE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2276475"/>
            <a:ext cx="8642350" cy="1295400"/>
          </a:xfrm>
        </p:spPr>
        <p:txBody>
          <a:bodyPr wrap="square"/>
          <a:lstStyle>
            <a:lvl1pPr algn="ctr">
              <a:defRPr sz="3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altLang="de-DE" noProof="0" smtClean="0"/>
              <a:t>Titelmasterformat durch Klicken bearbeiten</a:t>
            </a:r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0825" y="3968750"/>
            <a:ext cx="8642350" cy="911225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000"/>
            </a:lvl1pPr>
          </a:lstStyle>
          <a:p>
            <a:pPr lvl="0"/>
            <a:r>
              <a:rPr lang="de-DE" altLang="de-DE" noProof="0" smtClean="0"/>
              <a:t>Formatvorlage des Untertitelmasters durch Klicken bearbeiten</a:t>
            </a:r>
          </a:p>
        </p:txBody>
      </p:sp>
      <p:sp>
        <p:nvSpPr>
          <p:cNvPr id="118789" name="Rectangle 5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 dirty="0"/>
          </a:p>
        </p:txBody>
      </p:sp>
      <p:sp>
        <p:nvSpPr>
          <p:cNvPr id="118790" name="Rectangle 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 dirty="0"/>
          </a:p>
        </p:txBody>
      </p:sp>
      <p:sp>
        <p:nvSpPr>
          <p:cNvPr id="118791" name="Rectangle 7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EEC39AD-D264-436C-9665-EF332B292A57}" type="slidenum">
              <a:rPr lang="de-DE" altLang="de-DE"/>
              <a:pPr/>
              <a:t>‹Nr.›</a:t>
            </a:fld>
            <a:endParaRPr lang="de-DE" altLang="de-DE" dirty="0"/>
          </a:p>
        </p:txBody>
      </p:sp>
      <p:sp>
        <p:nvSpPr>
          <p:cNvPr id="118798" name="Text Box 14"/>
          <p:cNvSpPr txBox="1">
            <a:spLocks noChangeArrowheads="1"/>
          </p:cNvSpPr>
          <p:nvPr/>
        </p:nvSpPr>
        <p:spPr bwMode="auto">
          <a:xfrm>
            <a:off x="1619250" y="254000"/>
            <a:ext cx="2052638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4400" b="1" dirty="0">
                <a:solidFill>
                  <a:srgbClr val="DDDDDD"/>
                </a:solidFill>
                <a:latin typeface="Arial Black" pitchFamily="34" charset="0"/>
              </a:rPr>
              <a:t>NABK</a:t>
            </a:r>
          </a:p>
        </p:txBody>
      </p:sp>
      <p:pic>
        <p:nvPicPr>
          <p:cNvPr id="118799" name="Picture 15" descr="Wappen_farb_18m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38" y="139700"/>
            <a:ext cx="481012" cy="552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800" name="Text Box 16"/>
          <p:cNvSpPr txBox="1">
            <a:spLocks noChangeArrowheads="1"/>
          </p:cNvSpPr>
          <p:nvPr/>
        </p:nvSpPr>
        <p:spPr bwMode="auto">
          <a:xfrm>
            <a:off x="790575" y="187325"/>
            <a:ext cx="2917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200" b="1" dirty="0"/>
              <a:t>Niedersächsische Akademie</a:t>
            </a:r>
            <a:br>
              <a:rPr lang="de-DE" altLang="de-DE" sz="1200" b="1" dirty="0"/>
            </a:br>
            <a:r>
              <a:rPr lang="de-DE" altLang="de-DE" sz="1200" b="1" dirty="0"/>
              <a:t>für Brand- und Katastrophenschutz</a:t>
            </a:r>
          </a:p>
        </p:txBody>
      </p:sp>
      <p:sp>
        <p:nvSpPr>
          <p:cNvPr id="118801" name="AutoShape 17"/>
          <p:cNvSpPr>
            <a:spLocks noChangeArrowheads="1"/>
          </p:cNvSpPr>
          <p:nvPr/>
        </p:nvSpPr>
        <p:spPr bwMode="auto">
          <a:xfrm>
            <a:off x="0" y="836613"/>
            <a:ext cx="9144000" cy="468312"/>
          </a:xfrm>
          <a:prstGeom prst="roundRect">
            <a:avLst>
              <a:gd name="adj" fmla="val 241"/>
            </a:avLst>
          </a:prstGeom>
          <a:gradFill rotWithShape="1">
            <a:gsLst>
              <a:gs pos="0">
                <a:srgbClr val="E0003C"/>
              </a:gs>
              <a:gs pos="100000">
                <a:srgbClr val="DDDDD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dirty="0"/>
          </a:p>
        </p:txBody>
      </p:sp>
      <p:sp>
        <p:nvSpPr>
          <p:cNvPr id="12" name="Rectangle 18"/>
          <p:cNvSpPr>
            <a:spLocks noChangeArrowheads="1"/>
          </p:cNvSpPr>
          <p:nvPr userDrawn="1"/>
        </p:nvSpPr>
        <p:spPr bwMode="auto">
          <a:xfrm>
            <a:off x="3492500" y="260350"/>
            <a:ext cx="34909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de-DE" altLang="de-DE" sz="1800" dirty="0" smtClean="0"/>
              <a:t>Hoch- und Tiefbauunfälle</a:t>
            </a:r>
            <a:endParaRPr lang="de-DE" altLang="de-DE" sz="1800" dirty="0"/>
          </a:p>
        </p:txBody>
      </p:sp>
      <p:sp>
        <p:nvSpPr>
          <p:cNvPr id="13" name="Text Box 15"/>
          <p:cNvSpPr txBox="1">
            <a:spLocks noChangeArrowheads="1"/>
          </p:cNvSpPr>
          <p:nvPr userDrawn="1"/>
        </p:nvSpPr>
        <p:spPr bwMode="auto">
          <a:xfrm>
            <a:off x="7524750" y="115888"/>
            <a:ext cx="16192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de-DE" altLang="de-DE" sz="1200" b="1" dirty="0" smtClean="0"/>
              <a:t>Fachbereich</a:t>
            </a:r>
            <a:r>
              <a:rPr lang="de-DE" altLang="de-DE" sz="1200" b="1" baseline="0" dirty="0" smtClean="0"/>
              <a:t> II.3</a:t>
            </a:r>
            <a:endParaRPr lang="de-DE" altLang="de-DE" sz="1200" b="1" dirty="0"/>
          </a:p>
        </p:txBody>
      </p:sp>
      <p:sp>
        <p:nvSpPr>
          <p:cNvPr id="14" name="Text Box 17"/>
          <p:cNvSpPr txBox="1">
            <a:spLocks noChangeArrowheads="1"/>
          </p:cNvSpPr>
          <p:nvPr userDrawn="1"/>
        </p:nvSpPr>
        <p:spPr bwMode="auto">
          <a:xfrm>
            <a:off x="7532688" y="404813"/>
            <a:ext cx="15843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000" dirty="0" smtClean="0"/>
              <a:t>Mai 2014</a:t>
            </a:r>
            <a:endParaRPr lang="de-DE" altLang="de-DE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2C914F-F544-4711-A169-1E62C4357E20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7546664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729413" y="908050"/>
            <a:ext cx="2159000" cy="522128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250825" y="908050"/>
            <a:ext cx="6326188" cy="522128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17D673-8267-4378-B270-9F1BE2391E56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618564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85686B-EFB1-4E5C-A3F4-1F0CD06466D7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1132998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BF91FA-981C-4B81-B0D8-FCE233912CA0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7619992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250825" y="1449388"/>
            <a:ext cx="4241800" cy="46799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5025" y="1449388"/>
            <a:ext cx="4243388" cy="46799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4B5069-33C6-45EB-BD75-12BDB673A53F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100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B9D74B-F7E5-4A25-92FF-524AE81272FC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1939086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D8CC5C-D37C-41F7-A225-5D9648267BBB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11134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2CC1C9-F07A-4E43-BF83-A1E2804EF1F9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0879675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9EA2D6-4B6D-4889-9B9B-BC44B78252D0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216188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dirty="0" smtClean="0"/>
              <a:t>Bild durch Klicken auf Symbol hinzufügen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C95F0A-14B5-41AA-B0EE-1D3E35205B40}" type="slidenum">
              <a:rPr lang="de-DE" altLang="de-DE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290933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AutoShape 2"/>
          <p:cNvSpPr>
            <a:spLocks noChangeArrowheads="1"/>
          </p:cNvSpPr>
          <p:nvPr/>
        </p:nvSpPr>
        <p:spPr bwMode="auto">
          <a:xfrm>
            <a:off x="0" y="836613"/>
            <a:ext cx="9144000" cy="468312"/>
          </a:xfrm>
          <a:prstGeom prst="roundRect">
            <a:avLst>
              <a:gd name="adj" fmla="val 241"/>
            </a:avLst>
          </a:prstGeom>
          <a:gradFill rotWithShape="1">
            <a:gsLst>
              <a:gs pos="0">
                <a:srgbClr val="E0003C"/>
              </a:gs>
              <a:gs pos="100000">
                <a:srgbClr val="DDDDD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dirty="0"/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449388"/>
            <a:ext cx="8637588" cy="467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dirty="0" smtClean="0"/>
              <a:t>Klicken Sie, um die Formate des Vorlagentextes zu bearbeiten</a:t>
            </a:r>
          </a:p>
          <a:p>
            <a:pPr lvl="1"/>
            <a:r>
              <a:rPr lang="de-DE" altLang="de-DE" dirty="0" smtClean="0"/>
              <a:t>Zweite Ebene</a:t>
            </a:r>
          </a:p>
          <a:p>
            <a:pPr lvl="2"/>
            <a:r>
              <a:rPr lang="de-DE" altLang="de-DE" dirty="0" smtClean="0"/>
              <a:t>Dritte Ebene</a:t>
            </a:r>
          </a:p>
          <a:p>
            <a:pPr lvl="3"/>
            <a:r>
              <a:rPr lang="de-DE" altLang="de-DE" dirty="0" smtClean="0"/>
              <a:t>Vierte Ebene</a:t>
            </a:r>
          </a:p>
          <a:p>
            <a:pPr lvl="4"/>
            <a:r>
              <a:rPr lang="de-DE" altLang="de-DE" dirty="0" smtClean="0"/>
              <a:t>Fünfte Ebene</a:t>
            </a:r>
          </a:p>
        </p:txBody>
      </p:sp>
      <p:sp>
        <p:nvSpPr>
          <p:cNvPr id="117764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908050"/>
            <a:ext cx="8637588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dirty="0" smtClean="0"/>
              <a:t>Klicken Sie, um das Titelformat zu bearbeiten</a:t>
            </a:r>
          </a:p>
        </p:txBody>
      </p:sp>
      <p:sp>
        <p:nvSpPr>
          <p:cNvPr id="117765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50825" y="623728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de-DE" altLang="de-DE" dirty="0"/>
          </a:p>
        </p:txBody>
      </p:sp>
      <p:sp>
        <p:nvSpPr>
          <p:cNvPr id="11776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37288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endParaRPr lang="de-DE" altLang="de-DE" dirty="0"/>
          </a:p>
        </p:txBody>
      </p:sp>
      <p:sp>
        <p:nvSpPr>
          <p:cNvPr id="117767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88175" y="623728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006D69E-FA20-42C0-92BF-B033C17057B4}" type="slidenum">
              <a:rPr lang="de-DE" altLang="de-DE"/>
              <a:pPr/>
              <a:t>‹Nr.›</a:t>
            </a:fld>
            <a:endParaRPr lang="de-DE" altLang="de-DE" dirty="0"/>
          </a:p>
        </p:txBody>
      </p:sp>
      <p:sp>
        <p:nvSpPr>
          <p:cNvPr id="117777" name="Text Box 17"/>
          <p:cNvSpPr txBox="1">
            <a:spLocks noChangeArrowheads="1"/>
          </p:cNvSpPr>
          <p:nvPr/>
        </p:nvSpPr>
        <p:spPr bwMode="auto">
          <a:xfrm>
            <a:off x="7524328" y="348945"/>
            <a:ext cx="15843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000" dirty="0" smtClean="0"/>
              <a:t>Dezernat 3.3</a:t>
            </a:r>
            <a:endParaRPr lang="de-DE" altLang="de-DE" sz="1000" dirty="0"/>
          </a:p>
        </p:txBody>
      </p:sp>
      <p:sp>
        <p:nvSpPr>
          <p:cNvPr id="117778" name="Rectangle 18"/>
          <p:cNvSpPr>
            <a:spLocks noChangeArrowheads="1"/>
          </p:cNvSpPr>
          <p:nvPr/>
        </p:nvSpPr>
        <p:spPr bwMode="auto">
          <a:xfrm>
            <a:off x="3492500" y="260350"/>
            <a:ext cx="34909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de-DE" altLang="de-DE" sz="1800" dirty="0" smtClean="0"/>
              <a:t>Hoch- und Tiefbauunfälle</a:t>
            </a:r>
            <a:endParaRPr lang="de-DE" altLang="de-DE" sz="1800" dirty="0"/>
          </a:p>
        </p:txBody>
      </p:sp>
      <p:pic>
        <p:nvPicPr>
          <p:cNvPr id="3" name="Grafik 2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77" y="62986"/>
            <a:ext cx="3409986" cy="70060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bg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bg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bg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bg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bg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bg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bg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o"/>
        <a:defRPr sz="20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u"/>
        <a:defRPr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16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m"/>
        <a:defRPr sz="1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m"/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m"/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m"/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m"/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2.png"/><Relationship Id="rId4" Type="http://schemas.openxmlformats.org/officeDocument/2006/relationships/oleObject" Target="../embeddings/oleObject2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3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9.png"/><Relationship Id="rId4" Type="http://schemas.openxmlformats.org/officeDocument/2006/relationships/oleObject" Target="../embeddings/oleObject5.bin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0.png"/><Relationship Id="rId5" Type="http://schemas.openxmlformats.org/officeDocument/2006/relationships/oleObject" Target="../embeddings/oleObject6.bin"/><Relationship Id="rId4" Type="http://schemas.openxmlformats.org/officeDocument/2006/relationships/audio" Target="../media/audio3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1.png"/><Relationship Id="rId5" Type="http://schemas.openxmlformats.org/officeDocument/2006/relationships/oleObject" Target="../embeddings/oleObject7.bin"/><Relationship Id="rId4" Type="http://schemas.openxmlformats.org/officeDocument/2006/relationships/audio" Target="../media/audio3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22.emf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28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hyperlink" Target="http://www.manager-magazin.de/fotostrecke/0,2828,PB64-SUQ9MTYwNzcmcGljdHVyZT0xMA_3_3,00.html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34.png"/><Relationship Id="rId4" Type="http://schemas.openxmlformats.org/officeDocument/2006/relationships/oleObject" Target="../embeddings/oleObject10.bin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35.png"/><Relationship Id="rId4" Type="http://schemas.openxmlformats.org/officeDocument/2006/relationships/oleObject" Target="../embeddings/oleObject11.bin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37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38.e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40.e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39.emf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3" Type="http://schemas.openxmlformats.org/officeDocument/2006/relationships/image" Target="../media/image44.jpeg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45.jpeg"/><Relationship Id="rId11" Type="http://schemas.openxmlformats.org/officeDocument/2006/relationships/image" Target="../media/image43.emf"/><Relationship Id="rId5" Type="http://schemas.openxmlformats.org/officeDocument/2006/relationships/image" Target="../media/image41.emf"/><Relationship Id="rId10" Type="http://schemas.openxmlformats.org/officeDocument/2006/relationships/oleObject" Target="../embeddings/oleObject19.bin"/><Relationship Id="rId4" Type="http://schemas.openxmlformats.org/officeDocument/2006/relationships/oleObject" Target="../embeddings/oleObject16.bin"/><Relationship Id="rId9" Type="http://schemas.openxmlformats.org/officeDocument/2006/relationships/image" Target="../media/image42.e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47.pn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emf"/><Relationship Id="rId3" Type="http://schemas.openxmlformats.org/officeDocument/2006/relationships/image" Target="../media/image51.jpeg"/><Relationship Id="rId7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48.emf"/><Relationship Id="rId5" Type="http://schemas.openxmlformats.org/officeDocument/2006/relationships/oleObject" Target="../embeddings/oleObject21.bin"/><Relationship Id="rId10" Type="http://schemas.openxmlformats.org/officeDocument/2006/relationships/image" Target="../media/image50.emf"/><Relationship Id="rId4" Type="http://schemas.openxmlformats.org/officeDocument/2006/relationships/image" Target="../media/image52.jpeg"/><Relationship Id="rId9" Type="http://schemas.openxmlformats.org/officeDocument/2006/relationships/oleObject" Target="../embeddings/oleObject23.bin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53.png"/><Relationship Id="rId4" Type="http://schemas.openxmlformats.org/officeDocument/2006/relationships/oleObject" Target="../embeddings/oleObject24.bin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54.png"/><Relationship Id="rId4" Type="http://schemas.openxmlformats.org/officeDocument/2006/relationships/oleObject" Target="../embeddings/oleObject25.bin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wmf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wmf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69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7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73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74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75.pn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png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C5EA31-2B8D-4611-8DBC-118F94F6DB70}" type="slidenum">
              <a:rPr lang="de-DE" altLang="de-DE"/>
              <a:pPr/>
              <a:t>1</a:t>
            </a:fld>
            <a:endParaRPr lang="de-DE" altLang="de-DE" dirty="0"/>
          </a:p>
        </p:txBody>
      </p:sp>
      <p:pic>
        <p:nvPicPr>
          <p:cNvPr id="62468" name="Picture 4" descr="050825_PK_Einsturz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6" r="1"/>
          <a:stretch/>
        </p:blipFill>
        <p:spPr bwMode="auto">
          <a:xfrm>
            <a:off x="901874" y="1716088"/>
            <a:ext cx="7442026" cy="5040312"/>
          </a:xfrm>
          <a:prstGeom prst="rect">
            <a:avLst/>
          </a:prstGeom>
          <a:noFill/>
          <a:ln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vale Legende 1"/>
          <p:cNvSpPr/>
          <p:nvPr/>
        </p:nvSpPr>
        <p:spPr bwMode="auto">
          <a:xfrm>
            <a:off x="5364088" y="1988840"/>
            <a:ext cx="1512168" cy="2016224"/>
          </a:xfrm>
          <a:prstGeom prst="wedgeEllipseCallout">
            <a:avLst>
              <a:gd name="adj1" fmla="val 76933"/>
              <a:gd name="adj2" fmla="val 70415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5508104" y="2126546"/>
            <a:ext cx="12241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So sieht das aus…</a:t>
            </a:r>
            <a:endParaRPr lang="de-DE" dirty="0"/>
          </a:p>
        </p:txBody>
      </p:sp>
      <p:sp>
        <p:nvSpPr>
          <p:cNvPr id="7" name="Titel 1"/>
          <p:cNvSpPr txBox="1">
            <a:spLocks/>
          </p:cNvSpPr>
          <p:nvPr/>
        </p:nvSpPr>
        <p:spPr>
          <a:xfrm>
            <a:off x="250825" y="90805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dirty="0" smtClean="0"/>
              <a:t>Einsatzbeispiel: Braunschweig</a:t>
            </a:r>
            <a:endParaRPr lang="de-DE" sz="1800" kern="0" dirty="0"/>
          </a:p>
        </p:txBody>
      </p:sp>
    </p:spTree>
    <p:extLst>
      <p:ext uri="{BB962C8B-B14F-4D97-AF65-F5344CB8AC3E}">
        <p14:creationId xmlns:p14="http://schemas.microsoft.com/office/powerpoint/2010/main" val="3202708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75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4" name="Picture 4" descr="Einsturz00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011664"/>
            <a:ext cx="3208432" cy="2543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25" name="Picture 5" descr="Einsturz00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4956" y="1482626"/>
            <a:ext cx="3208432" cy="2374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26" name="Picture 6" descr="Einsturz00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482626"/>
            <a:ext cx="3622479" cy="2666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27" name="Picture 7" descr="Einsturz00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79" y="4351970"/>
            <a:ext cx="3622479" cy="2185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Foliennummernplatzhalter 1"/>
          <p:cNvSpPr>
            <a:spLocks noGrp="1"/>
          </p:cNvSpPr>
          <p:nvPr>
            <p:ph type="sldNum" sz="quarter" idx="10"/>
          </p:nvPr>
        </p:nvSpPr>
        <p:spPr>
          <a:xfrm>
            <a:off x="250825" y="6237288"/>
            <a:ext cx="1905000" cy="457200"/>
          </a:xfrm>
        </p:spPr>
        <p:txBody>
          <a:bodyPr/>
          <a:lstStyle/>
          <a:p>
            <a:fld id="{0999B919-5264-4968-913F-446F313BA536}" type="slidenum">
              <a:rPr lang="de-DE" altLang="de-DE"/>
              <a:pPr/>
              <a:t>10</a:t>
            </a:fld>
            <a:endParaRPr lang="de-DE" altLang="de-DE" dirty="0"/>
          </a:p>
        </p:txBody>
      </p:sp>
      <p:sp>
        <p:nvSpPr>
          <p:cNvPr id="7" name="Titel 1"/>
          <p:cNvSpPr txBox="1">
            <a:spLocks/>
          </p:cNvSpPr>
          <p:nvPr/>
        </p:nvSpPr>
        <p:spPr>
          <a:xfrm>
            <a:off x="250825" y="90805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dirty="0" smtClean="0"/>
              <a:t>Gefahren:</a:t>
            </a:r>
            <a:endParaRPr lang="de-DE" sz="1800" kern="0" dirty="0"/>
          </a:p>
        </p:txBody>
      </p:sp>
    </p:spTree>
    <p:extLst>
      <p:ext uri="{BB962C8B-B14F-4D97-AF65-F5344CB8AC3E}">
        <p14:creationId xmlns:p14="http://schemas.microsoft.com/office/powerpoint/2010/main" val="2285309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944910"/>
            <a:ext cx="8637588" cy="323850"/>
          </a:xfrm>
        </p:spPr>
        <p:txBody>
          <a:bodyPr/>
          <a:lstStyle/>
          <a:p>
            <a:r>
              <a:rPr lang="de-DE" dirty="0" smtClean="0"/>
              <a:t>Gefahren:</a:t>
            </a:r>
            <a:endParaRPr lang="de-DE" dirty="0"/>
          </a:p>
        </p:txBody>
      </p:sp>
      <p:sp>
        <p:nvSpPr>
          <p:cNvPr id="3" name="Textfeld 2"/>
          <p:cNvSpPr txBox="1"/>
          <p:nvPr/>
        </p:nvSpPr>
        <p:spPr>
          <a:xfrm>
            <a:off x="647056" y="1628800"/>
            <a:ext cx="849694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4800" dirty="0"/>
              <a:t>d</a:t>
            </a:r>
            <a:r>
              <a:rPr lang="de-DE" sz="4800" dirty="0" smtClean="0"/>
              <a:t>urch Atemgifte: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Brandrauch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Erdgas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Flüssiggas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Staub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…</a:t>
            </a:r>
            <a:endParaRPr lang="de-DE" dirty="0"/>
          </a:p>
        </p:txBody>
      </p:sp>
      <p:sp>
        <p:nvSpPr>
          <p:cNvPr id="4" name="Foliennummernplatzhalter 1"/>
          <p:cNvSpPr>
            <a:spLocks noGrp="1"/>
          </p:cNvSpPr>
          <p:nvPr>
            <p:ph type="sldNum" sz="quarter" idx="10"/>
          </p:nvPr>
        </p:nvSpPr>
        <p:spPr>
          <a:xfrm>
            <a:off x="250825" y="6237288"/>
            <a:ext cx="1905000" cy="457200"/>
          </a:xfrm>
        </p:spPr>
        <p:txBody>
          <a:bodyPr/>
          <a:lstStyle/>
          <a:p>
            <a:fld id="{F28EDD04-D4B0-4F7B-9783-B70056C13783}" type="slidenum">
              <a:rPr lang="de-DE" altLang="de-DE"/>
              <a:pPr/>
              <a:t>11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266203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944910"/>
            <a:ext cx="8637588" cy="323850"/>
          </a:xfrm>
        </p:spPr>
        <p:txBody>
          <a:bodyPr/>
          <a:lstStyle/>
          <a:p>
            <a:r>
              <a:rPr lang="de-DE" dirty="0" smtClean="0"/>
              <a:t>Gefahren:</a:t>
            </a:r>
            <a:endParaRPr lang="de-DE" dirty="0"/>
          </a:p>
        </p:txBody>
      </p:sp>
      <p:sp>
        <p:nvSpPr>
          <p:cNvPr id="3" name="Textfeld 2"/>
          <p:cNvSpPr txBox="1"/>
          <p:nvPr/>
        </p:nvSpPr>
        <p:spPr>
          <a:xfrm>
            <a:off x="636679" y="1616274"/>
            <a:ext cx="84969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4800" dirty="0"/>
              <a:t>d</a:t>
            </a:r>
            <a:r>
              <a:rPr lang="de-DE" sz="4800" dirty="0" smtClean="0"/>
              <a:t>urch Angstreaktion: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Sprung in die Tiefe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Retten von nahestehenden Personen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…</a:t>
            </a:r>
            <a:endParaRPr lang="de-DE" dirty="0"/>
          </a:p>
        </p:txBody>
      </p:sp>
      <p:sp>
        <p:nvSpPr>
          <p:cNvPr id="4" name="Foliennummernplatzhalter 1"/>
          <p:cNvSpPr>
            <a:spLocks noGrp="1"/>
          </p:cNvSpPr>
          <p:nvPr>
            <p:ph type="sldNum" sz="quarter" idx="10"/>
          </p:nvPr>
        </p:nvSpPr>
        <p:spPr>
          <a:xfrm>
            <a:off x="250825" y="6237288"/>
            <a:ext cx="1905000" cy="457200"/>
          </a:xfrm>
        </p:spPr>
        <p:txBody>
          <a:bodyPr/>
          <a:lstStyle/>
          <a:p>
            <a:fld id="{F28EDD04-D4B0-4F7B-9783-B70056C13783}" type="slidenum">
              <a:rPr lang="de-DE" altLang="de-DE"/>
              <a:pPr/>
              <a:t>12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216709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944910"/>
            <a:ext cx="8637588" cy="323850"/>
          </a:xfrm>
        </p:spPr>
        <p:txBody>
          <a:bodyPr/>
          <a:lstStyle/>
          <a:p>
            <a:r>
              <a:rPr lang="de-DE" dirty="0" smtClean="0"/>
              <a:t>Gefahren:</a:t>
            </a:r>
            <a:endParaRPr lang="de-DE" dirty="0"/>
          </a:p>
        </p:txBody>
      </p:sp>
      <p:sp>
        <p:nvSpPr>
          <p:cNvPr id="3" name="Textfeld 2"/>
          <p:cNvSpPr txBox="1"/>
          <p:nvPr/>
        </p:nvSpPr>
        <p:spPr>
          <a:xfrm>
            <a:off x="649205" y="1616274"/>
            <a:ext cx="849694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4800" dirty="0"/>
              <a:t>d</a:t>
            </a:r>
            <a:r>
              <a:rPr lang="de-DE" sz="4800" dirty="0" smtClean="0"/>
              <a:t>urch Ausbreitung: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Feuer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Löschwasser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Regen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gebrochene Wasserversorgungsleitung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Erschütterungen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Folgeeinsturz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…</a:t>
            </a:r>
            <a:endParaRPr lang="de-DE" dirty="0"/>
          </a:p>
        </p:txBody>
      </p:sp>
      <p:sp>
        <p:nvSpPr>
          <p:cNvPr id="4" name="Foliennummernplatzhalter 1"/>
          <p:cNvSpPr>
            <a:spLocks noGrp="1"/>
          </p:cNvSpPr>
          <p:nvPr>
            <p:ph type="sldNum" sz="quarter" idx="10"/>
          </p:nvPr>
        </p:nvSpPr>
        <p:spPr>
          <a:xfrm>
            <a:off x="250825" y="6237288"/>
            <a:ext cx="1905000" cy="457200"/>
          </a:xfrm>
        </p:spPr>
        <p:txBody>
          <a:bodyPr/>
          <a:lstStyle/>
          <a:p>
            <a:fld id="{F28EDD04-D4B0-4F7B-9783-B70056C13783}" type="slidenum">
              <a:rPr lang="de-DE" altLang="de-DE"/>
              <a:pPr/>
              <a:t>13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523869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944910"/>
            <a:ext cx="8637588" cy="323850"/>
          </a:xfrm>
        </p:spPr>
        <p:txBody>
          <a:bodyPr/>
          <a:lstStyle/>
          <a:p>
            <a:r>
              <a:rPr lang="de-DE" dirty="0" smtClean="0"/>
              <a:t>Gefahren:</a:t>
            </a:r>
            <a:endParaRPr lang="de-DE" dirty="0"/>
          </a:p>
        </p:txBody>
      </p:sp>
      <p:sp>
        <p:nvSpPr>
          <p:cNvPr id="3" name="Textfeld 2"/>
          <p:cNvSpPr txBox="1"/>
          <p:nvPr/>
        </p:nvSpPr>
        <p:spPr>
          <a:xfrm>
            <a:off x="649205" y="1616274"/>
            <a:ext cx="84969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4800" dirty="0"/>
              <a:t>d</a:t>
            </a:r>
            <a:r>
              <a:rPr lang="de-DE" sz="4800" dirty="0" smtClean="0"/>
              <a:t>urch Atomare Strahlung: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Beschädigung der Abschirmung</a:t>
            </a:r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…</a:t>
            </a:r>
            <a:endParaRPr lang="de-DE" dirty="0"/>
          </a:p>
        </p:txBody>
      </p:sp>
      <p:sp>
        <p:nvSpPr>
          <p:cNvPr id="4" name="Foliennummernplatzhalter 1"/>
          <p:cNvSpPr>
            <a:spLocks noGrp="1"/>
          </p:cNvSpPr>
          <p:nvPr>
            <p:ph type="sldNum" sz="quarter" idx="10"/>
          </p:nvPr>
        </p:nvSpPr>
        <p:spPr>
          <a:xfrm>
            <a:off x="250825" y="6237288"/>
            <a:ext cx="1905000" cy="457200"/>
          </a:xfrm>
        </p:spPr>
        <p:txBody>
          <a:bodyPr/>
          <a:lstStyle/>
          <a:p>
            <a:fld id="{F28EDD04-D4B0-4F7B-9783-B70056C13783}" type="slidenum">
              <a:rPr lang="de-DE" altLang="de-DE"/>
              <a:pPr/>
              <a:t>14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455967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944910"/>
            <a:ext cx="8637588" cy="323850"/>
          </a:xfrm>
        </p:spPr>
        <p:txBody>
          <a:bodyPr/>
          <a:lstStyle/>
          <a:p>
            <a:r>
              <a:rPr lang="de-DE" dirty="0" smtClean="0"/>
              <a:t>Gefahren:</a:t>
            </a:r>
            <a:endParaRPr lang="de-DE" dirty="0"/>
          </a:p>
        </p:txBody>
      </p:sp>
      <p:sp>
        <p:nvSpPr>
          <p:cNvPr id="3" name="Textfeld 2"/>
          <p:cNvSpPr txBox="1"/>
          <p:nvPr/>
        </p:nvSpPr>
        <p:spPr>
          <a:xfrm>
            <a:off x="649205" y="1616274"/>
            <a:ext cx="84969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4800" dirty="0"/>
              <a:t>d</a:t>
            </a:r>
            <a:r>
              <a:rPr lang="de-DE" sz="4800" dirty="0" smtClean="0"/>
              <a:t>urch Chemische Stoffe: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Beschädigung von Gebinden</a:t>
            </a:r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…</a:t>
            </a:r>
            <a:endParaRPr lang="de-DE" dirty="0"/>
          </a:p>
        </p:txBody>
      </p:sp>
      <p:sp>
        <p:nvSpPr>
          <p:cNvPr id="4" name="Foliennummernplatzhalter 1"/>
          <p:cNvSpPr>
            <a:spLocks noGrp="1"/>
          </p:cNvSpPr>
          <p:nvPr>
            <p:ph type="sldNum" sz="quarter" idx="10"/>
          </p:nvPr>
        </p:nvSpPr>
        <p:spPr>
          <a:xfrm>
            <a:off x="250825" y="6237288"/>
            <a:ext cx="1905000" cy="457200"/>
          </a:xfrm>
        </p:spPr>
        <p:txBody>
          <a:bodyPr/>
          <a:lstStyle/>
          <a:p>
            <a:fld id="{F28EDD04-D4B0-4F7B-9783-B70056C13783}" type="slidenum">
              <a:rPr lang="de-DE" altLang="de-DE"/>
              <a:pPr/>
              <a:t>15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515952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944910"/>
            <a:ext cx="8637588" cy="323850"/>
          </a:xfrm>
        </p:spPr>
        <p:txBody>
          <a:bodyPr/>
          <a:lstStyle/>
          <a:p>
            <a:r>
              <a:rPr lang="de-DE" dirty="0" smtClean="0"/>
              <a:t>Gefahren:</a:t>
            </a:r>
            <a:endParaRPr lang="de-DE" dirty="0"/>
          </a:p>
        </p:txBody>
      </p:sp>
      <p:sp>
        <p:nvSpPr>
          <p:cNvPr id="3" name="Textfeld 2"/>
          <p:cNvSpPr txBox="1"/>
          <p:nvPr/>
        </p:nvSpPr>
        <p:spPr>
          <a:xfrm>
            <a:off x="660998" y="1616274"/>
            <a:ext cx="849694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4800" dirty="0"/>
              <a:t>d</a:t>
            </a:r>
            <a:r>
              <a:rPr lang="de-DE" sz="4800" dirty="0" smtClean="0"/>
              <a:t>urch Erkrankung / Verletzung: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starke Blutungen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Einschränkung der Atmung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Schock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Polytrauma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…</a:t>
            </a:r>
            <a:endParaRPr lang="de-DE" dirty="0"/>
          </a:p>
        </p:txBody>
      </p:sp>
      <p:sp>
        <p:nvSpPr>
          <p:cNvPr id="4" name="Foliennummernplatzhalter 1"/>
          <p:cNvSpPr>
            <a:spLocks noGrp="1"/>
          </p:cNvSpPr>
          <p:nvPr>
            <p:ph type="sldNum" sz="quarter" idx="10"/>
          </p:nvPr>
        </p:nvSpPr>
        <p:spPr>
          <a:xfrm>
            <a:off x="250825" y="6237288"/>
            <a:ext cx="1905000" cy="457200"/>
          </a:xfrm>
        </p:spPr>
        <p:txBody>
          <a:bodyPr/>
          <a:lstStyle/>
          <a:p>
            <a:fld id="{F28EDD04-D4B0-4F7B-9783-B70056C13783}" type="slidenum">
              <a:rPr lang="de-DE" altLang="de-DE"/>
              <a:pPr/>
              <a:t>16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269970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944910"/>
            <a:ext cx="8637588" cy="323850"/>
          </a:xfrm>
        </p:spPr>
        <p:txBody>
          <a:bodyPr/>
          <a:lstStyle/>
          <a:p>
            <a:r>
              <a:rPr lang="de-DE" dirty="0" smtClean="0"/>
              <a:t>Gefahren:</a:t>
            </a:r>
            <a:endParaRPr lang="de-DE" dirty="0"/>
          </a:p>
        </p:txBody>
      </p:sp>
      <p:sp>
        <p:nvSpPr>
          <p:cNvPr id="3" name="Textfeld 2"/>
          <p:cNvSpPr txBox="1"/>
          <p:nvPr/>
        </p:nvSpPr>
        <p:spPr>
          <a:xfrm>
            <a:off x="660998" y="1616274"/>
            <a:ext cx="849694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4800" dirty="0"/>
              <a:t>d</a:t>
            </a:r>
            <a:r>
              <a:rPr lang="de-DE" sz="4800" dirty="0" smtClean="0"/>
              <a:t>urch Explosion: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Erdgas</a:t>
            </a:r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Flüssiggas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brennbare Flüssigkeiten</a:t>
            </a:r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Staub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…</a:t>
            </a:r>
            <a:endParaRPr lang="de-DE" dirty="0"/>
          </a:p>
        </p:txBody>
      </p:sp>
      <p:sp>
        <p:nvSpPr>
          <p:cNvPr id="4" name="Foliennummernplatzhalter 1"/>
          <p:cNvSpPr>
            <a:spLocks noGrp="1"/>
          </p:cNvSpPr>
          <p:nvPr>
            <p:ph type="sldNum" sz="quarter" idx="10"/>
          </p:nvPr>
        </p:nvSpPr>
        <p:spPr>
          <a:xfrm>
            <a:off x="250825" y="6237288"/>
            <a:ext cx="1905000" cy="457200"/>
          </a:xfrm>
        </p:spPr>
        <p:txBody>
          <a:bodyPr/>
          <a:lstStyle/>
          <a:p>
            <a:fld id="{F28EDD04-D4B0-4F7B-9783-B70056C13783}" type="slidenum">
              <a:rPr lang="de-DE" altLang="de-DE"/>
              <a:pPr/>
              <a:t>17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137778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71B820-E216-44CD-8DF1-7ECF7F9030C2}" type="slidenum">
              <a:rPr lang="de-DE" altLang="de-DE"/>
              <a:pPr/>
              <a:t>18</a:t>
            </a:fld>
            <a:endParaRPr lang="de-DE" altLang="de-DE" dirty="0"/>
          </a:p>
        </p:txBody>
      </p:sp>
      <p:pic>
        <p:nvPicPr>
          <p:cNvPr id="65540" name="Picture 4" descr="Gasex_Cell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071588"/>
            <a:ext cx="5585743" cy="4299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feld 6"/>
          <p:cNvSpPr txBox="1"/>
          <p:nvPr/>
        </p:nvSpPr>
        <p:spPr>
          <a:xfrm>
            <a:off x="647056" y="1628800"/>
            <a:ext cx="8496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Explosion einer </a:t>
            </a:r>
            <a:r>
              <a:rPr lang="de-DE" dirty="0" smtClean="0"/>
              <a:t>Propangasflasche – Celle 26. April 1999</a:t>
            </a:r>
            <a:endParaRPr lang="de-DE" dirty="0"/>
          </a:p>
        </p:txBody>
      </p:sp>
      <p:sp>
        <p:nvSpPr>
          <p:cNvPr id="8" name="Titel 1"/>
          <p:cNvSpPr txBox="1">
            <a:spLocks/>
          </p:cNvSpPr>
          <p:nvPr/>
        </p:nvSpPr>
        <p:spPr>
          <a:xfrm>
            <a:off x="250825" y="90805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smtClean="0"/>
              <a:t>Gefahren:</a:t>
            </a:r>
            <a:endParaRPr lang="de-DE" sz="1800" kern="0" dirty="0"/>
          </a:p>
        </p:txBody>
      </p:sp>
    </p:spTree>
    <p:extLst>
      <p:ext uri="{BB962C8B-B14F-4D97-AF65-F5344CB8AC3E}">
        <p14:creationId xmlns:p14="http://schemas.microsoft.com/office/powerpoint/2010/main" val="2996407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7707095"/>
              </p:ext>
            </p:extLst>
          </p:nvPr>
        </p:nvGraphicFramePr>
        <p:xfrm>
          <a:off x="1393304" y="1625958"/>
          <a:ext cx="7427168" cy="48993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7" name="Bitmap" r:id="rId4" imgW="7609524" imgH="5020376" progId="Paint.Picture">
                  <p:embed/>
                </p:oleObj>
              </mc:Choice>
              <mc:Fallback>
                <p:oleObj name="Bitmap" r:id="rId4" imgW="7609524" imgH="5020376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3304" y="1625958"/>
                        <a:ext cx="7427168" cy="4899386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chemeClr val="tx1"/>
                        </a:solidFill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6019800" y="4876800"/>
            <a:ext cx="2536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de-DE" altLang="de-DE" b="1">
                <a:solidFill>
                  <a:srgbClr val="FFFF00"/>
                </a:solidFill>
                <a:latin typeface="Arial" charset="0"/>
              </a:rPr>
              <a:t>Gasexplosionen</a:t>
            </a:r>
          </a:p>
        </p:txBody>
      </p:sp>
      <p:sp>
        <p:nvSpPr>
          <p:cNvPr id="5" name="Foliennummernplatzhalter 1"/>
          <p:cNvSpPr>
            <a:spLocks noGrp="1"/>
          </p:cNvSpPr>
          <p:nvPr>
            <p:ph type="sldNum" sz="quarter" idx="10"/>
          </p:nvPr>
        </p:nvSpPr>
        <p:spPr>
          <a:xfrm>
            <a:off x="239165" y="6237312"/>
            <a:ext cx="1905000" cy="457200"/>
          </a:xfrm>
        </p:spPr>
        <p:txBody>
          <a:bodyPr/>
          <a:lstStyle/>
          <a:p>
            <a:fld id="{431CFC30-87B1-43A7-880E-4D4EA428E6D6}" type="slidenum">
              <a:rPr lang="de-DE" altLang="de-DE"/>
              <a:pPr/>
              <a:t>19</a:t>
            </a:fld>
            <a:endParaRPr lang="de-DE" altLang="de-DE" dirty="0"/>
          </a:p>
        </p:txBody>
      </p:sp>
      <p:sp>
        <p:nvSpPr>
          <p:cNvPr id="6" name="Titel 1"/>
          <p:cNvSpPr txBox="1">
            <a:spLocks/>
          </p:cNvSpPr>
          <p:nvPr/>
        </p:nvSpPr>
        <p:spPr bwMode="auto">
          <a:xfrm>
            <a:off x="250825" y="944910"/>
            <a:ext cx="8637588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smtClean="0"/>
              <a:t>Gefahren:</a:t>
            </a:r>
            <a:endParaRPr lang="de-DE" sz="1800" kern="0" dirty="0"/>
          </a:p>
        </p:txBody>
      </p:sp>
    </p:spTree>
    <p:extLst>
      <p:ext uri="{BB962C8B-B14F-4D97-AF65-F5344CB8AC3E}">
        <p14:creationId xmlns:p14="http://schemas.microsoft.com/office/powerpoint/2010/main" val="1138268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944910"/>
            <a:ext cx="8637588" cy="323850"/>
          </a:xfrm>
        </p:spPr>
        <p:txBody>
          <a:bodyPr/>
          <a:lstStyle/>
          <a:p>
            <a:r>
              <a:rPr lang="de-DE" dirty="0" smtClean="0"/>
              <a:t>Lernziel: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647056" y="1628800"/>
            <a:ext cx="849694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800" u="sng" dirty="0" smtClean="0"/>
              <a:t>Sie müssen:</a:t>
            </a:r>
          </a:p>
          <a:p>
            <a:r>
              <a:rPr lang="de-DE" sz="4400" dirty="0" smtClean="0"/>
              <a:t>Die Besonderheiten von Technische-Hilfeleistungs-Einsätzen bei Hoch- und Tiefbauunfällen wiedergeben, sowie die Einsatzmittel und –maßnahmen erklären können.</a:t>
            </a:r>
            <a:endParaRPr lang="de-DE" sz="4400" dirty="0"/>
          </a:p>
        </p:txBody>
      </p:sp>
      <p:sp>
        <p:nvSpPr>
          <p:cNvPr id="5" name="Foliennummernplatzhalter 1"/>
          <p:cNvSpPr>
            <a:spLocks noGrp="1"/>
          </p:cNvSpPr>
          <p:nvPr>
            <p:ph type="sldNum" sz="quarter" idx="10"/>
          </p:nvPr>
        </p:nvSpPr>
        <p:spPr>
          <a:xfrm>
            <a:off x="250825" y="6237288"/>
            <a:ext cx="1905000" cy="457200"/>
          </a:xfrm>
        </p:spPr>
        <p:txBody>
          <a:bodyPr/>
          <a:lstStyle/>
          <a:p>
            <a:fld id="{F28EDD04-D4B0-4F7B-9783-B70056C13783}" type="slidenum">
              <a:rPr lang="de-DE" altLang="de-DE"/>
              <a:pPr/>
              <a:t>2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976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660998" y="1616274"/>
            <a:ext cx="849694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4800" dirty="0"/>
              <a:t>d</a:t>
            </a:r>
            <a:r>
              <a:rPr lang="de-DE" sz="4800" dirty="0" smtClean="0"/>
              <a:t>urch Elektrizität: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Spannungstrichter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dirty="0" smtClean="0"/>
              <a:t>überirdische Spannungsversorgung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dirty="0" smtClean="0"/>
              <a:t>unterirdische Spannungsversorgung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dirty="0" smtClean="0"/>
              <a:t>Photovoltaik-Anlagen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…</a:t>
            </a:r>
            <a:endParaRPr lang="de-DE" dirty="0"/>
          </a:p>
        </p:txBody>
      </p:sp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250825" y="944910"/>
            <a:ext cx="8637588" cy="323850"/>
          </a:xfrm>
        </p:spPr>
        <p:txBody>
          <a:bodyPr/>
          <a:lstStyle/>
          <a:p>
            <a:r>
              <a:rPr lang="de-DE" dirty="0" smtClean="0"/>
              <a:t>Gefahren:</a:t>
            </a:r>
            <a:endParaRPr lang="de-DE" dirty="0"/>
          </a:p>
        </p:txBody>
      </p:sp>
      <p:sp>
        <p:nvSpPr>
          <p:cNvPr id="6" name="Foliennummernplatzhalter 1"/>
          <p:cNvSpPr>
            <a:spLocks noGrp="1"/>
          </p:cNvSpPr>
          <p:nvPr>
            <p:ph type="sldNum" sz="quarter" idx="10"/>
          </p:nvPr>
        </p:nvSpPr>
        <p:spPr>
          <a:xfrm>
            <a:off x="250825" y="6237288"/>
            <a:ext cx="1905000" cy="457200"/>
          </a:xfrm>
        </p:spPr>
        <p:txBody>
          <a:bodyPr/>
          <a:lstStyle/>
          <a:p>
            <a:fld id="{F28EDD04-D4B0-4F7B-9783-B70056C13783}" type="slidenum">
              <a:rPr lang="de-DE" altLang="de-DE"/>
              <a:pPr/>
              <a:t>20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750824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944910"/>
            <a:ext cx="8637588" cy="323850"/>
          </a:xfrm>
        </p:spPr>
        <p:txBody>
          <a:bodyPr/>
          <a:lstStyle/>
          <a:p>
            <a:r>
              <a:rPr lang="de-DE" dirty="0" smtClean="0"/>
              <a:t>Gefahren:</a:t>
            </a:r>
            <a:endParaRPr lang="de-DE" dirty="0"/>
          </a:p>
        </p:txBody>
      </p:sp>
      <p:sp>
        <p:nvSpPr>
          <p:cNvPr id="3" name="Textfeld 2"/>
          <p:cNvSpPr txBox="1"/>
          <p:nvPr/>
        </p:nvSpPr>
        <p:spPr>
          <a:xfrm>
            <a:off x="660998" y="1616274"/>
            <a:ext cx="849694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4800" dirty="0"/>
              <a:t>d</a:t>
            </a:r>
            <a:r>
              <a:rPr lang="de-DE" sz="4800" dirty="0" smtClean="0"/>
              <a:t>urch Einsturz: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Überlastung von </a:t>
            </a:r>
            <a:r>
              <a:rPr lang="de-DE" dirty="0" smtClean="0"/>
              <a:t>Bauteilen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dirty="0" smtClean="0"/>
              <a:t>Naturereignisse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dirty="0" smtClean="0"/>
              <a:t>Löschwasser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dirty="0" smtClean="0"/>
              <a:t>zu hohe Verkehrslasten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dirty="0" smtClean="0"/>
              <a:t>falsche Dimensionierung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…</a:t>
            </a:r>
            <a:endParaRPr lang="de-DE" dirty="0"/>
          </a:p>
        </p:txBody>
      </p:sp>
      <p:sp>
        <p:nvSpPr>
          <p:cNvPr id="4" name="Foliennummernplatzhalter 1"/>
          <p:cNvSpPr>
            <a:spLocks noGrp="1"/>
          </p:cNvSpPr>
          <p:nvPr>
            <p:ph type="sldNum" sz="quarter" idx="10"/>
          </p:nvPr>
        </p:nvSpPr>
        <p:spPr>
          <a:xfrm>
            <a:off x="250825" y="6237288"/>
            <a:ext cx="1905000" cy="457200"/>
          </a:xfrm>
        </p:spPr>
        <p:txBody>
          <a:bodyPr/>
          <a:lstStyle/>
          <a:p>
            <a:fld id="{F28EDD04-D4B0-4F7B-9783-B70056C13783}" type="slidenum">
              <a:rPr lang="de-DE" altLang="de-DE"/>
              <a:pPr/>
              <a:t>21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309710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4074D6-E142-4FBA-A74F-9E08A3FC6783}" type="slidenum">
              <a:rPr lang="de-DE" altLang="de-DE"/>
              <a:pPr/>
              <a:t>22</a:t>
            </a:fld>
            <a:endParaRPr lang="de-DE" altLang="de-DE" dirty="0"/>
          </a:p>
        </p:txBody>
      </p:sp>
      <p:sp>
        <p:nvSpPr>
          <p:cNvPr id="102405" name="Text Box 5"/>
          <p:cNvSpPr txBox="1">
            <a:spLocks noChangeArrowheads="1"/>
          </p:cNvSpPr>
          <p:nvPr/>
        </p:nvSpPr>
        <p:spPr bwMode="auto">
          <a:xfrm>
            <a:off x="250825" y="2576593"/>
            <a:ext cx="4572000" cy="2679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dirty="0">
                <a:ln w="0">
                  <a:noFill/>
                </a:ln>
                <a:effectLst/>
                <a:latin typeface="+mn-lt"/>
              </a:rPr>
              <a:t>Hörbar:</a:t>
            </a:r>
          </a:p>
          <a:p>
            <a:pPr>
              <a:spcBef>
                <a:spcPct val="50000"/>
              </a:spcBef>
            </a:pPr>
            <a:endParaRPr lang="de-DE" altLang="de-DE" dirty="0">
              <a:ln w="0">
                <a:noFill/>
              </a:ln>
              <a:effectLst/>
              <a:latin typeface="+mn-lt"/>
            </a:endParaRPr>
          </a:p>
          <a:p>
            <a:pPr>
              <a:spcBef>
                <a:spcPct val="50000"/>
              </a:spcBef>
              <a:buFontTx/>
              <a:buChar char="-"/>
            </a:pPr>
            <a:r>
              <a:rPr lang="de-DE" altLang="de-DE" dirty="0">
                <a:ln w="0">
                  <a:noFill/>
                </a:ln>
                <a:effectLst/>
                <a:latin typeface="+mn-lt"/>
              </a:rPr>
              <a:t>Knistern, Rieseln von Mörtel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de-DE" altLang="de-DE" dirty="0">
                <a:ln w="0">
                  <a:noFill/>
                </a:ln>
                <a:effectLst/>
                <a:latin typeface="+mn-lt"/>
              </a:rPr>
              <a:t>Knacken von Holz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de-DE" altLang="de-DE" dirty="0">
                <a:ln w="0">
                  <a:noFill/>
                </a:ln>
                <a:effectLst/>
                <a:latin typeface="+mn-lt"/>
              </a:rPr>
              <a:t>Mahlen, Reiben</a:t>
            </a:r>
          </a:p>
        </p:txBody>
      </p:sp>
      <p:sp>
        <p:nvSpPr>
          <p:cNvPr id="102406" name="Text Box 6"/>
          <p:cNvSpPr txBox="1">
            <a:spLocks noChangeArrowheads="1"/>
          </p:cNvSpPr>
          <p:nvPr/>
        </p:nvSpPr>
        <p:spPr bwMode="auto">
          <a:xfrm>
            <a:off x="4859338" y="2572824"/>
            <a:ext cx="4284662" cy="3787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dirty="0">
                <a:latin typeface="+mn-lt"/>
              </a:rPr>
              <a:t>Sichtbar:</a:t>
            </a:r>
          </a:p>
          <a:p>
            <a:pPr>
              <a:spcBef>
                <a:spcPct val="50000"/>
              </a:spcBef>
            </a:pPr>
            <a:endParaRPr lang="de-DE" altLang="de-DE" dirty="0">
              <a:latin typeface="+mn-lt"/>
            </a:endParaRPr>
          </a:p>
          <a:p>
            <a:pPr>
              <a:spcBef>
                <a:spcPct val="50000"/>
              </a:spcBef>
              <a:buFontTx/>
              <a:buChar char="-"/>
            </a:pPr>
            <a:r>
              <a:rPr lang="de-DE" altLang="de-DE" dirty="0">
                <a:latin typeface="+mn-lt"/>
              </a:rPr>
              <a:t>Überhängen von Mauern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de-DE" altLang="de-DE" dirty="0">
                <a:latin typeface="+mn-lt"/>
              </a:rPr>
              <a:t>Ausbauchungen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de-DE" altLang="de-DE" dirty="0">
                <a:latin typeface="+mn-lt"/>
              </a:rPr>
              <a:t>Durchbiegungen von Decken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de-DE" altLang="de-DE" dirty="0">
                <a:latin typeface="+mn-lt"/>
              </a:rPr>
              <a:t>Risse im Mauerwerk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de-DE" altLang="de-DE" dirty="0">
                <a:latin typeface="+mn-lt"/>
              </a:rPr>
              <a:t>Abfallender </a:t>
            </a:r>
            <a:r>
              <a:rPr lang="de-DE" altLang="de-DE" dirty="0" smtClean="0">
                <a:latin typeface="+mn-lt"/>
              </a:rPr>
              <a:t>Putz</a:t>
            </a:r>
            <a:endParaRPr lang="de-DE" altLang="de-DE" dirty="0">
              <a:latin typeface="+mn-lt"/>
            </a:endParaRPr>
          </a:p>
        </p:txBody>
      </p:sp>
      <p:sp>
        <p:nvSpPr>
          <p:cNvPr id="102407" name="Line 7"/>
          <p:cNvSpPr>
            <a:spLocks noChangeShapeType="1"/>
          </p:cNvSpPr>
          <p:nvPr/>
        </p:nvSpPr>
        <p:spPr bwMode="auto">
          <a:xfrm flipH="1">
            <a:off x="827584" y="1792696"/>
            <a:ext cx="2448272" cy="780127"/>
          </a:xfrm>
          <a:prstGeom prst="line">
            <a:avLst/>
          </a:prstGeom>
          <a:noFill/>
          <a:ln w="76200">
            <a:solidFill>
              <a:srgbClr val="008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endParaRPr lang="de-DE" dirty="0"/>
          </a:p>
        </p:txBody>
      </p:sp>
      <p:sp>
        <p:nvSpPr>
          <p:cNvPr id="102408" name="Line 8"/>
          <p:cNvSpPr>
            <a:spLocks noChangeShapeType="1"/>
          </p:cNvSpPr>
          <p:nvPr/>
        </p:nvSpPr>
        <p:spPr bwMode="auto">
          <a:xfrm>
            <a:off x="3269426" y="1773237"/>
            <a:ext cx="1800225" cy="719137"/>
          </a:xfrm>
          <a:prstGeom prst="line">
            <a:avLst/>
          </a:prstGeom>
          <a:noFill/>
          <a:ln w="76200">
            <a:solidFill>
              <a:srgbClr val="008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de-DE" dirty="0"/>
          </a:p>
        </p:txBody>
      </p:sp>
      <p:sp>
        <p:nvSpPr>
          <p:cNvPr id="8" name="Titel 1"/>
          <p:cNvSpPr txBox="1">
            <a:spLocks/>
          </p:cNvSpPr>
          <p:nvPr/>
        </p:nvSpPr>
        <p:spPr>
          <a:xfrm>
            <a:off x="250825" y="90805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dirty="0" smtClean="0"/>
              <a:t>Gefahren:</a:t>
            </a:r>
            <a:endParaRPr lang="de-DE" sz="1800" kern="0" dirty="0"/>
          </a:p>
        </p:txBody>
      </p:sp>
      <p:sp>
        <p:nvSpPr>
          <p:cNvPr id="9" name="Textfeld 8"/>
          <p:cNvSpPr txBox="1"/>
          <p:nvPr/>
        </p:nvSpPr>
        <p:spPr>
          <a:xfrm>
            <a:off x="323528" y="1331032"/>
            <a:ext cx="849694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000" dirty="0"/>
              <a:t>Erkennen von </a:t>
            </a:r>
            <a:r>
              <a:rPr lang="de-DE" sz="3000" dirty="0" smtClean="0"/>
              <a:t>Einsturzgefahren</a:t>
            </a:r>
            <a:endParaRPr lang="de-DE" sz="3000" dirty="0"/>
          </a:p>
        </p:txBody>
      </p:sp>
    </p:spTree>
    <p:extLst>
      <p:ext uri="{BB962C8B-B14F-4D97-AF65-F5344CB8AC3E}">
        <p14:creationId xmlns:p14="http://schemas.microsoft.com/office/powerpoint/2010/main" val="2178146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4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4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4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4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4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4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24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24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24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24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24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24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24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24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24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28CF60-B984-4FF0-982C-898299CDB278}" type="slidenum">
              <a:rPr lang="de-DE" altLang="de-DE"/>
              <a:pPr/>
              <a:t>23</a:t>
            </a:fld>
            <a:endParaRPr lang="de-DE" altLang="de-DE" dirty="0"/>
          </a:p>
        </p:txBody>
      </p:sp>
      <p:graphicFrame>
        <p:nvGraphicFramePr>
          <p:cNvPr id="6656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6426731"/>
              </p:ext>
            </p:extLst>
          </p:nvPr>
        </p:nvGraphicFramePr>
        <p:xfrm>
          <a:off x="2915816" y="1484784"/>
          <a:ext cx="3259289" cy="50135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CorelDRAW" r:id="rId3" imgW="3766414" imgH="5795162" progId="CorelDRAW.Graphic.9">
                  <p:embed/>
                </p:oleObj>
              </mc:Choice>
              <mc:Fallback>
                <p:oleObj name="CorelDRAW" r:id="rId3" imgW="3766414" imgH="5795162" progId="CorelDRAW.Graphic.9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5816" y="1484784"/>
                        <a:ext cx="3259289" cy="5013523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chemeClr val="tx1"/>
                        </a:solidFill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tel 1"/>
          <p:cNvSpPr txBox="1">
            <a:spLocks/>
          </p:cNvSpPr>
          <p:nvPr/>
        </p:nvSpPr>
        <p:spPr>
          <a:xfrm>
            <a:off x="250825" y="90872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dirty="0" smtClean="0"/>
              <a:t>Gefahren:</a:t>
            </a:r>
            <a:endParaRPr lang="de-DE" sz="1800" kern="0" dirty="0"/>
          </a:p>
        </p:txBody>
      </p:sp>
    </p:spTree>
    <p:extLst>
      <p:ext uri="{BB962C8B-B14F-4D97-AF65-F5344CB8AC3E}">
        <p14:creationId xmlns:p14="http://schemas.microsoft.com/office/powerpoint/2010/main" val="1760359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3FB153-44FF-43E0-B46F-7EDB0C7F451C}" type="slidenum">
              <a:rPr lang="de-DE" altLang="de-DE"/>
              <a:pPr/>
              <a:t>24</a:t>
            </a:fld>
            <a:endParaRPr lang="de-DE" altLang="de-DE" dirty="0"/>
          </a:p>
        </p:txBody>
      </p:sp>
      <p:sp>
        <p:nvSpPr>
          <p:cNvPr id="101380" name="Rectangle 4"/>
          <p:cNvSpPr>
            <a:spLocks noChangeArrowheads="1"/>
          </p:cNvSpPr>
          <p:nvPr/>
        </p:nvSpPr>
        <p:spPr bwMode="auto">
          <a:xfrm>
            <a:off x="467544" y="1989556"/>
            <a:ext cx="5867400" cy="4895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r>
              <a:rPr lang="de-DE" altLang="de-DE" dirty="0">
                <a:latin typeface="+mn-lt"/>
              </a:rPr>
              <a:t>Aushebung von Baugruben				</a:t>
            </a:r>
          </a:p>
          <a:p>
            <a:pPr algn="l"/>
            <a:r>
              <a:rPr lang="de-DE" altLang="de-DE" dirty="0">
                <a:latin typeface="+mn-lt"/>
              </a:rPr>
              <a:t>Absenkung des Grundwasserspiegels			</a:t>
            </a:r>
          </a:p>
          <a:p>
            <a:pPr algn="l"/>
            <a:r>
              <a:rPr lang="de-DE" altLang="de-DE" dirty="0">
                <a:latin typeface="+mn-lt"/>
              </a:rPr>
              <a:t>Unterspülungen 	</a:t>
            </a:r>
            <a:endParaRPr lang="de-DE" altLang="de-DE" dirty="0" smtClean="0">
              <a:latin typeface="+mn-lt"/>
            </a:endParaRPr>
          </a:p>
          <a:p>
            <a:pPr algn="l"/>
            <a:r>
              <a:rPr lang="de-DE" altLang="de-DE" dirty="0">
                <a:latin typeface="+mn-lt"/>
              </a:rPr>
              <a:t>				</a:t>
            </a:r>
          </a:p>
          <a:p>
            <a:pPr algn="l"/>
            <a:r>
              <a:rPr lang="de-DE" altLang="de-DE" dirty="0">
                <a:latin typeface="+mn-lt"/>
              </a:rPr>
              <a:t>Anprall von Fahrzeugen 			</a:t>
            </a:r>
          </a:p>
          <a:p>
            <a:pPr algn="l"/>
            <a:r>
              <a:rPr lang="de-DE" altLang="de-DE" dirty="0">
                <a:latin typeface="+mn-lt"/>
              </a:rPr>
              <a:t>				</a:t>
            </a:r>
          </a:p>
          <a:p>
            <a:pPr algn="l"/>
            <a:r>
              <a:rPr lang="de-DE" altLang="de-DE" dirty="0">
                <a:latin typeface="+mn-lt"/>
              </a:rPr>
              <a:t>Brandschutt- oder Löschwassergewicht </a:t>
            </a:r>
            <a:endParaRPr lang="de-DE" altLang="de-DE" dirty="0" smtClean="0">
              <a:latin typeface="+mn-lt"/>
            </a:endParaRPr>
          </a:p>
          <a:p>
            <a:pPr algn="l"/>
            <a:r>
              <a:rPr lang="de-DE" altLang="de-DE" dirty="0">
                <a:latin typeface="+mn-lt"/>
              </a:rPr>
              <a:t>	</a:t>
            </a:r>
          </a:p>
          <a:p>
            <a:pPr algn="l"/>
            <a:r>
              <a:rPr lang="de-DE" altLang="de-DE" dirty="0">
                <a:latin typeface="+mn-lt"/>
              </a:rPr>
              <a:t>Terroranschläge </a:t>
            </a:r>
          </a:p>
          <a:p>
            <a:pPr algn="l"/>
            <a:endParaRPr lang="de-DE" altLang="de-DE" dirty="0">
              <a:latin typeface="+mn-lt"/>
            </a:endParaRPr>
          </a:p>
          <a:p>
            <a:pPr algn="l"/>
            <a:r>
              <a:rPr lang="de-DE" altLang="de-DE" dirty="0">
                <a:latin typeface="+mn-lt"/>
              </a:rPr>
              <a:t>quellfähiges Lagergut</a:t>
            </a:r>
          </a:p>
        </p:txBody>
      </p:sp>
      <p:sp>
        <p:nvSpPr>
          <p:cNvPr id="101382" name="Rectangle 6"/>
          <p:cNvSpPr>
            <a:spLocks noChangeArrowheads="1"/>
          </p:cNvSpPr>
          <p:nvPr/>
        </p:nvSpPr>
        <p:spPr bwMode="auto">
          <a:xfrm>
            <a:off x="5280471" y="1989556"/>
            <a:ext cx="3756025" cy="4895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r"/>
            <a:r>
              <a:rPr lang="de-DE" altLang="de-DE" dirty="0" smtClean="0">
                <a:latin typeface="Arial" panose="020B0604020202020204" pitchFamily="34" charset="0"/>
              </a:rPr>
              <a:t>Baumängel </a:t>
            </a:r>
            <a:endParaRPr lang="de-DE" altLang="de-DE" dirty="0">
              <a:latin typeface="Arial" panose="020B0604020202020204" pitchFamily="34" charset="0"/>
            </a:endParaRPr>
          </a:p>
          <a:p>
            <a:pPr algn="r"/>
            <a:endParaRPr lang="de-DE" altLang="de-DE" dirty="0">
              <a:latin typeface="Arial" panose="020B0604020202020204" pitchFamily="34" charset="0"/>
            </a:endParaRPr>
          </a:p>
          <a:p>
            <a:pPr algn="r"/>
            <a:r>
              <a:rPr lang="de-DE" altLang="de-DE" dirty="0">
                <a:latin typeface="Arial" panose="020B0604020202020204" pitchFamily="34" charset="0"/>
              </a:rPr>
              <a:t>Explosion </a:t>
            </a:r>
          </a:p>
          <a:p>
            <a:pPr algn="r"/>
            <a:endParaRPr lang="de-DE" altLang="de-DE" dirty="0">
              <a:latin typeface="Arial" panose="020B0604020202020204" pitchFamily="34" charset="0"/>
            </a:endParaRPr>
          </a:p>
          <a:p>
            <a:pPr algn="r"/>
            <a:r>
              <a:rPr lang="de-DE" altLang="de-DE" dirty="0">
                <a:latin typeface="Arial" panose="020B0604020202020204" pitchFamily="34" charset="0"/>
              </a:rPr>
              <a:t>Naturereignisse</a:t>
            </a:r>
          </a:p>
          <a:p>
            <a:pPr algn="r"/>
            <a:endParaRPr lang="de-DE" altLang="de-DE" dirty="0">
              <a:latin typeface="Arial" panose="020B0604020202020204" pitchFamily="34" charset="0"/>
            </a:endParaRPr>
          </a:p>
          <a:p>
            <a:pPr algn="r"/>
            <a:r>
              <a:rPr lang="de-DE" altLang="de-DE" dirty="0">
                <a:latin typeface="Arial" panose="020B0604020202020204" pitchFamily="34" charset="0"/>
              </a:rPr>
              <a:t>Erdbeben</a:t>
            </a:r>
          </a:p>
          <a:p>
            <a:pPr algn="r"/>
            <a:endParaRPr lang="de-DE" altLang="de-DE" dirty="0">
              <a:latin typeface="Arial" panose="020B0604020202020204" pitchFamily="34" charset="0"/>
            </a:endParaRPr>
          </a:p>
          <a:p>
            <a:pPr algn="r"/>
            <a:r>
              <a:rPr lang="de-DE" altLang="de-DE" dirty="0">
                <a:latin typeface="Arial" panose="020B0604020202020204" pitchFamily="34" charset="0"/>
              </a:rPr>
              <a:t>Wärmeeinwirkungen</a:t>
            </a:r>
          </a:p>
          <a:p>
            <a:pPr algn="r"/>
            <a:endParaRPr lang="de-DE" altLang="de-DE" dirty="0">
              <a:latin typeface="Arial" panose="020B0604020202020204" pitchFamily="34" charset="0"/>
            </a:endParaRPr>
          </a:p>
          <a:p>
            <a:pPr algn="r"/>
            <a:r>
              <a:rPr lang="de-DE" altLang="de-DE" dirty="0">
                <a:latin typeface="Arial" panose="020B0604020202020204" pitchFamily="34" charset="0"/>
              </a:rPr>
              <a:t>Schneelasten</a:t>
            </a:r>
          </a:p>
          <a:p>
            <a:pPr algn="r"/>
            <a:endParaRPr lang="de-DE" altLang="de-DE" dirty="0">
              <a:latin typeface="Arial" panose="020B0604020202020204" pitchFamily="34" charset="0"/>
            </a:endParaRPr>
          </a:p>
          <a:p>
            <a:pPr algn="r"/>
            <a:r>
              <a:rPr lang="de-DE" altLang="de-DE" dirty="0" smtClean="0">
                <a:latin typeface="Arial" panose="020B0604020202020204" pitchFamily="34" charset="0"/>
              </a:rPr>
              <a:t>Kriegsereignisse</a:t>
            </a:r>
            <a:endParaRPr lang="de-DE" altLang="de-DE" dirty="0">
              <a:latin typeface="Arial" panose="020B0604020202020204" pitchFamily="34" charset="0"/>
            </a:endParaRPr>
          </a:p>
        </p:txBody>
      </p:sp>
      <p:sp>
        <p:nvSpPr>
          <p:cNvPr id="101383" name="Text Box 7"/>
          <p:cNvSpPr txBox="1">
            <a:spLocks noChangeArrowheads="1"/>
          </p:cNvSpPr>
          <p:nvPr/>
        </p:nvSpPr>
        <p:spPr bwMode="auto">
          <a:xfrm>
            <a:off x="0" y="1400175"/>
            <a:ext cx="9144000" cy="556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3000" dirty="0">
                <a:latin typeface="Arial" panose="020B0604020202020204" pitchFamily="34" charset="0"/>
              </a:rPr>
              <a:t>Einsturzursachen im Hochbau</a:t>
            </a:r>
          </a:p>
        </p:txBody>
      </p:sp>
      <p:sp>
        <p:nvSpPr>
          <p:cNvPr id="6" name="Titel 1"/>
          <p:cNvSpPr txBox="1">
            <a:spLocks/>
          </p:cNvSpPr>
          <p:nvPr/>
        </p:nvSpPr>
        <p:spPr>
          <a:xfrm>
            <a:off x="250825" y="90805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dirty="0" smtClean="0"/>
              <a:t>Gefahren:</a:t>
            </a:r>
            <a:endParaRPr lang="de-DE" sz="1800" kern="0" dirty="0"/>
          </a:p>
        </p:txBody>
      </p:sp>
    </p:spTree>
    <p:extLst>
      <p:ext uri="{BB962C8B-B14F-4D97-AF65-F5344CB8AC3E}">
        <p14:creationId xmlns:p14="http://schemas.microsoft.com/office/powerpoint/2010/main" val="1019650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1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1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13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13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13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13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13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13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13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13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13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13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138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138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13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13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13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13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13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13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13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13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13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13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138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138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138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138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0F0FA-753B-4EA8-9D3B-7F1213DD8B66}" type="slidenum">
              <a:rPr lang="de-DE" altLang="de-DE"/>
              <a:pPr/>
              <a:t>25</a:t>
            </a:fld>
            <a:endParaRPr lang="de-DE" altLang="de-DE" dirty="0"/>
          </a:p>
        </p:txBody>
      </p:sp>
      <p:sp>
        <p:nvSpPr>
          <p:cNvPr id="4" name="Titel 1"/>
          <p:cNvSpPr txBox="1">
            <a:spLocks/>
          </p:cNvSpPr>
          <p:nvPr/>
        </p:nvSpPr>
        <p:spPr>
          <a:xfrm>
            <a:off x="250825" y="90805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dirty="0" smtClean="0"/>
              <a:t>Gefahren:</a:t>
            </a:r>
            <a:endParaRPr lang="de-DE" sz="1800" kern="0" dirty="0"/>
          </a:p>
        </p:txBody>
      </p:sp>
      <p:sp>
        <p:nvSpPr>
          <p:cNvPr id="5" name="Textfeld 4"/>
          <p:cNvSpPr txBox="1"/>
          <p:nvPr/>
        </p:nvSpPr>
        <p:spPr>
          <a:xfrm>
            <a:off x="647056" y="2623552"/>
            <a:ext cx="84969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falsche Einschätzung des Baugrundes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zu </a:t>
            </a:r>
            <a:r>
              <a:rPr lang="de-DE" dirty="0"/>
              <a:t>hohe Lasten am Grubenrand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Witterungseinflüsse</a:t>
            </a:r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Absenken </a:t>
            </a:r>
            <a:r>
              <a:rPr lang="de-DE" dirty="0"/>
              <a:t>des Grundwasserspiegels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Ausspülung </a:t>
            </a:r>
            <a:r>
              <a:rPr lang="de-DE" dirty="0"/>
              <a:t>durch Wassereinbruch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fehlerhafter </a:t>
            </a:r>
            <a:r>
              <a:rPr lang="de-DE" dirty="0"/>
              <a:t>Verbau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Absturz </a:t>
            </a:r>
            <a:r>
              <a:rPr lang="de-DE" dirty="0"/>
              <a:t>von Baumaschinen</a:t>
            </a: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0" y="1400175"/>
            <a:ext cx="9144000" cy="556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3000" dirty="0">
                <a:latin typeface="Arial" panose="020B0604020202020204" pitchFamily="34" charset="0"/>
              </a:rPr>
              <a:t>Einsturzursachen im </a:t>
            </a:r>
            <a:r>
              <a:rPr lang="de-DE" altLang="de-DE" sz="3000" dirty="0" smtClean="0">
                <a:latin typeface="Arial" panose="020B0604020202020204" pitchFamily="34" charset="0"/>
              </a:rPr>
              <a:t>Tiefbau</a:t>
            </a:r>
            <a:endParaRPr lang="de-DE" altLang="de-DE" sz="30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653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1EDB7C-0B9A-474E-B675-E741EDE579B3}" type="slidenum">
              <a:rPr lang="de-DE" altLang="de-DE"/>
              <a:pPr/>
              <a:t>26</a:t>
            </a:fld>
            <a:endParaRPr lang="de-DE" altLang="de-DE" dirty="0"/>
          </a:p>
        </p:txBody>
      </p:sp>
      <p:sp>
        <p:nvSpPr>
          <p:cNvPr id="61448" name="Text Box 8"/>
          <p:cNvSpPr txBox="1">
            <a:spLocks noChangeArrowheads="1"/>
          </p:cNvSpPr>
          <p:nvPr/>
        </p:nvSpPr>
        <p:spPr bwMode="auto">
          <a:xfrm>
            <a:off x="5292080" y="1578591"/>
            <a:ext cx="3659188" cy="4893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buFontTx/>
              <a:buChar char="•"/>
            </a:pPr>
            <a:r>
              <a:rPr lang="de-DE" altLang="de-DE" dirty="0">
                <a:latin typeface="Arial" charset="0"/>
              </a:rPr>
              <a:t> Überlastung von </a:t>
            </a:r>
            <a:r>
              <a:rPr lang="de-DE" altLang="de-DE" dirty="0" smtClean="0">
                <a:latin typeface="Arial" charset="0"/>
              </a:rPr>
              <a:t>	Bauteilen</a:t>
            </a:r>
          </a:p>
          <a:p>
            <a:pPr>
              <a:buFontTx/>
              <a:buChar char="•"/>
            </a:pPr>
            <a:r>
              <a:rPr lang="de-DE" altLang="de-DE" dirty="0" smtClean="0"/>
              <a:t> Schwächung </a:t>
            </a:r>
            <a:r>
              <a:rPr lang="de-DE" altLang="de-DE" dirty="0"/>
              <a:t>von </a:t>
            </a:r>
            <a:r>
              <a:rPr lang="de-DE" altLang="de-DE" dirty="0" smtClean="0"/>
              <a:t>	Bauteilen</a:t>
            </a:r>
            <a:endParaRPr lang="de-DE" altLang="de-DE" dirty="0"/>
          </a:p>
          <a:p>
            <a:pPr>
              <a:buFontTx/>
              <a:buChar char="•"/>
            </a:pPr>
            <a:r>
              <a:rPr lang="de-DE" altLang="de-DE" dirty="0"/>
              <a:t> Bewegungen im </a:t>
            </a:r>
            <a:r>
              <a:rPr lang="de-DE" altLang="de-DE" dirty="0" smtClean="0"/>
              <a:t>	Baugrund</a:t>
            </a:r>
            <a:endParaRPr lang="de-DE" altLang="de-DE" dirty="0"/>
          </a:p>
          <a:p>
            <a:pPr>
              <a:buFontTx/>
              <a:buChar char="•"/>
            </a:pPr>
            <a:r>
              <a:rPr lang="de-DE" altLang="de-DE" dirty="0"/>
              <a:t> Untergrabung bzw</a:t>
            </a:r>
            <a:r>
              <a:rPr lang="de-DE" altLang="de-DE" dirty="0" smtClean="0"/>
              <a:t>.	-spülung  </a:t>
            </a:r>
            <a:r>
              <a:rPr lang="de-DE" altLang="de-DE" dirty="0"/>
              <a:t/>
            </a:r>
            <a:br>
              <a:rPr lang="de-DE" altLang="de-DE" dirty="0"/>
            </a:br>
            <a:r>
              <a:rPr lang="de-DE" altLang="de-DE" dirty="0"/>
              <a:t>  </a:t>
            </a:r>
            <a:r>
              <a:rPr lang="de-DE" altLang="de-DE" dirty="0" smtClean="0"/>
              <a:t>	von </a:t>
            </a:r>
            <a:r>
              <a:rPr lang="de-DE" altLang="de-DE" dirty="0"/>
              <a:t>Fundamenten</a:t>
            </a:r>
          </a:p>
          <a:p>
            <a:pPr>
              <a:buFontTx/>
              <a:buChar char="•"/>
            </a:pPr>
            <a:r>
              <a:rPr lang="de-DE" altLang="de-DE" dirty="0"/>
              <a:t> fehlerhafte Statik</a:t>
            </a:r>
          </a:p>
          <a:p>
            <a:pPr>
              <a:buFontTx/>
              <a:buChar char="•"/>
            </a:pPr>
            <a:r>
              <a:rPr lang="de-DE" altLang="de-DE" dirty="0"/>
              <a:t> </a:t>
            </a:r>
            <a:r>
              <a:rPr lang="de-DE" altLang="de-DE" dirty="0" smtClean="0"/>
              <a:t>Baufehler</a:t>
            </a:r>
          </a:p>
          <a:p>
            <a:pPr>
              <a:buFontTx/>
              <a:buChar char="•"/>
            </a:pPr>
            <a:r>
              <a:rPr lang="de-DE" altLang="de-DE" dirty="0" smtClean="0"/>
              <a:t> Wasser-Druck</a:t>
            </a:r>
          </a:p>
          <a:p>
            <a:pPr>
              <a:buFontTx/>
              <a:buChar char="•"/>
            </a:pPr>
            <a:r>
              <a:rPr lang="de-DE" altLang="de-DE" dirty="0" smtClean="0"/>
              <a:t> Erd-Druck</a:t>
            </a:r>
            <a:endParaRPr lang="de-DE" altLang="de-DE" dirty="0">
              <a:latin typeface="Arial" charset="0"/>
            </a:endParaRPr>
          </a:p>
        </p:txBody>
      </p:sp>
      <p:sp>
        <p:nvSpPr>
          <p:cNvPr id="61449" name="Rectangle 9"/>
          <p:cNvSpPr>
            <a:spLocks noChangeArrowheads="1"/>
          </p:cNvSpPr>
          <p:nvPr/>
        </p:nvSpPr>
        <p:spPr bwMode="auto">
          <a:xfrm>
            <a:off x="611560" y="1339552"/>
            <a:ext cx="4417640" cy="5257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dirty="0"/>
          </a:p>
        </p:txBody>
      </p:sp>
      <p:sp>
        <p:nvSpPr>
          <p:cNvPr id="61450" name="Rectangle 10" descr="ZickZack"/>
          <p:cNvSpPr>
            <a:spLocks noChangeArrowheads="1"/>
          </p:cNvSpPr>
          <p:nvPr/>
        </p:nvSpPr>
        <p:spPr bwMode="auto">
          <a:xfrm>
            <a:off x="3887788" y="4206875"/>
            <a:ext cx="733425" cy="728663"/>
          </a:xfrm>
          <a:prstGeom prst="rect">
            <a:avLst/>
          </a:prstGeom>
          <a:pattFill prst="zigZag">
            <a:fgClr>
              <a:srgbClr val="000099"/>
            </a:fgClr>
            <a:bgClr>
              <a:srgbClr val="33CCFF"/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dirty="0"/>
          </a:p>
        </p:txBody>
      </p:sp>
      <p:sp>
        <p:nvSpPr>
          <p:cNvPr id="61451" name="Text Box 11"/>
          <p:cNvSpPr txBox="1">
            <a:spLocks noChangeArrowheads="1"/>
          </p:cNvSpPr>
          <p:nvPr/>
        </p:nvSpPr>
        <p:spPr bwMode="auto">
          <a:xfrm>
            <a:off x="1930400" y="1322388"/>
            <a:ext cx="2813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de-DE" altLang="de-DE" sz="1800" b="1" dirty="0">
                <a:effectLst/>
                <a:latin typeface="Arial" charset="0"/>
              </a:rPr>
              <a:t>Windkräfte in Form von:</a:t>
            </a:r>
          </a:p>
        </p:txBody>
      </p:sp>
      <p:sp>
        <p:nvSpPr>
          <p:cNvPr id="61452" name="AutoShape 12"/>
          <p:cNvSpPr>
            <a:spLocks noChangeArrowheads="1"/>
          </p:cNvSpPr>
          <p:nvPr/>
        </p:nvSpPr>
        <p:spPr bwMode="auto">
          <a:xfrm rot="10783740">
            <a:off x="3154363" y="1984375"/>
            <a:ext cx="650875" cy="242888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dirty="0"/>
          </a:p>
        </p:txBody>
      </p:sp>
      <p:sp>
        <p:nvSpPr>
          <p:cNvPr id="61453" name="Text Box 13"/>
          <p:cNvSpPr txBox="1">
            <a:spLocks noChangeArrowheads="1"/>
          </p:cNvSpPr>
          <p:nvPr/>
        </p:nvSpPr>
        <p:spPr bwMode="auto">
          <a:xfrm>
            <a:off x="3743325" y="1862138"/>
            <a:ext cx="10493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de-DE" altLang="de-DE" b="1" dirty="0">
                <a:solidFill>
                  <a:srgbClr val="FF0000"/>
                </a:solidFill>
                <a:effectLst/>
                <a:latin typeface="Arial" charset="0"/>
              </a:rPr>
              <a:t>Druck</a:t>
            </a:r>
          </a:p>
        </p:txBody>
      </p:sp>
      <p:sp>
        <p:nvSpPr>
          <p:cNvPr id="61454" name="Text Box 14"/>
          <p:cNvSpPr txBox="1">
            <a:spLocks noChangeArrowheads="1"/>
          </p:cNvSpPr>
          <p:nvPr/>
        </p:nvSpPr>
        <p:spPr bwMode="auto">
          <a:xfrm>
            <a:off x="990600" y="1371600"/>
            <a:ext cx="758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de-DE" altLang="de-DE" b="1" dirty="0">
                <a:solidFill>
                  <a:schemeClr val="accent2"/>
                </a:solidFill>
                <a:effectLst/>
                <a:latin typeface="Arial" charset="0"/>
              </a:rPr>
              <a:t>Sog</a:t>
            </a:r>
          </a:p>
        </p:txBody>
      </p:sp>
      <p:sp>
        <p:nvSpPr>
          <p:cNvPr id="61455" name="AutoShape 15"/>
          <p:cNvSpPr>
            <a:spLocks noChangeArrowheads="1"/>
          </p:cNvSpPr>
          <p:nvPr/>
        </p:nvSpPr>
        <p:spPr bwMode="auto">
          <a:xfrm rot="-15315722">
            <a:off x="1517650" y="1646238"/>
            <a:ext cx="161925" cy="815975"/>
          </a:xfrm>
          <a:prstGeom prst="curvedLeftArrow">
            <a:avLst>
              <a:gd name="adj1" fmla="val 100784"/>
              <a:gd name="adj2" fmla="val 201569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dirty="0"/>
          </a:p>
        </p:txBody>
      </p:sp>
      <p:sp>
        <p:nvSpPr>
          <p:cNvPr id="61456" name="AutoShape 16"/>
          <p:cNvSpPr>
            <a:spLocks noChangeArrowheads="1"/>
          </p:cNvSpPr>
          <p:nvPr/>
        </p:nvSpPr>
        <p:spPr bwMode="auto">
          <a:xfrm>
            <a:off x="1849438" y="3560763"/>
            <a:ext cx="161925" cy="32385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dirty="0"/>
          </a:p>
        </p:txBody>
      </p:sp>
      <p:sp>
        <p:nvSpPr>
          <p:cNvPr id="61457" name="AutoShape 17"/>
          <p:cNvSpPr>
            <a:spLocks noChangeArrowheads="1"/>
          </p:cNvSpPr>
          <p:nvPr/>
        </p:nvSpPr>
        <p:spPr bwMode="auto">
          <a:xfrm>
            <a:off x="1604963" y="4449763"/>
            <a:ext cx="161925" cy="32385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dirty="0"/>
          </a:p>
        </p:txBody>
      </p:sp>
      <p:sp>
        <p:nvSpPr>
          <p:cNvPr id="61458" name="Text Box 18"/>
          <p:cNvSpPr txBox="1">
            <a:spLocks noChangeArrowheads="1"/>
          </p:cNvSpPr>
          <p:nvPr/>
        </p:nvSpPr>
        <p:spPr bwMode="auto">
          <a:xfrm>
            <a:off x="1277938" y="4044950"/>
            <a:ext cx="13049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de-DE" altLang="de-DE" sz="1600" b="1" dirty="0">
                <a:effectLst/>
                <a:latin typeface="Arial" charset="0"/>
              </a:rPr>
              <a:t>Nutzlasten</a:t>
            </a:r>
          </a:p>
        </p:txBody>
      </p:sp>
      <p:sp>
        <p:nvSpPr>
          <p:cNvPr id="61459" name="Rectangle 19" descr="Brauner Marmor"/>
          <p:cNvSpPr>
            <a:spLocks noChangeArrowheads="1"/>
          </p:cNvSpPr>
          <p:nvPr/>
        </p:nvSpPr>
        <p:spPr bwMode="auto">
          <a:xfrm>
            <a:off x="844798" y="4935538"/>
            <a:ext cx="4159250" cy="1536700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dirty="0"/>
          </a:p>
        </p:txBody>
      </p:sp>
      <p:sp>
        <p:nvSpPr>
          <p:cNvPr id="61460" name="Line 20"/>
          <p:cNvSpPr>
            <a:spLocks noChangeShapeType="1"/>
          </p:cNvSpPr>
          <p:nvPr/>
        </p:nvSpPr>
        <p:spPr bwMode="auto">
          <a:xfrm flipH="1">
            <a:off x="952500" y="1781175"/>
            <a:ext cx="1711325" cy="137477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dirty="0"/>
          </a:p>
        </p:txBody>
      </p:sp>
      <p:sp>
        <p:nvSpPr>
          <p:cNvPr id="61461" name="Line 21"/>
          <p:cNvSpPr>
            <a:spLocks noChangeShapeType="1"/>
          </p:cNvSpPr>
          <p:nvPr/>
        </p:nvSpPr>
        <p:spPr bwMode="auto">
          <a:xfrm>
            <a:off x="2663825" y="1781175"/>
            <a:ext cx="1387475" cy="137477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dirty="0"/>
          </a:p>
        </p:txBody>
      </p:sp>
      <p:sp>
        <p:nvSpPr>
          <p:cNvPr id="61462" name="Line 22"/>
          <p:cNvSpPr>
            <a:spLocks noChangeShapeType="1"/>
          </p:cNvSpPr>
          <p:nvPr/>
        </p:nvSpPr>
        <p:spPr bwMode="auto">
          <a:xfrm flipV="1">
            <a:off x="1196975" y="2994025"/>
            <a:ext cx="2690813" cy="1588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dirty="0"/>
          </a:p>
        </p:txBody>
      </p:sp>
      <p:sp>
        <p:nvSpPr>
          <p:cNvPr id="61463" name="Line 23"/>
          <p:cNvSpPr>
            <a:spLocks noChangeShapeType="1"/>
          </p:cNvSpPr>
          <p:nvPr/>
        </p:nvSpPr>
        <p:spPr bwMode="auto">
          <a:xfrm>
            <a:off x="1219200" y="3962400"/>
            <a:ext cx="2668588" cy="1588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dirty="0"/>
          </a:p>
        </p:txBody>
      </p:sp>
      <p:sp>
        <p:nvSpPr>
          <p:cNvPr id="61464" name="Rectangle 24"/>
          <p:cNvSpPr>
            <a:spLocks noChangeArrowheads="1"/>
          </p:cNvSpPr>
          <p:nvPr/>
        </p:nvSpPr>
        <p:spPr bwMode="auto">
          <a:xfrm>
            <a:off x="1277938" y="4854575"/>
            <a:ext cx="1344612" cy="6064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dirty="0"/>
          </a:p>
        </p:txBody>
      </p:sp>
      <p:sp>
        <p:nvSpPr>
          <p:cNvPr id="61465" name="Rectangle 25"/>
          <p:cNvSpPr>
            <a:spLocks noChangeArrowheads="1"/>
          </p:cNvSpPr>
          <p:nvPr/>
        </p:nvSpPr>
        <p:spPr bwMode="auto">
          <a:xfrm>
            <a:off x="2625725" y="4854575"/>
            <a:ext cx="1196975" cy="6064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dirty="0"/>
          </a:p>
        </p:txBody>
      </p:sp>
      <p:sp>
        <p:nvSpPr>
          <p:cNvPr id="61466" name="Line 26"/>
          <p:cNvSpPr>
            <a:spLocks noChangeShapeType="1"/>
          </p:cNvSpPr>
          <p:nvPr/>
        </p:nvSpPr>
        <p:spPr bwMode="auto">
          <a:xfrm>
            <a:off x="2622550" y="2994025"/>
            <a:ext cx="1588" cy="258921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dirty="0"/>
          </a:p>
        </p:txBody>
      </p:sp>
      <p:sp>
        <p:nvSpPr>
          <p:cNvPr id="61467" name="Line 27"/>
          <p:cNvSpPr>
            <a:spLocks noChangeShapeType="1"/>
          </p:cNvSpPr>
          <p:nvPr/>
        </p:nvSpPr>
        <p:spPr bwMode="auto">
          <a:xfrm>
            <a:off x="1235075" y="2994025"/>
            <a:ext cx="1588" cy="2589213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dirty="0"/>
          </a:p>
        </p:txBody>
      </p:sp>
      <p:sp>
        <p:nvSpPr>
          <p:cNvPr id="61468" name="Line 28"/>
          <p:cNvSpPr>
            <a:spLocks noChangeShapeType="1"/>
          </p:cNvSpPr>
          <p:nvPr/>
        </p:nvSpPr>
        <p:spPr bwMode="auto">
          <a:xfrm flipV="1">
            <a:off x="1196975" y="5502275"/>
            <a:ext cx="2690813" cy="1588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dirty="0"/>
          </a:p>
        </p:txBody>
      </p:sp>
      <p:sp>
        <p:nvSpPr>
          <p:cNvPr id="61469" name="Line 29"/>
          <p:cNvSpPr>
            <a:spLocks noChangeShapeType="1"/>
          </p:cNvSpPr>
          <p:nvPr/>
        </p:nvSpPr>
        <p:spPr bwMode="auto">
          <a:xfrm>
            <a:off x="3846513" y="2994025"/>
            <a:ext cx="1587" cy="2589213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dirty="0"/>
          </a:p>
        </p:txBody>
      </p:sp>
      <p:sp>
        <p:nvSpPr>
          <p:cNvPr id="61470" name="Text Box 30"/>
          <p:cNvSpPr txBox="1">
            <a:spLocks noChangeArrowheads="1"/>
          </p:cNvSpPr>
          <p:nvPr/>
        </p:nvSpPr>
        <p:spPr bwMode="auto">
          <a:xfrm>
            <a:off x="1423988" y="3057525"/>
            <a:ext cx="219710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de-DE" altLang="de-DE" sz="1600" b="1" dirty="0">
                <a:effectLst/>
                <a:latin typeface="Arial" charset="0"/>
              </a:rPr>
              <a:t>Gewicht der Bauteile</a:t>
            </a:r>
          </a:p>
        </p:txBody>
      </p:sp>
      <p:sp>
        <p:nvSpPr>
          <p:cNvPr id="61471" name="AutoShape 31"/>
          <p:cNvSpPr>
            <a:spLocks noChangeArrowheads="1"/>
          </p:cNvSpPr>
          <p:nvPr/>
        </p:nvSpPr>
        <p:spPr bwMode="auto">
          <a:xfrm rot="1404048">
            <a:off x="4132263" y="4935538"/>
            <a:ext cx="325437" cy="728662"/>
          </a:xfrm>
          <a:prstGeom prst="curvedLeftArrow">
            <a:avLst>
              <a:gd name="adj1" fmla="val 44781"/>
              <a:gd name="adj2" fmla="val 89561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dirty="0"/>
          </a:p>
        </p:txBody>
      </p:sp>
      <p:sp>
        <p:nvSpPr>
          <p:cNvPr id="61472" name="AutoShape 32"/>
          <p:cNvSpPr>
            <a:spLocks noChangeArrowheads="1"/>
          </p:cNvSpPr>
          <p:nvPr/>
        </p:nvSpPr>
        <p:spPr bwMode="auto">
          <a:xfrm rot="10765216">
            <a:off x="3968750" y="4530725"/>
            <a:ext cx="896938" cy="242888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dirty="0"/>
          </a:p>
        </p:txBody>
      </p:sp>
      <p:sp>
        <p:nvSpPr>
          <p:cNvPr id="61473" name="Rectangle 33"/>
          <p:cNvSpPr>
            <a:spLocks noChangeArrowheads="1"/>
          </p:cNvSpPr>
          <p:nvPr/>
        </p:nvSpPr>
        <p:spPr bwMode="auto">
          <a:xfrm>
            <a:off x="1033463" y="5543550"/>
            <a:ext cx="407987" cy="242888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dirty="0"/>
          </a:p>
        </p:txBody>
      </p:sp>
      <p:sp>
        <p:nvSpPr>
          <p:cNvPr id="61474" name="Rectangle 34"/>
          <p:cNvSpPr>
            <a:spLocks noChangeArrowheads="1"/>
          </p:cNvSpPr>
          <p:nvPr/>
        </p:nvSpPr>
        <p:spPr bwMode="auto">
          <a:xfrm>
            <a:off x="2419350" y="5543550"/>
            <a:ext cx="407988" cy="242888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dirty="0"/>
          </a:p>
        </p:txBody>
      </p:sp>
      <p:sp>
        <p:nvSpPr>
          <p:cNvPr id="61475" name="Rectangle 35"/>
          <p:cNvSpPr>
            <a:spLocks noChangeArrowheads="1"/>
          </p:cNvSpPr>
          <p:nvPr/>
        </p:nvSpPr>
        <p:spPr bwMode="auto">
          <a:xfrm>
            <a:off x="3643313" y="5543550"/>
            <a:ext cx="407987" cy="242888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dirty="0"/>
          </a:p>
        </p:txBody>
      </p:sp>
      <p:sp>
        <p:nvSpPr>
          <p:cNvPr id="61476" name="Line 36"/>
          <p:cNvSpPr>
            <a:spLocks noChangeShapeType="1"/>
          </p:cNvSpPr>
          <p:nvPr/>
        </p:nvSpPr>
        <p:spPr bwMode="auto">
          <a:xfrm>
            <a:off x="1219200" y="4876800"/>
            <a:ext cx="2668588" cy="1588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dirty="0"/>
          </a:p>
        </p:txBody>
      </p:sp>
      <p:sp>
        <p:nvSpPr>
          <p:cNvPr id="35" name="Titel 1"/>
          <p:cNvSpPr txBox="1">
            <a:spLocks/>
          </p:cNvSpPr>
          <p:nvPr/>
        </p:nvSpPr>
        <p:spPr>
          <a:xfrm>
            <a:off x="250825" y="90805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dirty="0" smtClean="0"/>
              <a:t>Gefahren:</a:t>
            </a:r>
            <a:endParaRPr lang="de-DE" sz="1800" kern="0" dirty="0"/>
          </a:p>
        </p:txBody>
      </p:sp>
    </p:spTree>
    <p:extLst>
      <p:ext uri="{BB962C8B-B14F-4D97-AF65-F5344CB8AC3E}">
        <p14:creationId xmlns:p14="http://schemas.microsoft.com/office/powerpoint/2010/main" val="199492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14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614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614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614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614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614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614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1" dur="500"/>
                                        <p:tgtEl>
                                          <p:spTgt spid="61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5" dur="500"/>
                                        <p:tgtEl>
                                          <p:spTgt spid="61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0" dur="500"/>
                                        <p:tgtEl>
                                          <p:spTgt spid="614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4" dur="500"/>
                                        <p:tgtEl>
                                          <p:spTgt spid="61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9" dur="500"/>
                                        <p:tgtEl>
                                          <p:spTgt spid="61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61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3" dur="500"/>
                                        <p:tgtEl>
                                          <p:spTgt spid="61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6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7" dur="500"/>
                                        <p:tgtEl>
                                          <p:spTgt spid="61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2" dur="500"/>
                                        <p:tgtEl>
                                          <p:spTgt spid="61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74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6" dur="500"/>
                                        <p:tgtEl>
                                          <p:spTgt spid="614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1" dur="500"/>
                                        <p:tgtEl>
                                          <p:spTgt spid="61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83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5" dur="500"/>
                                        <p:tgtEl>
                                          <p:spTgt spid="61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0" dur="500"/>
                                        <p:tgtEl>
                                          <p:spTgt spid="61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2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4" dur="500"/>
                                        <p:tgtEl>
                                          <p:spTgt spid="61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8" grpId="0" uiExpand="1" build="p" autoUpdateAnimBg="0"/>
      <p:bldP spid="61450" grpId="0" animBg="1"/>
      <p:bldP spid="61451" grpId="0" build="p" autoUpdateAnimBg="0"/>
      <p:bldP spid="61452" grpId="0" animBg="1"/>
      <p:bldP spid="61453" grpId="0" build="p" autoUpdateAnimBg="0"/>
      <p:bldP spid="61454" grpId="0" build="p" autoUpdateAnimBg="0"/>
      <p:bldP spid="61455" grpId="0" animBg="1"/>
      <p:bldP spid="61456" grpId="0" animBg="1"/>
      <p:bldP spid="61457" grpId="0" animBg="1"/>
      <p:bldP spid="61458" grpId="0" build="p" autoUpdateAnimBg="0"/>
      <p:bldP spid="61470" grpId="0" animBg="1" autoUpdateAnimBg="0"/>
      <p:bldP spid="61471" grpId="0" animBg="1"/>
      <p:bldP spid="6147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3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5565118"/>
              </p:ext>
            </p:extLst>
          </p:nvPr>
        </p:nvGraphicFramePr>
        <p:xfrm>
          <a:off x="2944914" y="1556792"/>
          <a:ext cx="5132286" cy="50726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3" name="Bitmap" r:id="rId3" imgW="5742857" imgH="5676190" progId="Paint.Picture">
                  <p:embed/>
                </p:oleObj>
              </mc:Choice>
              <mc:Fallback>
                <p:oleObj name="Bitmap" r:id="rId3" imgW="5742857" imgH="5676190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4914" y="1556792"/>
                        <a:ext cx="5132286" cy="5072608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chemeClr val="tx1"/>
                        </a:solidFill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Foliennummernplatzhalter 3"/>
          <p:cNvSpPr>
            <a:spLocks noGrp="1"/>
          </p:cNvSpPr>
          <p:nvPr>
            <p:ph type="sldNum" sz="quarter" idx="10"/>
          </p:nvPr>
        </p:nvSpPr>
        <p:spPr>
          <a:xfrm>
            <a:off x="250825" y="6237288"/>
            <a:ext cx="1905000" cy="457200"/>
          </a:xfrm>
        </p:spPr>
        <p:txBody>
          <a:bodyPr/>
          <a:lstStyle/>
          <a:p>
            <a:fld id="{BF5B9B85-9F1A-4C99-B8AA-C5B9AC7A7732}" type="slidenum">
              <a:rPr lang="de-DE" altLang="de-DE"/>
              <a:pPr/>
              <a:t>27</a:t>
            </a:fld>
            <a:endParaRPr lang="de-DE" altLang="de-DE" dirty="0"/>
          </a:p>
        </p:txBody>
      </p:sp>
      <p:sp>
        <p:nvSpPr>
          <p:cNvPr id="4" name="Titel 1"/>
          <p:cNvSpPr txBox="1">
            <a:spLocks noGrp="1"/>
          </p:cNvSpPr>
          <p:nvPr>
            <p:ph type="title"/>
          </p:nvPr>
        </p:nvSpPr>
        <p:spPr>
          <a:xfrm>
            <a:off x="250825" y="94491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dirty="0" smtClean="0"/>
              <a:t>Gefahren:</a:t>
            </a:r>
            <a:endParaRPr lang="de-DE" sz="1800" kern="0" dirty="0"/>
          </a:p>
        </p:txBody>
      </p:sp>
    </p:spTree>
    <p:extLst>
      <p:ext uri="{BB962C8B-B14F-4D97-AF65-F5344CB8AC3E}">
        <p14:creationId xmlns:p14="http://schemas.microsoft.com/office/powerpoint/2010/main" val="3404290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6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0778" y="1411288"/>
            <a:ext cx="7899372" cy="4970040"/>
          </a:xfrm>
          <a:noFill/>
          <a:ln>
            <a:solidFill>
              <a:schemeClr val="tx1"/>
            </a:solidFill>
          </a:ln>
        </p:spPr>
      </p:pic>
      <p:sp>
        <p:nvSpPr>
          <p:cNvPr id="54278" name="Rectangle 6"/>
          <p:cNvSpPr>
            <a:spLocks noChangeArrowheads="1"/>
          </p:cNvSpPr>
          <p:nvPr/>
        </p:nvSpPr>
        <p:spPr bwMode="auto">
          <a:xfrm>
            <a:off x="6084888" y="5373688"/>
            <a:ext cx="2919389" cy="1200329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de-DE" altLang="de-DE" b="1" dirty="0"/>
              <a:t>Überlastung durch</a:t>
            </a:r>
            <a:br>
              <a:rPr lang="de-DE" altLang="de-DE" b="1" dirty="0"/>
            </a:br>
            <a:r>
              <a:rPr lang="de-DE" altLang="de-DE" b="1" dirty="0"/>
              <a:t>PV-Anlage </a:t>
            </a:r>
            <a:br>
              <a:rPr lang="de-DE" altLang="de-DE" b="1" dirty="0"/>
            </a:br>
            <a:r>
              <a:rPr lang="de-DE" altLang="de-DE" dirty="0"/>
              <a:t>+</a:t>
            </a:r>
            <a:r>
              <a:rPr lang="de-DE" altLang="de-DE" b="1" dirty="0"/>
              <a:t> Schneelast</a:t>
            </a:r>
          </a:p>
        </p:txBody>
      </p:sp>
      <p:sp>
        <p:nvSpPr>
          <p:cNvPr id="6" name="Titel 1"/>
          <p:cNvSpPr txBox="1">
            <a:spLocks noGrp="1"/>
          </p:cNvSpPr>
          <p:nvPr>
            <p:ph type="title"/>
          </p:nvPr>
        </p:nvSpPr>
        <p:spPr>
          <a:xfrm>
            <a:off x="250825" y="94491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dirty="0" smtClean="0"/>
              <a:t>Gefahren:</a:t>
            </a:r>
            <a:endParaRPr lang="de-DE" sz="1800" kern="0" dirty="0"/>
          </a:p>
        </p:txBody>
      </p:sp>
      <p:sp>
        <p:nvSpPr>
          <p:cNvPr id="7" name="Foliennummernplatzhalter 1"/>
          <p:cNvSpPr>
            <a:spLocks noGrp="1"/>
          </p:cNvSpPr>
          <p:nvPr>
            <p:ph type="sldNum" sz="quarter" idx="10"/>
          </p:nvPr>
        </p:nvSpPr>
        <p:spPr>
          <a:xfrm>
            <a:off x="250825" y="6237288"/>
            <a:ext cx="1905000" cy="457200"/>
          </a:xfrm>
        </p:spPr>
        <p:txBody>
          <a:bodyPr/>
          <a:lstStyle/>
          <a:p>
            <a:fld id="{771EDB7C-0B9A-474E-B675-E741EDE579B3}" type="slidenum">
              <a:rPr lang="de-DE" altLang="de-DE"/>
              <a:pPr/>
              <a:t>28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536112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00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1403" y="1340693"/>
            <a:ext cx="4799012" cy="5400675"/>
          </a:xfrm>
          <a:noFill/>
          <a:ln/>
        </p:spPr>
      </p:pic>
      <p:pic>
        <p:nvPicPr>
          <p:cNvPr id="553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4378" y="1340693"/>
            <a:ext cx="3417887" cy="540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5303" name="Rectangle 7"/>
          <p:cNvSpPr>
            <a:spLocks noChangeArrowheads="1"/>
          </p:cNvSpPr>
          <p:nvPr/>
        </p:nvSpPr>
        <p:spPr bwMode="auto">
          <a:xfrm>
            <a:off x="5224139" y="2060550"/>
            <a:ext cx="3097213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de-DE" altLang="de-DE" b="1" dirty="0">
                <a:solidFill>
                  <a:srgbClr val="FFFF00"/>
                </a:solidFill>
              </a:rPr>
              <a:t>Sogar ohne Schneelast</a:t>
            </a:r>
            <a:br>
              <a:rPr lang="de-DE" altLang="de-DE" b="1" dirty="0">
                <a:solidFill>
                  <a:srgbClr val="FFFF00"/>
                </a:solidFill>
              </a:rPr>
            </a:br>
            <a:r>
              <a:rPr lang="de-DE" altLang="de-DE" b="1" dirty="0">
                <a:solidFill>
                  <a:srgbClr val="FFFF00"/>
                </a:solidFill>
              </a:rPr>
              <a:t>möglich!!!</a:t>
            </a:r>
          </a:p>
        </p:txBody>
      </p:sp>
      <p:sp>
        <p:nvSpPr>
          <p:cNvPr id="7" name="Titel 1"/>
          <p:cNvSpPr txBox="1">
            <a:spLocks noGrp="1"/>
          </p:cNvSpPr>
          <p:nvPr>
            <p:ph type="title"/>
          </p:nvPr>
        </p:nvSpPr>
        <p:spPr>
          <a:xfrm>
            <a:off x="250825" y="94491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dirty="0" smtClean="0"/>
              <a:t>Gefahren:</a:t>
            </a:r>
            <a:endParaRPr lang="de-DE" sz="1800" kern="0" dirty="0"/>
          </a:p>
        </p:txBody>
      </p:sp>
      <p:sp>
        <p:nvSpPr>
          <p:cNvPr id="8" name="Foliennummernplatzhalter 1"/>
          <p:cNvSpPr>
            <a:spLocks noGrp="1"/>
          </p:cNvSpPr>
          <p:nvPr>
            <p:ph type="sldNum" sz="quarter" idx="10"/>
          </p:nvPr>
        </p:nvSpPr>
        <p:spPr>
          <a:xfrm>
            <a:off x="250825" y="6237288"/>
            <a:ext cx="1905000" cy="457200"/>
          </a:xfrm>
        </p:spPr>
        <p:txBody>
          <a:bodyPr/>
          <a:lstStyle/>
          <a:p>
            <a:fld id="{771EDB7C-0B9A-474E-B675-E741EDE579B3}" type="slidenum">
              <a:rPr lang="de-DE" altLang="de-DE"/>
              <a:pPr/>
              <a:t>29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0080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323528" y="836712"/>
            <a:ext cx="8496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Inhalt:</a:t>
            </a:r>
            <a:endParaRPr lang="de-DE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647056" y="1641742"/>
            <a:ext cx="849694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4800" dirty="0" smtClean="0"/>
              <a:t>Gefahren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48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4800" dirty="0" smtClean="0"/>
              <a:t>Einsatzmaßnahmen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48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4800" dirty="0" smtClean="0"/>
              <a:t>Einsatzmittel</a:t>
            </a:r>
            <a:endParaRPr lang="de-DE" sz="4800" dirty="0"/>
          </a:p>
        </p:txBody>
      </p:sp>
      <p:sp>
        <p:nvSpPr>
          <p:cNvPr id="6" name="Foliennummernplatzhalter 1"/>
          <p:cNvSpPr>
            <a:spLocks noGrp="1"/>
          </p:cNvSpPr>
          <p:nvPr>
            <p:ph type="sldNum" sz="quarter" idx="4294967295"/>
          </p:nvPr>
        </p:nvSpPr>
        <p:spPr>
          <a:xfrm>
            <a:off x="250825" y="6237288"/>
            <a:ext cx="1905000" cy="457200"/>
          </a:xfrm>
          <a:prstGeom prst="rect">
            <a:avLst/>
          </a:prstGeom>
        </p:spPr>
        <p:txBody>
          <a:bodyPr/>
          <a:lstStyle/>
          <a:p>
            <a:pPr algn="l"/>
            <a:endParaRPr lang="de-DE" altLang="de-DE" sz="1200" dirty="0" smtClean="0"/>
          </a:p>
          <a:p>
            <a:pPr algn="l"/>
            <a:fld id="{BFC5EA31-2B8D-4611-8DBC-118F94F6DB70}" type="slidenum">
              <a:rPr lang="de-DE" altLang="de-DE" sz="1200" smtClean="0"/>
              <a:pPr algn="l"/>
              <a:t>3</a:t>
            </a:fld>
            <a:endParaRPr lang="de-DE" altLang="de-DE" sz="1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470535"/>
              </p:ext>
            </p:extLst>
          </p:nvPr>
        </p:nvGraphicFramePr>
        <p:xfrm>
          <a:off x="1907704" y="1620686"/>
          <a:ext cx="7056512" cy="5059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3" name="Bitmap" r:id="rId4" imgW="7609524" imgH="5458587" progId="Paint.Picture">
                  <p:embed/>
                </p:oleObj>
              </mc:Choice>
              <mc:Fallback>
                <p:oleObj name="Bitmap" r:id="rId4" imgW="7609524" imgH="5458587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7704" y="1620686"/>
                        <a:ext cx="7056512" cy="5059737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chemeClr val="tx1"/>
                        </a:solidFill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2051720" y="1807923"/>
            <a:ext cx="15890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de-DE" altLang="de-DE" b="1" dirty="0">
                <a:solidFill>
                  <a:srgbClr val="FFFF00"/>
                </a:solidFill>
                <a:latin typeface="Arial" charset="0"/>
              </a:rPr>
              <a:t>Erdbeben</a:t>
            </a:r>
          </a:p>
        </p:txBody>
      </p:sp>
      <p:sp>
        <p:nvSpPr>
          <p:cNvPr id="5" name="Foliennummernplatzhalter 1"/>
          <p:cNvSpPr>
            <a:spLocks noGrp="1"/>
          </p:cNvSpPr>
          <p:nvPr>
            <p:ph type="sldNum" sz="quarter" idx="10"/>
          </p:nvPr>
        </p:nvSpPr>
        <p:spPr>
          <a:xfrm>
            <a:off x="239165" y="6237312"/>
            <a:ext cx="1905000" cy="457200"/>
          </a:xfrm>
        </p:spPr>
        <p:txBody>
          <a:bodyPr/>
          <a:lstStyle/>
          <a:p>
            <a:fld id="{431CFC30-87B1-43A7-880E-4D4EA428E6D6}" type="slidenum">
              <a:rPr lang="de-DE" altLang="de-DE"/>
              <a:pPr/>
              <a:t>30</a:t>
            </a:fld>
            <a:endParaRPr lang="de-DE" altLang="de-DE" dirty="0"/>
          </a:p>
        </p:txBody>
      </p:sp>
      <p:sp>
        <p:nvSpPr>
          <p:cNvPr id="8" name="Titel 1"/>
          <p:cNvSpPr txBox="1">
            <a:spLocks noGrp="1"/>
          </p:cNvSpPr>
          <p:nvPr>
            <p:ph type="title"/>
          </p:nvPr>
        </p:nvSpPr>
        <p:spPr>
          <a:xfrm>
            <a:off x="250825" y="94491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dirty="0" smtClean="0"/>
              <a:t>Gefahren:</a:t>
            </a:r>
            <a:endParaRPr lang="de-DE" sz="1800" kern="0" dirty="0"/>
          </a:p>
        </p:txBody>
      </p:sp>
    </p:spTree>
    <p:extLst>
      <p:ext uri="{BB962C8B-B14F-4D97-AF65-F5344CB8AC3E}">
        <p14:creationId xmlns:p14="http://schemas.microsoft.com/office/powerpoint/2010/main" val="1210016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 build="p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1687548"/>
              </p:ext>
            </p:extLst>
          </p:nvPr>
        </p:nvGraphicFramePr>
        <p:xfrm>
          <a:off x="4283869" y="836712"/>
          <a:ext cx="4041775" cy="579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1" name="Bitmap" r:id="rId5" imgW="3962953" imgH="5676190" progId="Paint.Picture">
                  <p:embed/>
                </p:oleObj>
              </mc:Choice>
              <mc:Fallback>
                <p:oleObj name="Bitmap" r:id="rId5" imgW="3962953" imgH="5676190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3869" y="836712"/>
                        <a:ext cx="4041775" cy="5791200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chemeClr val="tx1"/>
                        </a:solidFill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4393407" y="1065312"/>
            <a:ext cx="31670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de-DE" altLang="de-DE" sz="2800" b="1">
                <a:solidFill>
                  <a:srgbClr val="FFFF00"/>
                </a:solidFill>
                <a:latin typeface="Arial" charset="0"/>
              </a:rPr>
              <a:t>Hochbauunfälle I</a:t>
            </a:r>
          </a:p>
        </p:txBody>
      </p:sp>
      <p:sp>
        <p:nvSpPr>
          <p:cNvPr id="4101" name="AutoShape 5"/>
          <p:cNvSpPr>
            <a:spLocks noChangeArrowheads="1"/>
          </p:cNvSpPr>
          <p:nvPr/>
        </p:nvSpPr>
        <p:spPr bwMode="auto">
          <a:xfrm flipH="1">
            <a:off x="5960269" y="3275112"/>
            <a:ext cx="1066800" cy="228600"/>
          </a:xfrm>
          <a:prstGeom prst="curvedDownArrow">
            <a:avLst>
              <a:gd name="adj1" fmla="val 93333"/>
              <a:gd name="adj2" fmla="val 186667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7" name="Foliennummernplatzhalter 1"/>
          <p:cNvSpPr>
            <a:spLocks noGrp="1"/>
          </p:cNvSpPr>
          <p:nvPr>
            <p:ph type="sldNum" sz="quarter" idx="10"/>
          </p:nvPr>
        </p:nvSpPr>
        <p:spPr>
          <a:xfrm>
            <a:off x="239165" y="6237312"/>
            <a:ext cx="1905000" cy="457200"/>
          </a:xfrm>
        </p:spPr>
        <p:txBody>
          <a:bodyPr/>
          <a:lstStyle/>
          <a:p>
            <a:fld id="{431CFC30-87B1-43A7-880E-4D4EA428E6D6}" type="slidenum">
              <a:rPr lang="de-DE" altLang="de-DE"/>
              <a:pPr/>
              <a:t>31</a:t>
            </a:fld>
            <a:endParaRPr lang="de-DE" altLang="de-DE" dirty="0"/>
          </a:p>
        </p:txBody>
      </p:sp>
      <p:sp>
        <p:nvSpPr>
          <p:cNvPr id="8" name="Titel 1"/>
          <p:cNvSpPr txBox="1">
            <a:spLocks noGrp="1"/>
          </p:cNvSpPr>
          <p:nvPr>
            <p:ph type="title"/>
          </p:nvPr>
        </p:nvSpPr>
        <p:spPr>
          <a:xfrm>
            <a:off x="250825" y="94491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dirty="0" smtClean="0"/>
              <a:t>Gefahren:</a:t>
            </a:r>
            <a:endParaRPr lang="de-DE" sz="1800" kern="0" dirty="0"/>
          </a:p>
        </p:txBody>
      </p:sp>
    </p:spTree>
    <p:extLst>
      <p:ext uri="{BB962C8B-B14F-4D97-AF65-F5344CB8AC3E}">
        <p14:creationId xmlns:p14="http://schemas.microsoft.com/office/powerpoint/2010/main" val="3992575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CHREIB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1125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build="p" autoUpdateAnimBg="0"/>
      <p:bldP spid="410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677034"/>
              </p:ext>
            </p:extLst>
          </p:nvPr>
        </p:nvGraphicFramePr>
        <p:xfrm>
          <a:off x="971600" y="1497176"/>
          <a:ext cx="7554863" cy="47924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7" name="Bitmap" r:id="rId5" imgW="7609524" imgH="4828571" progId="Paint.Picture">
                  <p:embed/>
                </p:oleObj>
              </mc:Choice>
              <mc:Fallback>
                <p:oleObj name="Bitmap" r:id="rId5" imgW="7609524" imgH="4828571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1497176"/>
                        <a:ext cx="7554863" cy="4792499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chemeClr val="tx1"/>
                        </a:solidFill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1076296" y="4560981"/>
            <a:ext cx="302024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de-DE" altLang="de-DE" b="1" dirty="0">
                <a:solidFill>
                  <a:srgbClr val="FFFF00"/>
                </a:solidFill>
                <a:latin typeface="Arial" charset="0"/>
              </a:rPr>
              <a:t>Hochbauunfälle II</a:t>
            </a:r>
          </a:p>
        </p:txBody>
      </p:sp>
      <p:sp>
        <p:nvSpPr>
          <p:cNvPr id="7174" name="AutoShape 6"/>
          <p:cNvSpPr>
            <a:spLocks noChangeArrowheads="1"/>
          </p:cNvSpPr>
          <p:nvPr/>
        </p:nvSpPr>
        <p:spPr bwMode="auto">
          <a:xfrm rot="10772768">
            <a:off x="7361438" y="3882193"/>
            <a:ext cx="792248" cy="689623"/>
          </a:xfrm>
          <a:prstGeom prst="curvedUpArrow">
            <a:avLst>
              <a:gd name="adj1" fmla="val 22000"/>
              <a:gd name="adj2" fmla="val 44000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7" name="Foliennummernplatzhalter 1"/>
          <p:cNvSpPr>
            <a:spLocks noGrp="1"/>
          </p:cNvSpPr>
          <p:nvPr>
            <p:ph type="sldNum" sz="quarter" idx="10"/>
          </p:nvPr>
        </p:nvSpPr>
        <p:spPr>
          <a:xfrm>
            <a:off x="239165" y="6237312"/>
            <a:ext cx="1905000" cy="457200"/>
          </a:xfrm>
        </p:spPr>
        <p:txBody>
          <a:bodyPr/>
          <a:lstStyle/>
          <a:p>
            <a:fld id="{431CFC30-87B1-43A7-880E-4D4EA428E6D6}" type="slidenum">
              <a:rPr lang="de-DE" altLang="de-DE"/>
              <a:pPr/>
              <a:t>32</a:t>
            </a:fld>
            <a:endParaRPr lang="de-DE" altLang="de-DE" dirty="0"/>
          </a:p>
        </p:txBody>
      </p:sp>
      <p:sp>
        <p:nvSpPr>
          <p:cNvPr id="8" name="Titel 1"/>
          <p:cNvSpPr txBox="1">
            <a:spLocks noGrp="1"/>
          </p:cNvSpPr>
          <p:nvPr>
            <p:ph type="title"/>
          </p:nvPr>
        </p:nvSpPr>
        <p:spPr>
          <a:xfrm>
            <a:off x="250825" y="94491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dirty="0" smtClean="0"/>
              <a:t>Gefahren:</a:t>
            </a:r>
            <a:endParaRPr lang="de-DE" sz="1800" kern="0" dirty="0"/>
          </a:p>
        </p:txBody>
      </p:sp>
    </p:spTree>
    <p:extLst>
      <p:ext uri="{BB962C8B-B14F-4D97-AF65-F5344CB8AC3E}">
        <p14:creationId xmlns:p14="http://schemas.microsoft.com/office/powerpoint/2010/main" val="2900163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1200"/>
                            </p:stCondLst>
                            <p:childTnLst>
                              <p:par>
                                <p:cTn id="10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build="p" autoUpdateAnimBg="0"/>
      <p:bldP spid="717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1CFC30-87B1-43A7-880E-4D4EA428E6D6}" type="slidenum">
              <a:rPr lang="de-DE" altLang="de-DE"/>
              <a:pPr/>
              <a:t>33</a:t>
            </a:fld>
            <a:endParaRPr lang="de-DE" altLang="de-DE" dirty="0"/>
          </a:p>
        </p:txBody>
      </p:sp>
      <p:graphicFrame>
        <p:nvGraphicFramePr>
          <p:cNvPr id="6758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300318"/>
              </p:ext>
            </p:extLst>
          </p:nvPr>
        </p:nvGraphicFramePr>
        <p:xfrm>
          <a:off x="2448592" y="1556792"/>
          <a:ext cx="6424613" cy="5145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2" name="CorelDRAW" r:id="rId3" imgW="6119165" imgH="4899965" progId="CorelDRAW.Graphic.9">
                  <p:embed/>
                </p:oleObj>
              </mc:Choice>
              <mc:Fallback>
                <p:oleObj name="CorelDRAW" r:id="rId3" imgW="6119165" imgH="4899965" progId="CorelDRAW.Graphic.9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48592" y="1556792"/>
                        <a:ext cx="6424613" cy="5145088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chemeClr val="tx1"/>
                        </a:solidFill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589" name="Text Box 5"/>
          <p:cNvSpPr txBox="1">
            <a:spLocks noChangeArrowheads="1"/>
          </p:cNvSpPr>
          <p:nvPr/>
        </p:nvSpPr>
        <p:spPr bwMode="auto">
          <a:xfrm>
            <a:off x="0" y="1698061"/>
            <a:ext cx="9144000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dirty="0">
                <a:latin typeface="+mn-lt"/>
              </a:rPr>
              <a:t>Unterspülung</a:t>
            </a:r>
          </a:p>
        </p:txBody>
      </p:sp>
      <p:sp>
        <p:nvSpPr>
          <p:cNvPr id="5" name="Titel 1"/>
          <p:cNvSpPr txBox="1">
            <a:spLocks/>
          </p:cNvSpPr>
          <p:nvPr/>
        </p:nvSpPr>
        <p:spPr>
          <a:xfrm>
            <a:off x="250825" y="90805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dirty="0" smtClean="0"/>
              <a:t>Gefahren:</a:t>
            </a:r>
            <a:endParaRPr lang="de-DE" sz="1800" kern="0" dirty="0"/>
          </a:p>
        </p:txBody>
      </p:sp>
    </p:spTree>
    <p:extLst>
      <p:ext uri="{BB962C8B-B14F-4D97-AF65-F5344CB8AC3E}">
        <p14:creationId xmlns:p14="http://schemas.microsoft.com/office/powerpoint/2010/main" val="1054054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29C83F-7884-4918-8D63-A7833A2CE49D}" type="slidenum">
              <a:rPr lang="de-DE" altLang="de-DE"/>
              <a:pPr/>
              <a:t>34</a:t>
            </a:fld>
            <a:endParaRPr lang="de-DE" altLang="de-DE" dirty="0"/>
          </a:p>
        </p:txBody>
      </p:sp>
      <p:pic>
        <p:nvPicPr>
          <p:cNvPr id="69636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72"/>
          <a:stretch/>
        </p:blipFill>
        <p:spPr bwMode="auto">
          <a:xfrm>
            <a:off x="1203760" y="1916832"/>
            <a:ext cx="6612482" cy="463074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-36512" y="1380978"/>
            <a:ext cx="9144000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dirty="0">
                <a:latin typeface="+mn-lt"/>
              </a:rPr>
              <a:t>Busunglück in München 20.09.1994</a:t>
            </a:r>
          </a:p>
        </p:txBody>
      </p:sp>
      <p:sp>
        <p:nvSpPr>
          <p:cNvPr id="5" name="Titel 1"/>
          <p:cNvSpPr txBox="1">
            <a:spLocks/>
          </p:cNvSpPr>
          <p:nvPr/>
        </p:nvSpPr>
        <p:spPr>
          <a:xfrm>
            <a:off x="250825" y="90872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dirty="0" smtClean="0"/>
              <a:t>Gefahren:</a:t>
            </a:r>
            <a:endParaRPr lang="de-DE" sz="1800" kern="0" dirty="0"/>
          </a:p>
        </p:txBody>
      </p:sp>
    </p:spTree>
    <p:extLst>
      <p:ext uri="{BB962C8B-B14F-4D97-AF65-F5344CB8AC3E}">
        <p14:creationId xmlns:p14="http://schemas.microsoft.com/office/powerpoint/2010/main" val="1091529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7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5"/>
          <a:stretch/>
        </p:blipFill>
        <p:spPr bwMode="auto">
          <a:xfrm>
            <a:off x="1177446" y="1988840"/>
            <a:ext cx="6634913" cy="4554279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B203AF-FF72-46D7-B793-FC728856C7F7}" type="slidenum">
              <a:rPr lang="de-DE" altLang="de-DE"/>
              <a:pPr/>
              <a:t>35</a:t>
            </a:fld>
            <a:endParaRPr lang="de-DE" altLang="de-DE" dirty="0"/>
          </a:p>
        </p:txBody>
      </p:sp>
      <p:sp>
        <p:nvSpPr>
          <p:cNvPr id="64516" name="Text Box 4"/>
          <p:cNvSpPr txBox="1">
            <a:spLocks noChangeArrowheads="1"/>
          </p:cNvSpPr>
          <p:nvPr/>
        </p:nvSpPr>
        <p:spPr bwMode="auto">
          <a:xfrm>
            <a:off x="0" y="1340768"/>
            <a:ext cx="9144000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dirty="0">
                <a:latin typeface="+mn-lt"/>
              </a:rPr>
              <a:t>Absturz von Baumaschinen</a:t>
            </a:r>
          </a:p>
        </p:txBody>
      </p:sp>
      <p:sp>
        <p:nvSpPr>
          <p:cNvPr id="5" name="Titel 1"/>
          <p:cNvSpPr txBox="1">
            <a:spLocks/>
          </p:cNvSpPr>
          <p:nvPr/>
        </p:nvSpPr>
        <p:spPr>
          <a:xfrm>
            <a:off x="250825" y="90805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dirty="0" smtClean="0"/>
              <a:t>Gefahren:</a:t>
            </a:r>
            <a:endParaRPr lang="de-DE" sz="1800" kern="0" dirty="0"/>
          </a:p>
        </p:txBody>
      </p:sp>
    </p:spTree>
    <p:extLst>
      <p:ext uri="{BB962C8B-B14F-4D97-AF65-F5344CB8AC3E}">
        <p14:creationId xmlns:p14="http://schemas.microsoft.com/office/powerpoint/2010/main" val="2151897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8446F4-E901-4D3E-8B59-3157962A7CF7}" type="slidenum">
              <a:rPr lang="de-DE" altLang="de-DE"/>
              <a:pPr/>
              <a:t>36</a:t>
            </a:fld>
            <a:endParaRPr lang="de-DE" altLang="de-DE" dirty="0"/>
          </a:p>
        </p:txBody>
      </p:sp>
      <p:pic>
        <p:nvPicPr>
          <p:cNvPr id="71684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827"/>
          <a:stretch/>
        </p:blipFill>
        <p:spPr bwMode="auto">
          <a:xfrm>
            <a:off x="1966913" y="2204864"/>
            <a:ext cx="5299075" cy="42021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itel 1"/>
          <p:cNvSpPr txBox="1">
            <a:spLocks/>
          </p:cNvSpPr>
          <p:nvPr/>
        </p:nvSpPr>
        <p:spPr>
          <a:xfrm>
            <a:off x="250825" y="90805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dirty="0" smtClean="0"/>
              <a:t>Gefahren:</a:t>
            </a:r>
            <a:endParaRPr lang="de-DE" sz="1800" kern="0" dirty="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0" y="1340768"/>
            <a:ext cx="9144000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dirty="0">
                <a:latin typeface="+mn-lt"/>
              </a:rPr>
              <a:t>Absturz von Baumaschinen</a:t>
            </a:r>
          </a:p>
        </p:txBody>
      </p:sp>
    </p:spTree>
    <p:extLst>
      <p:ext uri="{BB962C8B-B14F-4D97-AF65-F5344CB8AC3E}">
        <p14:creationId xmlns:p14="http://schemas.microsoft.com/office/powerpoint/2010/main" val="830246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9446C3-4738-4C68-A3F6-6DE9C841EB4F}" type="slidenum">
              <a:rPr lang="de-DE" altLang="de-DE"/>
              <a:pPr/>
              <a:t>37</a:t>
            </a:fld>
            <a:endParaRPr lang="de-DE" altLang="de-DE" dirty="0"/>
          </a:p>
        </p:txBody>
      </p:sp>
      <p:pic>
        <p:nvPicPr>
          <p:cNvPr id="6861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46238"/>
            <a:ext cx="4572000" cy="32321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861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356992"/>
            <a:ext cx="4572000" cy="33956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8615" name="Text Box 7"/>
          <p:cNvSpPr txBox="1">
            <a:spLocks noChangeArrowheads="1"/>
          </p:cNvSpPr>
          <p:nvPr/>
        </p:nvSpPr>
        <p:spPr bwMode="auto">
          <a:xfrm>
            <a:off x="4932363" y="1475052"/>
            <a:ext cx="3887787" cy="1017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dirty="0">
                <a:latin typeface="+mn-lt"/>
              </a:rPr>
              <a:t>Bad </a:t>
            </a:r>
            <a:r>
              <a:rPr lang="de-DE" altLang="de-DE" dirty="0" smtClean="0">
                <a:latin typeface="+mn-lt"/>
              </a:rPr>
              <a:t>Reichenhall</a:t>
            </a:r>
            <a:endParaRPr lang="de-DE" altLang="de-DE" dirty="0">
              <a:latin typeface="+mn-lt"/>
            </a:endParaRPr>
          </a:p>
          <a:p>
            <a:pPr algn="ctr">
              <a:spcBef>
                <a:spcPct val="50000"/>
              </a:spcBef>
            </a:pPr>
            <a:r>
              <a:rPr lang="de-DE" altLang="de-DE" dirty="0">
                <a:latin typeface="+mn-lt"/>
              </a:rPr>
              <a:t>02.01.2006</a:t>
            </a:r>
          </a:p>
        </p:txBody>
      </p:sp>
      <p:sp>
        <p:nvSpPr>
          <p:cNvPr id="6" name="Titel 1"/>
          <p:cNvSpPr txBox="1">
            <a:spLocks/>
          </p:cNvSpPr>
          <p:nvPr/>
        </p:nvSpPr>
        <p:spPr>
          <a:xfrm>
            <a:off x="250825" y="90805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dirty="0" smtClean="0"/>
              <a:t>Gefahren:</a:t>
            </a:r>
            <a:endParaRPr lang="de-DE" sz="1800" kern="0" dirty="0"/>
          </a:p>
        </p:txBody>
      </p:sp>
    </p:spTree>
    <p:extLst>
      <p:ext uri="{BB962C8B-B14F-4D97-AF65-F5344CB8AC3E}">
        <p14:creationId xmlns:p14="http://schemas.microsoft.com/office/powerpoint/2010/main" val="1769419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5B224D-B001-4EAE-9913-1C73516FCD29}" type="slidenum">
              <a:rPr lang="de-DE" altLang="de-DE"/>
              <a:pPr/>
              <a:t>38</a:t>
            </a:fld>
            <a:endParaRPr lang="de-DE" altLang="de-DE" dirty="0"/>
          </a:p>
        </p:txBody>
      </p:sp>
      <p:graphicFrame>
        <p:nvGraphicFramePr>
          <p:cNvPr id="6349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0077611"/>
              </p:ext>
            </p:extLst>
          </p:nvPr>
        </p:nvGraphicFramePr>
        <p:xfrm>
          <a:off x="1403474" y="1916832"/>
          <a:ext cx="6192862" cy="46074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CorelDRAW" r:id="rId3" imgW="4762195" imgH="3543300" progId="CorelDRAW.Graphic.9">
                  <p:embed/>
                </p:oleObj>
              </mc:Choice>
              <mc:Fallback>
                <p:oleObj name="CorelDRAW" r:id="rId3" imgW="4762195" imgH="3543300" progId="CorelDRAW.Graphic.9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474" y="1916832"/>
                        <a:ext cx="6192862" cy="4607477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chemeClr val="tx1"/>
                        </a:solidFill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493" name="Text Box 5"/>
          <p:cNvSpPr txBox="1">
            <a:spLocks noChangeArrowheads="1"/>
          </p:cNvSpPr>
          <p:nvPr/>
        </p:nvSpPr>
        <p:spPr bwMode="auto">
          <a:xfrm>
            <a:off x="0" y="1367557"/>
            <a:ext cx="9144000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dirty="0">
                <a:latin typeface="+mn-lt"/>
              </a:rPr>
              <a:t>Anprall von Fahrzeugen</a:t>
            </a:r>
          </a:p>
        </p:txBody>
      </p:sp>
      <p:sp>
        <p:nvSpPr>
          <p:cNvPr id="5" name="Titel 1"/>
          <p:cNvSpPr txBox="1">
            <a:spLocks/>
          </p:cNvSpPr>
          <p:nvPr/>
        </p:nvSpPr>
        <p:spPr>
          <a:xfrm>
            <a:off x="250825" y="90805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dirty="0" smtClean="0"/>
              <a:t>Gefahren:</a:t>
            </a:r>
            <a:endParaRPr lang="de-DE" sz="1800" kern="0" dirty="0"/>
          </a:p>
        </p:txBody>
      </p:sp>
    </p:spTree>
    <p:extLst>
      <p:ext uri="{BB962C8B-B14F-4D97-AF65-F5344CB8AC3E}">
        <p14:creationId xmlns:p14="http://schemas.microsoft.com/office/powerpoint/2010/main" val="3499236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6C1891-E553-48DD-92B2-89C5D33A43B7}" type="slidenum">
              <a:rPr lang="de-DE" altLang="de-DE"/>
              <a:pPr/>
              <a:t>39</a:t>
            </a:fld>
            <a:endParaRPr lang="de-DE" altLang="de-DE" dirty="0"/>
          </a:p>
        </p:txBody>
      </p:sp>
      <p:pic>
        <p:nvPicPr>
          <p:cNvPr id="113670" name="Picture 6" descr="Bagger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859136"/>
            <a:ext cx="3708400" cy="279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669" name="Picture 5" descr="Bagger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768" y="1895326"/>
            <a:ext cx="4140200" cy="311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el 1"/>
          <p:cNvSpPr txBox="1">
            <a:spLocks/>
          </p:cNvSpPr>
          <p:nvPr/>
        </p:nvSpPr>
        <p:spPr>
          <a:xfrm>
            <a:off x="250825" y="90805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dirty="0" smtClean="0"/>
              <a:t>Gefahren:</a:t>
            </a:r>
            <a:endParaRPr lang="de-DE" sz="1800" kern="0" dirty="0"/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0" y="1367557"/>
            <a:ext cx="9144000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dirty="0">
                <a:latin typeface="+mn-lt"/>
              </a:rPr>
              <a:t>Anprall von Fahrzeugen</a:t>
            </a:r>
          </a:p>
        </p:txBody>
      </p:sp>
      <p:pic>
        <p:nvPicPr>
          <p:cNvPr id="113671" name="Picture 7" descr="Bagger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789040"/>
            <a:ext cx="3960812" cy="297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3012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36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36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641114507-infografik-moeglicher-hergang-koelner-ungluecks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1"/>
          <a:stretch/>
        </p:blipFill>
        <p:spPr bwMode="auto">
          <a:xfrm>
            <a:off x="1762125" y="1412776"/>
            <a:ext cx="5689600" cy="5277133"/>
          </a:xfrm>
          <a:prstGeom prst="rect">
            <a:avLst/>
          </a:prstGeom>
          <a:noFill/>
          <a:ln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liennummernplatzhalter 1"/>
          <p:cNvSpPr>
            <a:spLocks noGrp="1"/>
          </p:cNvSpPr>
          <p:nvPr>
            <p:ph type="sldNum" sz="quarter" idx="4294967295"/>
          </p:nvPr>
        </p:nvSpPr>
        <p:spPr>
          <a:xfrm>
            <a:off x="250825" y="6237288"/>
            <a:ext cx="1905000" cy="457200"/>
          </a:xfrm>
          <a:prstGeom prst="rect">
            <a:avLst/>
          </a:prstGeom>
        </p:spPr>
        <p:txBody>
          <a:bodyPr/>
          <a:lstStyle/>
          <a:p>
            <a:pPr algn="l"/>
            <a:endParaRPr lang="de-DE" altLang="de-DE" sz="1200" dirty="0" smtClean="0"/>
          </a:p>
          <a:p>
            <a:pPr algn="l"/>
            <a:fld id="{BFC5EA31-2B8D-4611-8DBC-118F94F6DB70}" type="slidenum">
              <a:rPr lang="de-DE" altLang="de-DE" sz="1200" smtClean="0"/>
              <a:pPr algn="l"/>
              <a:t>4</a:t>
            </a:fld>
            <a:endParaRPr lang="de-DE" altLang="de-DE" sz="1200" dirty="0"/>
          </a:p>
        </p:txBody>
      </p:sp>
      <p:sp>
        <p:nvSpPr>
          <p:cNvPr id="6" name="Titel 1"/>
          <p:cNvSpPr txBox="1">
            <a:spLocks/>
          </p:cNvSpPr>
          <p:nvPr/>
        </p:nvSpPr>
        <p:spPr>
          <a:xfrm>
            <a:off x="250825" y="90805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dirty="0" smtClean="0"/>
              <a:t>Einsatzbeispiel:</a:t>
            </a:r>
            <a:endParaRPr lang="de-DE" sz="1800" kern="0" dirty="0"/>
          </a:p>
        </p:txBody>
      </p:sp>
    </p:spTree>
    <p:extLst>
      <p:ext uri="{BB962C8B-B14F-4D97-AF65-F5344CB8AC3E}">
        <p14:creationId xmlns:p14="http://schemas.microsoft.com/office/powerpoint/2010/main" val="4095368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0EA2C4-A557-420A-9337-0BCD6427FA02}" type="slidenum">
              <a:rPr lang="de-DE" altLang="de-DE"/>
              <a:pPr/>
              <a:t>40</a:t>
            </a:fld>
            <a:endParaRPr lang="de-DE" altLang="de-DE" dirty="0"/>
          </a:p>
        </p:txBody>
      </p:sp>
      <p:pic>
        <p:nvPicPr>
          <p:cNvPr id="107525" name="Picture 5" descr="0,1020,677601,00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745" y="1847850"/>
            <a:ext cx="3125168" cy="410143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528" name="Picture 8" descr="Tower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0763" y="1847850"/>
            <a:ext cx="4067175" cy="473392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530" name="Text Box 10"/>
          <p:cNvSpPr txBox="1">
            <a:spLocks noChangeArrowheads="1"/>
          </p:cNvSpPr>
          <p:nvPr/>
        </p:nvSpPr>
        <p:spPr bwMode="auto">
          <a:xfrm>
            <a:off x="0" y="6035675"/>
            <a:ext cx="4787900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dirty="0">
                <a:latin typeface="+mn-lt"/>
              </a:rPr>
              <a:t>Überlastung durch Brandschutt?</a:t>
            </a:r>
          </a:p>
        </p:txBody>
      </p:sp>
      <p:sp>
        <p:nvSpPr>
          <p:cNvPr id="7" name="Titel 1"/>
          <p:cNvSpPr txBox="1">
            <a:spLocks/>
          </p:cNvSpPr>
          <p:nvPr/>
        </p:nvSpPr>
        <p:spPr>
          <a:xfrm>
            <a:off x="250825" y="90805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dirty="0" smtClean="0"/>
              <a:t>Gefahren:</a:t>
            </a:r>
            <a:endParaRPr lang="de-DE" sz="1800" kern="0" dirty="0"/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0" y="1367557"/>
            <a:ext cx="9144000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dirty="0">
                <a:latin typeface="+mn-lt"/>
              </a:rPr>
              <a:t>Anprall von Fahrzeugen</a:t>
            </a:r>
          </a:p>
        </p:txBody>
      </p:sp>
    </p:spTree>
    <p:extLst>
      <p:ext uri="{BB962C8B-B14F-4D97-AF65-F5344CB8AC3E}">
        <p14:creationId xmlns:p14="http://schemas.microsoft.com/office/powerpoint/2010/main" val="377932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647056" y="1641742"/>
            <a:ext cx="84969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4800" dirty="0" smtClean="0"/>
              <a:t>Einsatzmaßnahmen</a:t>
            </a:r>
          </a:p>
        </p:txBody>
      </p:sp>
      <p:sp>
        <p:nvSpPr>
          <p:cNvPr id="6" name="Foliennummernplatzhalter 1"/>
          <p:cNvSpPr>
            <a:spLocks noGrp="1"/>
          </p:cNvSpPr>
          <p:nvPr>
            <p:ph type="sldNum" sz="quarter" idx="4294967295"/>
          </p:nvPr>
        </p:nvSpPr>
        <p:spPr>
          <a:xfrm>
            <a:off x="250825" y="6237288"/>
            <a:ext cx="1905000" cy="457200"/>
          </a:xfrm>
          <a:prstGeom prst="rect">
            <a:avLst/>
          </a:prstGeom>
        </p:spPr>
        <p:txBody>
          <a:bodyPr/>
          <a:lstStyle/>
          <a:p>
            <a:pPr algn="l"/>
            <a:endParaRPr lang="de-DE" altLang="de-DE" sz="1200" dirty="0" smtClean="0"/>
          </a:p>
          <a:p>
            <a:pPr algn="l"/>
            <a:fld id="{BFC5EA31-2B8D-4611-8DBC-118F94F6DB70}" type="slidenum">
              <a:rPr lang="de-DE" altLang="de-DE" sz="1200" smtClean="0"/>
              <a:pPr algn="l"/>
              <a:t>41</a:t>
            </a:fld>
            <a:endParaRPr lang="de-DE" altLang="de-DE" sz="1200" dirty="0"/>
          </a:p>
        </p:txBody>
      </p:sp>
    </p:spTree>
    <p:extLst>
      <p:ext uri="{BB962C8B-B14F-4D97-AF65-F5344CB8AC3E}">
        <p14:creationId xmlns:p14="http://schemas.microsoft.com/office/powerpoint/2010/main" val="37246660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99B919-5264-4968-913F-446F313BA536}" type="slidenum">
              <a:rPr lang="de-DE" altLang="de-DE"/>
              <a:pPr/>
              <a:t>42</a:t>
            </a:fld>
            <a:endParaRPr lang="de-DE" altLang="de-DE" dirty="0"/>
          </a:p>
        </p:txBody>
      </p:sp>
      <p:sp>
        <p:nvSpPr>
          <p:cNvPr id="94212" name="Rectangle 4"/>
          <p:cNvSpPr>
            <a:spLocks noChangeArrowheads="1"/>
          </p:cNvSpPr>
          <p:nvPr/>
        </p:nvSpPr>
        <p:spPr bwMode="auto">
          <a:xfrm>
            <a:off x="683568" y="1627715"/>
            <a:ext cx="8460432" cy="4526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r>
              <a:rPr lang="de-DE" altLang="de-DE" b="1" dirty="0" smtClean="0">
                <a:latin typeface="+mn-lt"/>
              </a:rPr>
              <a:t>Grundsatz: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altLang="de-DE" b="1" dirty="0" smtClean="0">
                <a:latin typeface="+mn-lt"/>
              </a:rPr>
              <a:t>Erst </a:t>
            </a:r>
            <a:r>
              <a:rPr lang="de-DE" altLang="de-DE" b="1" dirty="0">
                <a:latin typeface="+mn-lt"/>
              </a:rPr>
              <a:t>die man </a:t>
            </a:r>
            <a:r>
              <a:rPr lang="de-DE" altLang="de-DE" b="1" dirty="0" smtClean="0">
                <a:latin typeface="+mn-lt"/>
              </a:rPr>
              <a:t>sieht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altLang="de-DE" b="1" dirty="0" smtClean="0">
                <a:latin typeface="+mn-lt"/>
              </a:rPr>
              <a:t>dann </a:t>
            </a:r>
            <a:r>
              <a:rPr lang="de-DE" altLang="de-DE" b="1" dirty="0">
                <a:latin typeface="+mn-lt"/>
              </a:rPr>
              <a:t>die man </a:t>
            </a:r>
            <a:r>
              <a:rPr lang="de-DE" altLang="de-DE" b="1" dirty="0" smtClean="0">
                <a:latin typeface="+mn-lt"/>
              </a:rPr>
              <a:t>hört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altLang="de-DE" b="1" dirty="0" smtClean="0">
                <a:latin typeface="+mn-lt"/>
              </a:rPr>
              <a:t>dann </a:t>
            </a:r>
            <a:r>
              <a:rPr lang="de-DE" altLang="de-DE" b="1" dirty="0">
                <a:latin typeface="+mn-lt"/>
              </a:rPr>
              <a:t>die man vermutet</a:t>
            </a:r>
          </a:p>
          <a:p>
            <a:endParaRPr lang="de-DE" altLang="de-DE" dirty="0" smtClean="0">
              <a:latin typeface="+mn-lt"/>
            </a:endParaRPr>
          </a:p>
          <a:p>
            <a:endParaRPr lang="de-DE" altLang="de-DE" dirty="0">
              <a:latin typeface="+mn-lt"/>
            </a:endParaRPr>
          </a:p>
          <a:p>
            <a:r>
              <a:rPr lang="de-DE" altLang="de-DE" b="1" dirty="0">
                <a:latin typeface="+mn-lt"/>
              </a:rPr>
              <a:t>nur </a:t>
            </a:r>
            <a:r>
              <a:rPr lang="de-DE" altLang="de-DE" b="1" dirty="0" smtClean="0">
                <a:latin typeface="+mn-lt"/>
              </a:rPr>
              <a:t>soviel </a:t>
            </a:r>
            <a:r>
              <a:rPr lang="de-DE" altLang="de-DE" b="1" dirty="0">
                <a:latin typeface="+mn-lt"/>
              </a:rPr>
              <a:t>Einsatzkräfte im </a:t>
            </a:r>
            <a:r>
              <a:rPr lang="de-DE" altLang="de-DE" b="1" dirty="0" smtClean="0">
                <a:latin typeface="+mn-lt"/>
              </a:rPr>
              <a:t>Gefahrenbereich</a:t>
            </a:r>
            <a:endParaRPr lang="de-DE" altLang="de-DE" b="1" dirty="0">
              <a:latin typeface="+mn-lt"/>
            </a:endParaRPr>
          </a:p>
          <a:p>
            <a:r>
              <a:rPr lang="de-DE" altLang="de-DE" b="1" dirty="0">
                <a:latin typeface="+mn-lt"/>
              </a:rPr>
              <a:t>wie unbedingt erforderlich</a:t>
            </a:r>
          </a:p>
          <a:p>
            <a:endParaRPr lang="de-DE" altLang="de-DE" dirty="0" smtClean="0">
              <a:latin typeface="+mn-lt"/>
            </a:endParaRPr>
          </a:p>
          <a:p>
            <a:endParaRPr lang="de-DE" altLang="de-DE" dirty="0">
              <a:latin typeface="+mn-lt"/>
            </a:endParaRPr>
          </a:p>
          <a:p>
            <a:r>
              <a:rPr lang="de-DE" altLang="de-DE" b="1" dirty="0">
                <a:latin typeface="+mn-lt"/>
              </a:rPr>
              <a:t>häufige Ablösung der </a:t>
            </a:r>
            <a:r>
              <a:rPr lang="de-DE" altLang="de-DE" b="1" dirty="0" smtClean="0">
                <a:latin typeface="+mn-lt"/>
              </a:rPr>
              <a:t>Einsatzkräfte</a:t>
            </a:r>
            <a:endParaRPr lang="de-DE" altLang="de-DE" b="1" dirty="0">
              <a:latin typeface="+mn-lt"/>
            </a:endParaRPr>
          </a:p>
          <a:p>
            <a:endParaRPr lang="de-DE" altLang="de-DE" dirty="0">
              <a:latin typeface="+mn-lt"/>
            </a:endParaRPr>
          </a:p>
        </p:txBody>
      </p:sp>
      <p:sp>
        <p:nvSpPr>
          <p:cNvPr id="4" name="Titel 1"/>
          <p:cNvSpPr txBox="1">
            <a:spLocks/>
          </p:cNvSpPr>
          <p:nvPr/>
        </p:nvSpPr>
        <p:spPr>
          <a:xfrm>
            <a:off x="250825" y="90805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smtClean="0"/>
              <a:t>Einsatzmaßnahmen:</a:t>
            </a:r>
            <a:endParaRPr lang="de-DE" sz="1800" kern="0" dirty="0"/>
          </a:p>
        </p:txBody>
      </p:sp>
    </p:spTree>
    <p:extLst>
      <p:ext uri="{BB962C8B-B14F-4D97-AF65-F5344CB8AC3E}">
        <p14:creationId xmlns:p14="http://schemas.microsoft.com/office/powerpoint/2010/main" val="656031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4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4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42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42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42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42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42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42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42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42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42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42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3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8912570"/>
              </p:ext>
            </p:extLst>
          </p:nvPr>
        </p:nvGraphicFramePr>
        <p:xfrm>
          <a:off x="609600" y="984920"/>
          <a:ext cx="8069263" cy="5200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5" name="Bitmap" r:id="rId4" imgW="7609524" imgH="4904762" progId="PBrush">
                  <p:embed/>
                </p:oleObj>
              </mc:Choice>
              <mc:Fallback>
                <p:oleObj name="Bitmap" r:id="rId4" imgW="7609524" imgH="4904762" progId="PBrush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984920"/>
                        <a:ext cx="8069263" cy="520065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685800" y="908720"/>
            <a:ext cx="7902575" cy="457200"/>
          </a:xfrm>
          <a:prstGeom prst="rect">
            <a:avLst/>
          </a:prstGeom>
          <a:solidFill>
            <a:schemeClr val="tx2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de-DE" altLang="de-DE" b="1">
                <a:solidFill>
                  <a:srgbClr val="FFFF00"/>
                </a:solidFill>
                <a:latin typeface="Arial" charset="0"/>
              </a:rPr>
              <a:t>unnötigen Aufenthalt im Gefahrenbereich vermeiden!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2286000" y="1475458"/>
            <a:ext cx="5486400" cy="701675"/>
          </a:xfrm>
          <a:prstGeom prst="rect">
            <a:avLst/>
          </a:prstGeom>
          <a:solidFill>
            <a:schemeClr val="tx2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de-DE" altLang="de-DE" sz="2000" b="1">
                <a:solidFill>
                  <a:srgbClr val="FFFF00"/>
                </a:solidFill>
                <a:latin typeface="Arial" charset="0"/>
              </a:rPr>
              <a:t>Im Trümmerschatten nur unter Aufsicht von</a:t>
            </a:r>
          </a:p>
          <a:p>
            <a:r>
              <a:rPr lang="de-DE" altLang="de-DE" sz="2000" b="1">
                <a:solidFill>
                  <a:srgbClr val="FFFF00"/>
                </a:solidFill>
                <a:latin typeface="Arial" charset="0"/>
              </a:rPr>
              <a:t>Sicherungsposten arbeiten!</a:t>
            </a:r>
          </a:p>
        </p:txBody>
      </p:sp>
      <p:sp>
        <p:nvSpPr>
          <p:cNvPr id="5126" name="AutoShape 6"/>
          <p:cNvSpPr>
            <a:spLocks noChangeArrowheads="1"/>
          </p:cNvSpPr>
          <p:nvPr/>
        </p:nvSpPr>
        <p:spPr bwMode="auto">
          <a:xfrm rot="5400000">
            <a:off x="309563" y="2186658"/>
            <a:ext cx="3124200" cy="2089150"/>
          </a:xfrm>
          <a:custGeom>
            <a:avLst/>
            <a:gdLst>
              <a:gd name="G0" fmla="+- 11754 0 0"/>
              <a:gd name="G1" fmla="+- 18514 0 0"/>
              <a:gd name="G2" fmla="+- 7200 0 0"/>
              <a:gd name="G3" fmla="*/ 11754 1 2"/>
              <a:gd name="G4" fmla="+- G3 10800 0"/>
              <a:gd name="G5" fmla="+- 21600 11754 18514"/>
              <a:gd name="G6" fmla="+- 18514 7200 0"/>
              <a:gd name="G7" fmla="*/ G6 1 2"/>
              <a:gd name="G8" fmla="*/ 18514 2 1"/>
              <a:gd name="G9" fmla="+- G8 0 21600"/>
              <a:gd name="G10" fmla="*/ 21600 G0 G1"/>
              <a:gd name="G11" fmla="*/ 21600 G4 G1"/>
              <a:gd name="G12" fmla="*/ 21600 G5 G1"/>
              <a:gd name="G13" fmla="*/ 21600 G7 G1"/>
              <a:gd name="G14" fmla="*/ 18514 1 2"/>
              <a:gd name="G15" fmla="+- G5 0 G4"/>
              <a:gd name="G16" fmla="+- G0 0 G4"/>
              <a:gd name="G17" fmla="*/ G2 G15 G16"/>
              <a:gd name="T0" fmla="*/ 16677 w 21600"/>
              <a:gd name="T1" fmla="*/ 0 h 21600"/>
              <a:gd name="T2" fmla="*/ 11754 w 21600"/>
              <a:gd name="T3" fmla="*/ 7200 h 21600"/>
              <a:gd name="T4" fmla="*/ 0 w 21600"/>
              <a:gd name="T5" fmla="*/ 19457 h 21600"/>
              <a:gd name="T6" fmla="*/ 9257 w 21600"/>
              <a:gd name="T7" fmla="*/ 21600 h 21600"/>
              <a:gd name="T8" fmla="*/ 18514 w 21600"/>
              <a:gd name="T9" fmla="*/ 15000 h 21600"/>
              <a:gd name="T10" fmla="*/ 21600 w 21600"/>
              <a:gd name="T11" fmla="*/ 7200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G12 h 21600"/>
              <a:gd name="T20" fmla="*/ G1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677" y="0"/>
                </a:moveTo>
                <a:lnTo>
                  <a:pt x="11754" y="7200"/>
                </a:lnTo>
                <a:lnTo>
                  <a:pt x="14840" y="7200"/>
                </a:lnTo>
                <a:lnTo>
                  <a:pt x="14840" y="17314"/>
                </a:lnTo>
                <a:lnTo>
                  <a:pt x="0" y="17314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5128" name="Oval 8"/>
          <p:cNvSpPr>
            <a:spLocks noChangeArrowheads="1"/>
          </p:cNvSpPr>
          <p:nvPr/>
        </p:nvSpPr>
        <p:spPr bwMode="auto">
          <a:xfrm>
            <a:off x="4267200" y="2813720"/>
            <a:ext cx="838200" cy="15240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5129" name="Oval 9"/>
          <p:cNvSpPr>
            <a:spLocks noChangeArrowheads="1"/>
          </p:cNvSpPr>
          <p:nvPr/>
        </p:nvSpPr>
        <p:spPr bwMode="auto">
          <a:xfrm>
            <a:off x="2895600" y="2432720"/>
            <a:ext cx="1219200" cy="25908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4953000" y="2204120"/>
            <a:ext cx="1447800" cy="26670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0" y="4786983"/>
            <a:ext cx="9144000" cy="396875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de-DE" altLang="de-DE" sz="2000" b="1">
                <a:solidFill>
                  <a:srgbClr val="FFFF00"/>
                </a:solidFill>
                <a:latin typeface="Arial" charset="0"/>
              </a:rPr>
              <a:t>Bauteile nur zur Absicherung v. Rettungsmaßnahmen sichern/ abstützen! </a:t>
            </a:r>
          </a:p>
        </p:txBody>
      </p:sp>
      <p:sp>
        <p:nvSpPr>
          <p:cNvPr id="5132" name="Text Box 12"/>
          <p:cNvSpPr txBox="1">
            <a:spLocks noChangeArrowheads="1"/>
          </p:cNvSpPr>
          <p:nvPr/>
        </p:nvSpPr>
        <p:spPr bwMode="auto">
          <a:xfrm>
            <a:off x="1320800" y="5723608"/>
            <a:ext cx="7582653" cy="40011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de-DE" altLang="de-DE" sz="2000" b="1" dirty="0" smtClean="0">
                <a:solidFill>
                  <a:srgbClr val="FFFF00"/>
                </a:solidFill>
                <a:latin typeface="Arial" charset="0"/>
              </a:rPr>
              <a:t>Halten, Absturzsicherung und Höhenrettung </a:t>
            </a:r>
            <a:r>
              <a:rPr lang="de-DE" altLang="de-DE" sz="2000" b="1" dirty="0">
                <a:solidFill>
                  <a:srgbClr val="FFFF00"/>
                </a:solidFill>
                <a:latin typeface="Arial" charset="0"/>
              </a:rPr>
              <a:t>wo erforderlich!</a:t>
            </a:r>
          </a:p>
        </p:txBody>
      </p:sp>
      <p:sp>
        <p:nvSpPr>
          <p:cNvPr id="5133" name="Text Box 13"/>
          <p:cNvSpPr txBox="1">
            <a:spLocks noChangeArrowheads="1"/>
          </p:cNvSpPr>
          <p:nvPr/>
        </p:nvSpPr>
        <p:spPr bwMode="auto">
          <a:xfrm>
            <a:off x="2300288" y="6190333"/>
            <a:ext cx="5080000" cy="396875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de-DE" altLang="de-DE" sz="2000" b="1">
                <a:solidFill>
                  <a:srgbClr val="FFFF00"/>
                </a:solidFill>
                <a:latin typeface="Arial" charset="0"/>
              </a:rPr>
              <a:t>Einsatzstellen ausreichend ausleuchten!</a:t>
            </a:r>
          </a:p>
        </p:txBody>
      </p:sp>
      <p:sp>
        <p:nvSpPr>
          <p:cNvPr id="5134" name="Text Box 14"/>
          <p:cNvSpPr txBox="1">
            <a:spLocks noChangeArrowheads="1"/>
          </p:cNvSpPr>
          <p:nvPr/>
        </p:nvSpPr>
        <p:spPr bwMode="auto">
          <a:xfrm>
            <a:off x="555625" y="5218783"/>
            <a:ext cx="4664075" cy="396875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de-DE" altLang="de-DE" sz="2000" b="1">
                <a:solidFill>
                  <a:srgbClr val="FFFF00"/>
                </a:solidFill>
                <a:latin typeface="Arial" charset="0"/>
              </a:rPr>
              <a:t>Auf sicheren Rückzugsweg achten!</a:t>
            </a:r>
          </a:p>
        </p:txBody>
      </p:sp>
    </p:spTree>
    <p:extLst>
      <p:ext uri="{BB962C8B-B14F-4D97-AF65-F5344CB8AC3E}">
        <p14:creationId xmlns:p14="http://schemas.microsoft.com/office/powerpoint/2010/main" val="113689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6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1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animBg="1" autoUpdateAnimBg="0"/>
      <p:bldP spid="5125" grpId="0" animBg="1" autoUpdateAnimBg="0"/>
      <p:bldP spid="5126" grpId="0" animBg="1"/>
      <p:bldP spid="5128" grpId="0" animBg="1"/>
      <p:bldP spid="5129" grpId="0" animBg="1"/>
      <p:bldP spid="5130" grpId="0" animBg="1"/>
      <p:bldP spid="5131" grpId="0" animBg="1" autoUpdateAnimBg="0"/>
      <p:bldP spid="5132" grpId="0" animBg="1"/>
      <p:bldP spid="5133" grpId="0" animBg="1"/>
      <p:bldP spid="513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99B919-5264-4968-913F-446F313BA536}" type="slidenum">
              <a:rPr lang="de-DE" altLang="de-DE"/>
              <a:pPr/>
              <a:t>44</a:t>
            </a:fld>
            <a:endParaRPr lang="de-DE" altLang="de-DE" dirty="0"/>
          </a:p>
        </p:txBody>
      </p:sp>
      <p:sp>
        <p:nvSpPr>
          <p:cNvPr id="94212" name="Rectangle 4"/>
          <p:cNvSpPr>
            <a:spLocks noChangeArrowheads="1"/>
          </p:cNvSpPr>
          <p:nvPr/>
        </p:nvSpPr>
        <p:spPr bwMode="auto">
          <a:xfrm>
            <a:off x="683568" y="1997047"/>
            <a:ext cx="8460432" cy="3787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r>
              <a:rPr lang="de-DE" altLang="de-DE" b="1" dirty="0">
                <a:latin typeface="+mn-lt"/>
              </a:rPr>
              <a:t>n</a:t>
            </a:r>
            <a:r>
              <a:rPr lang="de-DE" altLang="de-DE" b="1" dirty="0" smtClean="0">
                <a:latin typeface="+mn-lt"/>
              </a:rPr>
              <a:t>ie überhastet vorgehen</a:t>
            </a:r>
            <a:endParaRPr lang="de-DE" altLang="de-DE" b="1" dirty="0">
              <a:latin typeface="+mn-lt"/>
            </a:endParaRPr>
          </a:p>
          <a:p>
            <a:endParaRPr lang="de-DE" altLang="de-DE" dirty="0" smtClean="0">
              <a:latin typeface="+mn-lt"/>
            </a:endParaRPr>
          </a:p>
          <a:p>
            <a:endParaRPr lang="de-DE" altLang="de-DE" dirty="0">
              <a:latin typeface="+mn-lt"/>
            </a:endParaRPr>
          </a:p>
          <a:p>
            <a:r>
              <a:rPr lang="de-DE" altLang="de-DE" b="1" dirty="0" smtClean="0">
                <a:latin typeface="+mn-lt"/>
              </a:rPr>
              <a:t>diszipliniert handeln</a:t>
            </a:r>
            <a:endParaRPr lang="de-DE" altLang="de-DE" b="1" dirty="0">
              <a:latin typeface="+mn-lt"/>
            </a:endParaRPr>
          </a:p>
          <a:p>
            <a:endParaRPr lang="de-DE" altLang="de-DE" dirty="0" smtClean="0">
              <a:latin typeface="+mn-lt"/>
            </a:endParaRPr>
          </a:p>
          <a:p>
            <a:endParaRPr lang="de-DE" altLang="de-DE" dirty="0">
              <a:latin typeface="+mn-lt"/>
            </a:endParaRPr>
          </a:p>
          <a:p>
            <a:r>
              <a:rPr lang="de-DE" altLang="de-DE" b="1" dirty="0" smtClean="0">
                <a:latin typeface="+mn-lt"/>
              </a:rPr>
              <a:t>Weisungen beachten</a:t>
            </a:r>
          </a:p>
          <a:p>
            <a:endParaRPr lang="de-DE" altLang="de-DE" b="1" dirty="0" smtClean="0">
              <a:latin typeface="+mn-lt"/>
            </a:endParaRPr>
          </a:p>
          <a:p>
            <a:endParaRPr lang="de-DE" altLang="de-DE" b="1" dirty="0">
              <a:latin typeface="+mn-lt"/>
            </a:endParaRPr>
          </a:p>
          <a:p>
            <a:r>
              <a:rPr lang="de-DE" altLang="de-DE" b="1" dirty="0" smtClean="0">
                <a:latin typeface="+mn-lt"/>
              </a:rPr>
              <a:t>keine unnötigen Risiken eingehen</a:t>
            </a:r>
          </a:p>
        </p:txBody>
      </p:sp>
      <p:sp>
        <p:nvSpPr>
          <p:cNvPr id="4" name="Titel 1"/>
          <p:cNvSpPr txBox="1">
            <a:spLocks/>
          </p:cNvSpPr>
          <p:nvPr/>
        </p:nvSpPr>
        <p:spPr>
          <a:xfrm>
            <a:off x="250825" y="90805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smtClean="0"/>
              <a:t>Einsatzmaßnahmen:</a:t>
            </a:r>
            <a:endParaRPr lang="de-DE" sz="1800" kern="0" dirty="0"/>
          </a:p>
        </p:txBody>
      </p:sp>
    </p:spTree>
    <p:extLst>
      <p:ext uri="{BB962C8B-B14F-4D97-AF65-F5344CB8AC3E}">
        <p14:creationId xmlns:p14="http://schemas.microsoft.com/office/powerpoint/2010/main" val="30069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42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42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42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42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42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42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99B919-5264-4968-913F-446F313BA536}" type="slidenum">
              <a:rPr lang="de-DE" altLang="de-DE"/>
              <a:pPr/>
              <a:t>45</a:t>
            </a:fld>
            <a:endParaRPr lang="de-DE" altLang="de-DE" dirty="0"/>
          </a:p>
        </p:txBody>
      </p:sp>
      <p:sp>
        <p:nvSpPr>
          <p:cNvPr id="94212" name="Rectangle 4"/>
          <p:cNvSpPr>
            <a:spLocks noChangeArrowheads="1"/>
          </p:cNvSpPr>
          <p:nvPr/>
        </p:nvSpPr>
        <p:spPr bwMode="auto">
          <a:xfrm>
            <a:off x="683568" y="1443050"/>
            <a:ext cx="8460432" cy="4895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r>
              <a:rPr lang="de-DE" altLang="de-DE" b="1" dirty="0">
                <a:latin typeface="+mn-lt"/>
              </a:rPr>
              <a:t>solange nach Verschütteten suchen, </a:t>
            </a:r>
          </a:p>
          <a:p>
            <a:r>
              <a:rPr lang="de-DE" altLang="de-DE" b="1" dirty="0">
                <a:latin typeface="+mn-lt"/>
              </a:rPr>
              <a:t>bis zweifelsfrei feststeht, dass niemand mehr </a:t>
            </a:r>
          </a:p>
          <a:p>
            <a:r>
              <a:rPr lang="de-DE" altLang="de-DE" b="1" dirty="0">
                <a:latin typeface="+mn-lt"/>
              </a:rPr>
              <a:t>unter den Trümmern liegt</a:t>
            </a:r>
          </a:p>
          <a:p>
            <a:endParaRPr lang="de-DE" altLang="de-DE" b="1" dirty="0" smtClean="0">
              <a:latin typeface="+mn-lt"/>
            </a:endParaRPr>
          </a:p>
          <a:p>
            <a:endParaRPr lang="de-DE" altLang="de-DE" b="1" dirty="0">
              <a:latin typeface="+mn-lt"/>
            </a:endParaRPr>
          </a:p>
          <a:p>
            <a:r>
              <a:rPr lang="de-DE" altLang="de-DE" b="1" dirty="0" smtClean="0">
                <a:latin typeface="+mn-lt"/>
              </a:rPr>
              <a:t>in </a:t>
            </a:r>
            <a:r>
              <a:rPr lang="de-DE" altLang="de-DE" b="1" dirty="0">
                <a:latin typeface="+mn-lt"/>
              </a:rPr>
              <a:t>unmittelbarer Nähe von Verunglückten </a:t>
            </a:r>
          </a:p>
          <a:p>
            <a:r>
              <a:rPr lang="de-DE" altLang="de-DE" b="1" dirty="0">
                <a:latin typeface="+mn-lt"/>
              </a:rPr>
              <a:t>nur mit Handgeräten arbeiten</a:t>
            </a:r>
          </a:p>
          <a:p>
            <a:endParaRPr lang="de-DE" altLang="de-DE" b="1" dirty="0" smtClean="0">
              <a:latin typeface="+mn-lt"/>
            </a:endParaRPr>
          </a:p>
          <a:p>
            <a:endParaRPr lang="de-DE" altLang="de-DE" b="1" dirty="0">
              <a:latin typeface="+mn-lt"/>
            </a:endParaRPr>
          </a:p>
          <a:p>
            <a:r>
              <a:rPr lang="de-DE" altLang="de-DE" b="1" dirty="0" smtClean="0">
                <a:latin typeface="+mn-lt"/>
              </a:rPr>
              <a:t>gerettete </a:t>
            </a:r>
            <a:r>
              <a:rPr lang="de-DE" altLang="de-DE" b="1" dirty="0">
                <a:latin typeface="+mn-lt"/>
              </a:rPr>
              <a:t>in ärztliche Behandlung</a:t>
            </a:r>
          </a:p>
          <a:p>
            <a:endParaRPr lang="de-DE" altLang="de-DE" b="1" dirty="0" smtClean="0">
              <a:latin typeface="+mn-lt"/>
            </a:endParaRPr>
          </a:p>
          <a:p>
            <a:endParaRPr lang="de-DE" altLang="de-DE" b="1" dirty="0">
              <a:latin typeface="+mn-lt"/>
            </a:endParaRPr>
          </a:p>
          <a:p>
            <a:r>
              <a:rPr lang="de-DE" altLang="de-DE" b="1" dirty="0">
                <a:latin typeface="+mn-lt"/>
              </a:rPr>
              <a:t>Personalien und Verbleib schriftlich </a:t>
            </a:r>
            <a:r>
              <a:rPr lang="de-DE" altLang="de-DE" b="1" dirty="0" smtClean="0">
                <a:latin typeface="+mn-lt"/>
              </a:rPr>
              <a:t>festhalten</a:t>
            </a:r>
            <a:endParaRPr lang="de-DE" altLang="de-DE" b="1" dirty="0">
              <a:latin typeface="+mn-lt"/>
            </a:endParaRPr>
          </a:p>
        </p:txBody>
      </p:sp>
      <p:sp>
        <p:nvSpPr>
          <p:cNvPr id="4" name="Titel 1"/>
          <p:cNvSpPr txBox="1">
            <a:spLocks/>
          </p:cNvSpPr>
          <p:nvPr/>
        </p:nvSpPr>
        <p:spPr>
          <a:xfrm>
            <a:off x="250825" y="90805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smtClean="0"/>
              <a:t>Einsatzmaßnahmen:</a:t>
            </a:r>
            <a:endParaRPr lang="de-DE" sz="1800" kern="0" dirty="0"/>
          </a:p>
        </p:txBody>
      </p:sp>
    </p:spTree>
    <p:extLst>
      <p:ext uri="{BB962C8B-B14F-4D97-AF65-F5344CB8AC3E}">
        <p14:creationId xmlns:p14="http://schemas.microsoft.com/office/powerpoint/2010/main" val="1461510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42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42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42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42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42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42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421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421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99B919-5264-4968-913F-446F313BA536}" type="slidenum">
              <a:rPr lang="de-DE" altLang="de-DE"/>
              <a:pPr/>
              <a:t>46</a:t>
            </a:fld>
            <a:endParaRPr lang="de-DE" altLang="de-DE" dirty="0"/>
          </a:p>
        </p:txBody>
      </p:sp>
      <p:sp>
        <p:nvSpPr>
          <p:cNvPr id="4" name="Titel 1"/>
          <p:cNvSpPr txBox="1">
            <a:spLocks/>
          </p:cNvSpPr>
          <p:nvPr/>
        </p:nvSpPr>
        <p:spPr>
          <a:xfrm>
            <a:off x="250825" y="90805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smtClean="0"/>
              <a:t>Einsatzmaßnahmen:</a:t>
            </a:r>
            <a:endParaRPr lang="de-DE" sz="1800" kern="0" dirty="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072331" y="1359173"/>
            <a:ext cx="7604125" cy="5310187"/>
          </a:xfrm>
          <a:prstGeom prst="rect">
            <a:avLst/>
          </a:prstGeom>
          <a:solidFill>
            <a:schemeClr val="tx2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de-DE" altLang="de-DE" sz="1800" b="1" dirty="0">
                <a:latin typeface="Arial" charset="0"/>
              </a:rPr>
              <a:t> Vermeidung von Erschütterungen!</a:t>
            </a:r>
          </a:p>
          <a:p>
            <a:pPr lvl="1">
              <a:buFontTx/>
              <a:buChar char="•"/>
            </a:pPr>
            <a:r>
              <a:rPr lang="de-DE" altLang="de-DE" sz="1800" b="1" dirty="0">
                <a:latin typeface="Arial" charset="0"/>
              </a:rPr>
              <a:t> möglichst von Hand arbeiten!</a:t>
            </a:r>
          </a:p>
          <a:p>
            <a:pPr>
              <a:buFontTx/>
              <a:buChar char="•"/>
            </a:pPr>
            <a:r>
              <a:rPr lang="de-DE" altLang="de-DE" sz="1800" b="1" dirty="0">
                <a:latin typeface="Arial" charset="0"/>
              </a:rPr>
              <a:t> sehr vorsichtiger Einsatz von Rettungsgeräten!</a:t>
            </a:r>
          </a:p>
          <a:p>
            <a:pPr lvl="1">
              <a:buFontTx/>
              <a:buChar char="•"/>
            </a:pPr>
            <a:r>
              <a:rPr lang="de-DE" altLang="de-DE" sz="1800" b="1" dirty="0">
                <a:latin typeface="Arial" charset="0"/>
              </a:rPr>
              <a:t> Risiken: Große Kräfte, große Lasten!</a:t>
            </a:r>
          </a:p>
          <a:p>
            <a:pPr lvl="2">
              <a:buFontTx/>
              <a:buChar char="•"/>
            </a:pPr>
            <a:r>
              <a:rPr lang="de-DE" altLang="de-DE" sz="1800" b="1" dirty="0">
                <a:latin typeface="Arial" charset="0"/>
              </a:rPr>
              <a:t> plötzliche Lageänderungen / Verschiebungen von</a:t>
            </a:r>
            <a:br>
              <a:rPr lang="de-DE" altLang="de-DE" sz="1800" b="1" dirty="0">
                <a:latin typeface="Arial" charset="0"/>
              </a:rPr>
            </a:br>
            <a:r>
              <a:rPr lang="de-DE" altLang="de-DE" sz="1800" b="1" dirty="0">
                <a:latin typeface="Arial" charset="0"/>
              </a:rPr>
              <a:t>  Trümmerteilen einkalkulieren! </a:t>
            </a:r>
          </a:p>
          <a:p>
            <a:pPr lvl="2">
              <a:buFontTx/>
              <a:buChar char="•"/>
            </a:pPr>
            <a:r>
              <a:rPr lang="de-DE" altLang="de-DE" sz="1800" b="1" dirty="0">
                <a:latin typeface="Arial" charset="0"/>
              </a:rPr>
              <a:t> erhöhtes Unfallrisiko beachten!</a:t>
            </a:r>
          </a:p>
          <a:p>
            <a:pPr lvl="1"/>
            <a:r>
              <a:rPr lang="de-DE" altLang="de-DE" sz="1800" b="1" dirty="0">
                <a:latin typeface="Arial" charset="0"/>
              </a:rPr>
              <a:t>  Daher:</a:t>
            </a:r>
          </a:p>
          <a:p>
            <a:pPr lvl="2">
              <a:buFontTx/>
              <a:buChar char="•"/>
            </a:pPr>
            <a:r>
              <a:rPr lang="de-DE" altLang="de-DE" sz="1800" b="1" dirty="0">
                <a:latin typeface="Arial" charset="0"/>
              </a:rPr>
              <a:t> nicht mit mehreren Rettungsgeräten gleichzeitig an </a:t>
            </a:r>
            <a:br>
              <a:rPr lang="de-DE" altLang="de-DE" sz="1800" b="1" dirty="0">
                <a:latin typeface="Arial" charset="0"/>
              </a:rPr>
            </a:br>
            <a:r>
              <a:rPr lang="de-DE" altLang="de-DE" sz="1800" b="1" dirty="0">
                <a:latin typeface="Arial" charset="0"/>
              </a:rPr>
              <a:t>  einem Trümmerteil arbeiten bzw.</a:t>
            </a:r>
          </a:p>
          <a:p>
            <a:pPr lvl="2">
              <a:buFontTx/>
              <a:buChar char="•"/>
            </a:pPr>
            <a:r>
              <a:rPr lang="de-DE" altLang="de-DE" sz="1800" b="1" dirty="0">
                <a:latin typeface="Arial" charset="0"/>
              </a:rPr>
              <a:t> genaue Abstimmung der Maßnahme durch zuständige</a:t>
            </a:r>
            <a:br>
              <a:rPr lang="de-DE" altLang="de-DE" sz="1800" b="1" dirty="0">
                <a:latin typeface="Arial" charset="0"/>
              </a:rPr>
            </a:br>
            <a:r>
              <a:rPr lang="de-DE" altLang="de-DE" sz="1800" b="1" dirty="0">
                <a:latin typeface="Arial" charset="0"/>
              </a:rPr>
              <a:t>  Führungskräfte und entsprechende Weisungen beachten!</a:t>
            </a:r>
          </a:p>
          <a:p>
            <a:pPr lvl="2">
              <a:buFontTx/>
              <a:buChar char="•"/>
            </a:pPr>
            <a:r>
              <a:rPr lang="de-DE" altLang="de-DE" sz="1800" b="1" dirty="0">
                <a:latin typeface="Arial" charset="0"/>
              </a:rPr>
              <a:t> Rückzug nicht benötigter Einsatzkräfte aus dem Gefahren-</a:t>
            </a:r>
            <a:br>
              <a:rPr lang="de-DE" altLang="de-DE" sz="1800" b="1" dirty="0">
                <a:latin typeface="Arial" charset="0"/>
              </a:rPr>
            </a:br>
            <a:r>
              <a:rPr lang="de-DE" altLang="de-DE" sz="1800" b="1" dirty="0">
                <a:latin typeface="Arial" charset="0"/>
              </a:rPr>
              <a:t>   </a:t>
            </a:r>
            <a:r>
              <a:rPr lang="de-DE" altLang="de-DE" sz="1800" b="1" dirty="0" err="1">
                <a:latin typeface="Arial" charset="0"/>
              </a:rPr>
              <a:t>bereich</a:t>
            </a:r>
            <a:r>
              <a:rPr lang="de-DE" altLang="de-DE" sz="1800" b="1" dirty="0">
                <a:latin typeface="Arial" charset="0"/>
              </a:rPr>
              <a:t> (Warnung von Kameraden!)</a:t>
            </a:r>
          </a:p>
          <a:p>
            <a:pPr lvl="2">
              <a:buFontTx/>
              <a:buChar char="•"/>
            </a:pPr>
            <a:r>
              <a:rPr lang="de-DE" altLang="de-DE" sz="1800" b="1" dirty="0">
                <a:latin typeface="Arial" charset="0"/>
              </a:rPr>
              <a:t> Trümmerteile z.B. gegen Wegrutschen sichern, soweit </a:t>
            </a:r>
            <a:br>
              <a:rPr lang="de-DE" altLang="de-DE" sz="1800" b="1" dirty="0">
                <a:latin typeface="Arial" charset="0"/>
              </a:rPr>
            </a:br>
            <a:r>
              <a:rPr lang="de-DE" altLang="de-DE" sz="1800" b="1" dirty="0">
                <a:latin typeface="Arial" charset="0"/>
              </a:rPr>
              <a:t>   möglich!</a:t>
            </a:r>
          </a:p>
          <a:p>
            <a:pPr lvl="1"/>
            <a:r>
              <a:rPr lang="de-DE" altLang="de-DE" sz="1800" b="1" dirty="0">
                <a:latin typeface="Arial" charset="0"/>
              </a:rPr>
              <a:t> Allgemein:</a:t>
            </a:r>
          </a:p>
          <a:p>
            <a:pPr lvl="2">
              <a:buFontTx/>
              <a:buChar char="•"/>
            </a:pPr>
            <a:r>
              <a:rPr lang="de-DE" altLang="de-DE" sz="1800" b="1" dirty="0">
                <a:latin typeface="Arial" charset="0"/>
              </a:rPr>
              <a:t> erst denken, dann handeln!</a:t>
            </a:r>
          </a:p>
          <a:p>
            <a:pPr lvl="2">
              <a:buFontTx/>
              <a:buChar char="•"/>
            </a:pPr>
            <a:r>
              <a:rPr lang="de-DE" altLang="de-DE" sz="1800" b="1" dirty="0">
                <a:latin typeface="Arial" charset="0"/>
              </a:rPr>
              <a:t> keine „Eigendynamik“, handeln nur nach Auftrag</a:t>
            </a:r>
            <a:r>
              <a:rPr lang="de-DE" altLang="de-DE" sz="1800" b="1" dirty="0">
                <a:solidFill>
                  <a:srgbClr val="FFFF00"/>
                </a:solidFill>
                <a:latin typeface="Arial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129630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1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6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1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6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1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6" dur="5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1" dur="5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6" dur="5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 bldLvl="3" animBg="1" autoUpdateAnimBg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2489284"/>
              </p:ext>
            </p:extLst>
          </p:nvPr>
        </p:nvGraphicFramePr>
        <p:xfrm>
          <a:off x="3936008" y="1462088"/>
          <a:ext cx="4722217" cy="505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1" name="Bitmap" r:id="rId4" imgW="5304762" imgH="5676190" progId="Paint.Picture">
                  <p:embed/>
                </p:oleObj>
              </mc:Choice>
              <mc:Fallback>
                <p:oleObj name="Bitmap" r:id="rId4" imgW="5304762" imgH="5676190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36008" y="1462088"/>
                        <a:ext cx="4722217" cy="5054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228600" y="1828800"/>
            <a:ext cx="5178425" cy="410845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de-DE" altLang="de-DE" b="1" dirty="0">
                <a:solidFill>
                  <a:srgbClr val="FFFF00"/>
                </a:solidFill>
                <a:latin typeface="Arial" charset="0"/>
              </a:rPr>
              <a:t> Einsatzstelle sichern</a:t>
            </a:r>
          </a:p>
          <a:p>
            <a:pPr>
              <a:buFontTx/>
              <a:buChar char="•"/>
            </a:pPr>
            <a:r>
              <a:rPr lang="de-DE" altLang="de-DE" b="1" dirty="0">
                <a:solidFill>
                  <a:srgbClr val="FFFF00"/>
                </a:solidFill>
                <a:latin typeface="Arial" charset="0"/>
              </a:rPr>
              <a:t> Grabenrand entlasten </a:t>
            </a:r>
          </a:p>
          <a:p>
            <a:pPr>
              <a:buFontTx/>
              <a:buChar char="•"/>
            </a:pPr>
            <a:r>
              <a:rPr lang="de-DE" altLang="de-DE" b="1" dirty="0">
                <a:solidFill>
                  <a:srgbClr val="FFFF00"/>
                </a:solidFill>
                <a:latin typeface="Arial" charset="0"/>
              </a:rPr>
              <a:t> Grabenrand sichern</a:t>
            </a:r>
          </a:p>
          <a:p>
            <a:pPr>
              <a:buFontTx/>
              <a:buChar char="•"/>
            </a:pPr>
            <a:r>
              <a:rPr lang="de-DE" altLang="de-DE" b="1" dirty="0">
                <a:solidFill>
                  <a:srgbClr val="FFFF00"/>
                </a:solidFill>
                <a:latin typeface="Arial" charset="0"/>
              </a:rPr>
              <a:t> Medizinische Erstversorgung </a:t>
            </a:r>
            <a:br>
              <a:rPr lang="de-DE" altLang="de-DE" b="1" dirty="0">
                <a:solidFill>
                  <a:srgbClr val="FFFF00"/>
                </a:solidFill>
                <a:latin typeface="Arial" charset="0"/>
              </a:rPr>
            </a:br>
            <a:r>
              <a:rPr lang="de-DE" altLang="de-DE" b="1" dirty="0">
                <a:solidFill>
                  <a:srgbClr val="FFFF00"/>
                </a:solidFill>
                <a:latin typeface="Arial" charset="0"/>
              </a:rPr>
              <a:t>  ermöglichen!</a:t>
            </a:r>
          </a:p>
          <a:p>
            <a:pPr>
              <a:buFontTx/>
              <a:buChar char="•"/>
            </a:pPr>
            <a:r>
              <a:rPr lang="de-DE" altLang="de-DE" b="1" dirty="0">
                <a:solidFill>
                  <a:srgbClr val="FFFF00"/>
                </a:solidFill>
                <a:latin typeface="Arial" charset="0"/>
              </a:rPr>
              <a:t> Verschütteten vorsichtig</a:t>
            </a:r>
            <a:br>
              <a:rPr lang="de-DE" altLang="de-DE" b="1" dirty="0">
                <a:solidFill>
                  <a:srgbClr val="FFFF00"/>
                </a:solidFill>
                <a:latin typeface="Arial" charset="0"/>
              </a:rPr>
            </a:br>
            <a:r>
              <a:rPr lang="de-DE" altLang="de-DE" b="1" dirty="0">
                <a:solidFill>
                  <a:srgbClr val="FFFF00"/>
                </a:solidFill>
                <a:latin typeface="Arial" charset="0"/>
              </a:rPr>
              <a:t>  frei graben/ befreien!</a:t>
            </a:r>
            <a:br>
              <a:rPr lang="de-DE" altLang="de-DE" b="1" dirty="0">
                <a:solidFill>
                  <a:srgbClr val="FFFF00"/>
                </a:solidFill>
                <a:latin typeface="Arial" charset="0"/>
              </a:rPr>
            </a:br>
            <a:r>
              <a:rPr lang="de-DE" altLang="de-DE" b="1" dirty="0">
                <a:solidFill>
                  <a:srgbClr val="FFFF00"/>
                </a:solidFill>
                <a:latin typeface="Arial" charset="0"/>
              </a:rPr>
              <a:t>  (Hände, Klappspaten einsetzen!)</a:t>
            </a:r>
          </a:p>
          <a:p>
            <a:pPr>
              <a:buFontTx/>
              <a:buChar char="•"/>
            </a:pPr>
            <a:r>
              <a:rPr lang="de-DE" altLang="de-DE" b="1" dirty="0">
                <a:solidFill>
                  <a:srgbClr val="FFFF00"/>
                </a:solidFill>
                <a:latin typeface="Arial" charset="0"/>
              </a:rPr>
              <a:t> Sicherungsmaßnahmen </a:t>
            </a:r>
            <a:br>
              <a:rPr lang="de-DE" altLang="de-DE" b="1" dirty="0">
                <a:solidFill>
                  <a:srgbClr val="FFFF00"/>
                </a:solidFill>
                <a:latin typeface="Arial" charset="0"/>
              </a:rPr>
            </a:br>
            <a:r>
              <a:rPr lang="de-DE" altLang="de-DE" b="1" dirty="0">
                <a:solidFill>
                  <a:srgbClr val="FFFF00"/>
                </a:solidFill>
                <a:latin typeface="Arial" charset="0"/>
              </a:rPr>
              <a:t>  parallel zum Freigraben</a:t>
            </a:r>
            <a:br>
              <a:rPr lang="de-DE" altLang="de-DE" b="1" dirty="0">
                <a:solidFill>
                  <a:srgbClr val="FFFF00"/>
                </a:solidFill>
                <a:latin typeface="Arial" charset="0"/>
              </a:rPr>
            </a:br>
            <a:r>
              <a:rPr lang="de-DE" altLang="de-DE" b="1" dirty="0">
                <a:solidFill>
                  <a:srgbClr val="FFFF00"/>
                </a:solidFill>
                <a:latin typeface="Arial" charset="0"/>
              </a:rPr>
              <a:t>  (Gleitschalung/</a:t>
            </a:r>
            <a:r>
              <a:rPr lang="de-DE" altLang="de-DE" b="1" dirty="0" err="1">
                <a:solidFill>
                  <a:srgbClr val="FFFF00"/>
                </a:solidFill>
                <a:latin typeface="Arial" charset="0"/>
              </a:rPr>
              <a:t>Verbausysteme</a:t>
            </a:r>
            <a:r>
              <a:rPr lang="de-DE" altLang="de-DE" b="1" dirty="0">
                <a:solidFill>
                  <a:srgbClr val="FFFF00"/>
                </a:solidFill>
                <a:latin typeface="Arial" charset="0"/>
              </a:rPr>
              <a:t>)!  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4572000" y="2132856"/>
            <a:ext cx="463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de-DE" altLang="de-DE" sz="3600" dirty="0">
                <a:solidFill>
                  <a:schemeClr val="bg1"/>
                </a:solidFill>
                <a:latin typeface="Arial Black" pitchFamily="34" charset="0"/>
              </a:rPr>
              <a:t>?</a:t>
            </a: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7924800" y="2355602"/>
            <a:ext cx="463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de-DE" altLang="de-DE" sz="3600" dirty="0">
                <a:solidFill>
                  <a:schemeClr val="bg1"/>
                </a:solidFill>
                <a:latin typeface="Arial Black" pitchFamily="34" charset="0"/>
              </a:rPr>
              <a:t>?</a:t>
            </a: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5629276" y="1419498"/>
            <a:ext cx="463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de-DE" altLang="de-DE" sz="3600" dirty="0">
                <a:solidFill>
                  <a:schemeClr val="bg1"/>
                </a:solidFill>
                <a:latin typeface="Arial Black" pitchFamily="34" charset="0"/>
              </a:rPr>
              <a:t>?</a:t>
            </a:r>
          </a:p>
        </p:txBody>
      </p:sp>
      <p:sp>
        <p:nvSpPr>
          <p:cNvPr id="9" name="Foliennummernplatzhalter 3"/>
          <p:cNvSpPr>
            <a:spLocks noGrp="1"/>
          </p:cNvSpPr>
          <p:nvPr>
            <p:ph type="sldNum" sz="quarter" idx="10"/>
          </p:nvPr>
        </p:nvSpPr>
        <p:spPr>
          <a:xfrm>
            <a:off x="250825" y="6237288"/>
            <a:ext cx="1905000" cy="457200"/>
          </a:xfrm>
        </p:spPr>
        <p:txBody>
          <a:bodyPr/>
          <a:lstStyle/>
          <a:p>
            <a:fld id="{BF5B9B85-9F1A-4C99-B8AA-C5B9AC7A7732}" type="slidenum">
              <a:rPr lang="de-DE" altLang="de-DE"/>
              <a:pPr/>
              <a:t>47</a:t>
            </a:fld>
            <a:endParaRPr lang="de-DE" altLang="de-DE" dirty="0"/>
          </a:p>
        </p:txBody>
      </p:sp>
      <p:sp>
        <p:nvSpPr>
          <p:cNvPr id="10" name="Titel 1"/>
          <p:cNvSpPr txBox="1">
            <a:spLocks/>
          </p:cNvSpPr>
          <p:nvPr/>
        </p:nvSpPr>
        <p:spPr>
          <a:xfrm>
            <a:off x="250825" y="90872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dirty="0" smtClean="0"/>
              <a:t>Einsatzmaßnahmen:</a:t>
            </a:r>
            <a:endParaRPr lang="de-DE" sz="1800" kern="0" dirty="0"/>
          </a:p>
        </p:txBody>
      </p:sp>
    </p:spTree>
    <p:extLst>
      <p:ext uri="{BB962C8B-B14F-4D97-AF65-F5344CB8AC3E}">
        <p14:creationId xmlns:p14="http://schemas.microsoft.com/office/powerpoint/2010/main" val="3052745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1843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184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184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2" dur="500"/>
                                        <p:tgtEl>
                                          <p:spTgt spid="184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build="p" animBg="1" autoUpdateAnimBg="0"/>
      <p:bldP spid="18437" grpId="0" build="p" autoUpdateAnimBg="0"/>
      <p:bldP spid="18438" grpId="0" build="p" autoUpdateAnimBg="0"/>
      <p:bldP spid="18439" grpId="0" build="p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944910"/>
            <a:ext cx="8637588" cy="323850"/>
          </a:xfrm>
        </p:spPr>
        <p:txBody>
          <a:bodyPr/>
          <a:lstStyle/>
          <a:p>
            <a:r>
              <a:rPr lang="de-DE" dirty="0" smtClean="0"/>
              <a:t>Einsatzmaßnahmen:</a:t>
            </a:r>
            <a:endParaRPr lang="de-DE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105024"/>
            <a:ext cx="7876575" cy="3268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oliennummernplatzhalter 1"/>
          <p:cNvSpPr>
            <a:spLocks noGrp="1"/>
          </p:cNvSpPr>
          <p:nvPr>
            <p:ph type="sldNum" sz="quarter" idx="10"/>
          </p:nvPr>
        </p:nvSpPr>
        <p:spPr>
          <a:xfrm>
            <a:off x="250825" y="6237288"/>
            <a:ext cx="1905000" cy="457200"/>
          </a:xfrm>
        </p:spPr>
        <p:txBody>
          <a:bodyPr/>
          <a:lstStyle/>
          <a:p>
            <a:fld id="{F28EDD04-D4B0-4F7B-9783-B70056C13783}" type="slidenum">
              <a:rPr lang="de-DE" altLang="de-DE"/>
              <a:pPr/>
              <a:t>48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924452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944910"/>
            <a:ext cx="8637588" cy="323850"/>
          </a:xfrm>
        </p:spPr>
        <p:txBody>
          <a:bodyPr/>
          <a:lstStyle/>
          <a:p>
            <a:r>
              <a:rPr lang="de-DE" dirty="0" smtClean="0"/>
              <a:t>Einsatzmaßnahmen:</a:t>
            </a:r>
            <a:endParaRPr lang="de-DE" dirty="0"/>
          </a:p>
        </p:txBody>
      </p:sp>
      <p:sp>
        <p:nvSpPr>
          <p:cNvPr id="3" name="Textfeld 2"/>
          <p:cNvSpPr txBox="1"/>
          <p:nvPr/>
        </p:nvSpPr>
        <p:spPr>
          <a:xfrm>
            <a:off x="660998" y="1616274"/>
            <a:ext cx="8496944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800" dirty="0" smtClean="0"/>
              <a:t>1.	Sichern: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dirty="0" smtClean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altLang="de-DE" dirty="0"/>
              <a:t>nicht zu nah an die Einsatzstelle </a:t>
            </a:r>
            <a:r>
              <a:rPr lang="de-DE" altLang="de-DE" dirty="0" smtClean="0"/>
              <a:t>heranfahren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altLang="de-DE" dirty="0" smtClean="0"/>
              <a:t>weiträumig </a:t>
            </a:r>
            <a:r>
              <a:rPr lang="de-DE" altLang="de-DE" dirty="0"/>
              <a:t>absperren </a:t>
            </a:r>
          </a:p>
          <a:p>
            <a:pPr>
              <a:spcAft>
                <a:spcPts val="600"/>
              </a:spcAft>
            </a:pPr>
            <a:r>
              <a:rPr lang="de-DE" altLang="de-DE" dirty="0" smtClean="0"/>
              <a:t>	(Erschütterungen</a:t>
            </a:r>
            <a:r>
              <a:rPr lang="de-DE" altLang="de-DE" dirty="0"/>
              <a:t>, Lkw, Schienenfahrzeuge</a:t>
            </a:r>
            <a:r>
              <a:rPr lang="de-DE" altLang="de-DE" dirty="0" smtClean="0"/>
              <a:t>)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altLang="de-DE" dirty="0"/>
              <a:t>Schadenobjekt vollständig räumen lassen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altLang="de-DE" dirty="0"/>
              <a:t>Abstützen, Aussteifen und </a:t>
            </a:r>
            <a:r>
              <a:rPr lang="de-DE" altLang="de-DE" dirty="0" smtClean="0"/>
              <a:t> Beleuchtung </a:t>
            </a:r>
            <a:r>
              <a:rPr lang="de-DE" altLang="de-DE" dirty="0"/>
              <a:t>der Rettungswege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altLang="de-DE" dirty="0"/>
              <a:t>zusätzliche Belastungen </a:t>
            </a:r>
            <a:r>
              <a:rPr lang="de-DE" altLang="de-DE" dirty="0" smtClean="0"/>
              <a:t>vermeiden</a:t>
            </a:r>
            <a:br>
              <a:rPr lang="de-DE" altLang="de-DE" dirty="0" smtClean="0"/>
            </a:br>
            <a:r>
              <a:rPr lang="de-DE" altLang="de-DE" dirty="0" smtClean="0"/>
              <a:t>	(Eigengewicht </a:t>
            </a:r>
            <a:r>
              <a:rPr lang="de-DE" altLang="de-DE" dirty="0"/>
              <a:t>von Helfern und Maschinen</a:t>
            </a:r>
            <a:r>
              <a:rPr lang="de-DE" altLang="de-DE" dirty="0" smtClean="0"/>
              <a:t>)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dirty="0" smtClean="0"/>
              <a:t>…</a:t>
            </a:r>
            <a:endParaRPr lang="de-DE" dirty="0"/>
          </a:p>
        </p:txBody>
      </p:sp>
      <p:sp>
        <p:nvSpPr>
          <p:cNvPr id="4" name="Foliennummernplatzhalter 1"/>
          <p:cNvSpPr>
            <a:spLocks noGrp="1"/>
          </p:cNvSpPr>
          <p:nvPr>
            <p:ph type="sldNum" sz="quarter" idx="10"/>
          </p:nvPr>
        </p:nvSpPr>
        <p:spPr>
          <a:xfrm>
            <a:off x="250825" y="6237288"/>
            <a:ext cx="1905000" cy="457200"/>
          </a:xfrm>
        </p:spPr>
        <p:txBody>
          <a:bodyPr/>
          <a:lstStyle/>
          <a:p>
            <a:fld id="{F28EDD04-D4B0-4F7B-9783-B70056C13783}" type="slidenum">
              <a:rPr lang="de-DE" altLang="de-DE"/>
              <a:pPr/>
              <a:t>49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01111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4D2807-7349-480E-9127-5F9C453DA0EC}" type="slidenum">
              <a:rPr lang="de-DE" altLang="de-DE"/>
              <a:pPr/>
              <a:t>5</a:t>
            </a:fld>
            <a:endParaRPr lang="de-DE" alt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647056" y="1628800"/>
            <a:ext cx="849694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4800" dirty="0" smtClean="0"/>
              <a:t>Erkundung: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Anzahl </a:t>
            </a:r>
            <a:r>
              <a:rPr lang="de-DE" dirty="0"/>
              <a:t>und Lage der Verschütteten bzw. eingeschlossenen Personen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Welche </a:t>
            </a:r>
            <a:r>
              <a:rPr lang="de-DE" dirty="0"/>
              <a:t>bedrohlichen Zustände bestehen </a:t>
            </a:r>
            <a:r>
              <a:rPr lang="de-DE" dirty="0" smtClean="0"/>
              <a:t>durch Wasser</a:t>
            </a:r>
            <a:r>
              <a:rPr lang="de-DE" dirty="0"/>
              <a:t>, Gas, Strom, Luftnot, Pressung, Verblutung, Kälte, Wärme,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 Gefahr des Nachrutschens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v</a:t>
            </a:r>
            <a:r>
              <a:rPr lang="de-DE" dirty="0" smtClean="0"/>
              <a:t>ergangene Zeitspanne</a:t>
            </a:r>
            <a:endParaRPr lang="de-DE" dirty="0"/>
          </a:p>
        </p:txBody>
      </p:sp>
      <p:sp>
        <p:nvSpPr>
          <p:cNvPr id="5" name="Titel 1"/>
          <p:cNvSpPr txBox="1">
            <a:spLocks/>
          </p:cNvSpPr>
          <p:nvPr/>
        </p:nvSpPr>
        <p:spPr>
          <a:xfrm>
            <a:off x="250825" y="90805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dirty="0" smtClean="0"/>
              <a:t>Vier Phasen der Erkundung</a:t>
            </a:r>
            <a:endParaRPr lang="de-DE" sz="1800" kern="0" dirty="0"/>
          </a:p>
        </p:txBody>
      </p:sp>
    </p:spTree>
    <p:extLst>
      <p:ext uri="{BB962C8B-B14F-4D97-AF65-F5344CB8AC3E}">
        <p14:creationId xmlns:p14="http://schemas.microsoft.com/office/powerpoint/2010/main" val="2604175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944910"/>
            <a:ext cx="8637588" cy="323850"/>
          </a:xfrm>
        </p:spPr>
        <p:txBody>
          <a:bodyPr/>
          <a:lstStyle/>
          <a:p>
            <a:r>
              <a:rPr lang="de-DE" dirty="0" smtClean="0"/>
              <a:t>Einsatzmaßnahmen:</a:t>
            </a:r>
            <a:endParaRPr lang="de-DE" dirty="0"/>
          </a:p>
        </p:txBody>
      </p:sp>
      <p:sp>
        <p:nvSpPr>
          <p:cNvPr id="3" name="Textfeld 2"/>
          <p:cNvSpPr txBox="1"/>
          <p:nvPr/>
        </p:nvSpPr>
        <p:spPr>
          <a:xfrm>
            <a:off x="660998" y="1616274"/>
            <a:ext cx="8496944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800" dirty="0" smtClean="0"/>
              <a:t>1.	Sichern: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dirty="0" smtClean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dirty="0"/>
              <a:t>Strom-, Gas- und Wasserversorgung zum Objekt 	unterbrechen lassen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dirty="0" smtClean="0"/>
              <a:t>Brandbekämpfung </a:t>
            </a:r>
            <a:r>
              <a:rPr lang="de-DE" dirty="0"/>
              <a:t>vorbereiten lassen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dirty="0"/>
              <a:t>Sicherung von absturzgefährdeten </a:t>
            </a:r>
            <a:r>
              <a:rPr lang="de-DE" dirty="0" smtClean="0"/>
              <a:t>Helfern</a:t>
            </a:r>
            <a:endParaRPr lang="de-DE" dirty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dirty="0" smtClean="0"/>
              <a:t>Bauaufsicht </a:t>
            </a:r>
            <a:r>
              <a:rPr lang="de-DE" dirty="0"/>
              <a:t>zur Beurteilung der Standsicherheit</a:t>
            </a:r>
            <a:r>
              <a:rPr lang="de-DE" dirty="0" smtClean="0"/>
              <a:t>.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dirty="0" smtClean="0"/>
              <a:t>…</a:t>
            </a:r>
            <a:endParaRPr lang="de-DE" dirty="0"/>
          </a:p>
        </p:txBody>
      </p:sp>
      <p:sp>
        <p:nvSpPr>
          <p:cNvPr id="4" name="Foliennummernplatzhalter 1"/>
          <p:cNvSpPr>
            <a:spLocks noGrp="1"/>
          </p:cNvSpPr>
          <p:nvPr>
            <p:ph type="sldNum" sz="quarter" idx="10"/>
          </p:nvPr>
        </p:nvSpPr>
        <p:spPr>
          <a:xfrm>
            <a:off x="250825" y="6237288"/>
            <a:ext cx="1905000" cy="457200"/>
          </a:xfrm>
        </p:spPr>
        <p:txBody>
          <a:bodyPr/>
          <a:lstStyle/>
          <a:p>
            <a:fld id="{F28EDD04-D4B0-4F7B-9783-B70056C13783}" type="slidenum">
              <a:rPr lang="de-DE" altLang="de-DE"/>
              <a:pPr/>
              <a:t>50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180149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944910"/>
            <a:ext cx="8637588" cy="323850"/>
          </a:xfrm>
        </p:spPr>
        <p:txBody>
          <a:bodyPr/>
          <a:lstStyle/>
          <a:p>
            <a:r>
              <a:rPr lang="de-DE" dirty="0" smtClean="0"/>
              <a:t>Einsatzmaßnahmen:</a:t>
            </a:r>
            <a:endParaRPr lang="de-DE" dirty="0"/>
          </a:p>
        </p:txBody>
      </p:sp>
      <p:sp>
        <p:nvSpPr>
          <p:cNvPr id="3" name="Textfeld 2"/>
          <p:cNvSpPr txBox="1"/>
          <p:nvPr/>
        </p:nvSpPr>
        <p:spPr>
          <a:xfrm>
            <a:off x="660998" y="1616274"/>
            <a:ext cx="8496944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800" dirty="0" smtClean="0"/>
              <a:t>2.	Zugang schaffen: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dirty="0" smtClean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dirty="0" smtClean="0"/>
              <a:t>Böschungsneigung je nach Bodenart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dirty="0" smtClean="0"/>
              <a:t>…</a:t>
            </a:r>
            <a:endParaRPr lang="de-DE" dirty="0"/>
          </a:p>
        </p:txBody>
      </p:sp>
      <p:sp>
        <p:nvSpPr>
          <p:cNvPr id="4" name="Foliennummernplatzhalter 1"/>
          <p:cNvSpPr>
            <a:spLocks noGrp="1"/>
          </p:cNvSpPr>
          <p:nvPr>
            <p:ph type="sldNum" sz="quarter" idx="10"/>
          </p:nvPr>
        </p:nvSpPr>
        <p:spPr>
          <a:xfrm>
            <a:off x="250825" y="6237288"/>
            <a:ext cx="1905000" cy="457200"/>
          </a:xfrm>
        </p:spPr>
        <p:txBody>
          <a:bodyPr/>
          <a:lstStyle/>
          <a:p>
            <a:fld id="{F28EDD04-D4B0-4F7B-9783-B70056C13783}" type="slidenum">
              <a:rPr lang="de-DE" altLang="de-DE"/>
              <a:pPr/>
              <a:t>51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22051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306824-1C83-4998-87F8-0A9D9026DDEF}" type="slidenum">
              <a:rPr lang="de-DE" altLang="de-DE"/>
              <a:pPr/>
              <a:t>52</a:t>
            </a:fld>
            <a:endParaRPr lang="de-DE" altLang="de-DE" dirty="0"/>
          </a:p>
        </p:txBody>
      </p:sp>
      <p:graphicFrame>
        <p:nvGraphicFramePr>
          <p:cNvPr id="7578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9189593"/>
              </p:ext>
            </p:extLst>
          </p:nvPr>
        </p:nvGraphicFramePr>
        <p:xfrm>
          <a:off x="108520" y="1412776"/>
          <a:ext cx="9035480" cy="50777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1" name="CorelDRAW" r:id="rId3" imgW="4499458" imgH="2529535" progId="CorelDRAW.Graphic.9">
                  <p:embed/>
                </p:oleObj>
              </mc:Choice>
              <mc:Fallback>
                <p:oleObj name="CorelDRAW" r:id="rId3" imgW="4499458" imgH="2529535" progId="CorelDRAW.Graphic.9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520" y="1412776"/>
                        <a:ext cx="9035480" cy="507775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tel 1"/>
          <p:cNvSpPr txBox="1">
            <a:spLocks/>
          </p:cNvSpPr>
          <p:nvPr/>
        </p:nvSpPr>
        <p:spPr>
          <a:xfrm>
            <a:off x="250825" y="90872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dirty="0" smtClean="0"/>
              <a:t>Einsatzmaßnahmen:</a:t>
            </a:r>
            <a:endParaRPr lang="de-DE" sz="1800" kern="0" dirty="0"/>
          </a:p>
        </p:txBody>
      </p:sp>
    </p:spTree>
    <p:extLst>
      <p:ext uri="{BB962C8B-B14F-4D97-AF65-F5344CB8AC3E}">
        <p14:creationId xmlns:p14="http://schemas.microsoft.com/office/powerpoint/2010/main" val="791125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7CE28-03E6-4291-9415-46BCEBB3A6E2}" type="slidenum">
              <a:rPr lang="de-DE" altLang="de-DE"/>
              <a:pPr/>
              <a:t>53</a:t>
            </a:fld>
            <a:endParaRPr lang="de-DE" altLang="de-DE" dirty="0"/>
          </a:p>
        </p:txBody>
      </p:sp>
      <p:graphicFrame>
        <p:nvGraphicFramePr>
          <p:cNvPr id="7680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5980433"/>
              </p:ext>
            </p:extLst>
          </p:nvPr>
        </p:nvGraphicFramePr>
        <p:xfrm>
          <a:off x="94181" y="1454770"/>
          <a:ext cx="8942315" cy="495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5" name="CorelDRAW" r:id="rId3" imgW="4991405" imgH="2766365" progId="CorelDRAW.Graphic.9">
                  <p:embed/>
                </p:oleObj>
              </mc:Choice>
              <mc:Fallback>
                <p:oleObj name="CorelDRAW" r:id="rId3" imgW="4991405" imgH="2766365" progId="CorelDRAW.Graphic.9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181" y="1454770"/>
                        <a:ext cx="8942315" cy="4958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tel 1"/>
          <p:cNvSpPr txBox="1">
            <a:spLocks/>
          </p:cNvSpPr>
          <p:nvPr/>
        </p:nvSpPr>
        <p:spPr>
          <a:xfrm>
            <a:off x="250825" y="90872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dirty="0" smtClean="0"/>
              <a:t>Einsatzmaßnahmen:</a:t>
            </a:r>
            <a:endParaRPr lang="de-DE" sz="1800" kern="0" dirty="0"/>
          </a:p>
        </p:txBody>
      </p:sp>
    </p:spTree>
    <p:extLst>
      <p:ext uri="{BB962C8B-B14F-4D97-AF65-F5344CB8AC3E}">
        <p14:creationId xmlns:p14="http://schemas.microsoft.com/office/powerpoint/2010/main" val="487871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EDD04-D4B0-4F7B-9783-B70056C13783}" type="slidenum">
              <a:rPr lang="de-DE" altLang="de-DE"/>
              <a:pPr/>
              <a:t>54</a:t>
            </a:fld>
            <a:endParaRPr lang="de-DE" altLang="de-DE" dirty="0"/>
          </a:p>
        </p:txBody>
      </p:sp>
      <p:grpSp>
        <p:nvGrpSpPr>
          <p:cNvPr id="74758" name="Group 6"/>
          <p:cNvGrpSpPr>
            <a:grpSpLocks/>
          </p:cNvGrpSpPr>
          <p:nvPr/>
        </p:nvGrpSpPr>
        <p:grpSpPr bwMode="auto">
          <a:xfrm>
            <a:off x="107504" y="1412776"/>
            <a:ext cx="8893175" cy="5373216"/>
            <a:chOff x="0" y="754"/>
            <a:chExt cx="5760" cy="3566"/>
          </a:xfrm>
        </p:grpSpPr>
        <p:graphicFrame>
          <p:nvGraphicFramePr>
            <p:cNvPr id="74756" name="Object 4"/>
            <p:cNvGraphicFramePr>
              <a:graphicFrameLocks noChangeAspect="1"/>
            </p:cNvGraphicFramePr>
            <p:nvPr/>
          </p:nvGraphicFramePr>
          <p:xfrm>
            <a:off x="431" y="1535"/>
            <a:ext cx="4672" cy="278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62" name="CorelDRAW" r:id="rId3" imgW="3868217" imgH="2306726" progId="CorelDRAW.Graphic.9">
                    <p:embed/>
                  </p:oleObj>
                </mc:Choice>
                <mc:Fallback>
                  <p:oleObj name="CorelDRAW" r:id="rId3" imgW="3868217" imgH="2306726" progId="CorelDRAW.Graphic.9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1" y="1535"/>
                          <a:ext cx="4672" cy="278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EAEAEA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4757" name="Object 5"/>
            <p:cNvGraphicFramePr>
              <a:graphicFrameLocks noChangeAspect="1"/>
            </p:cNvGraphicFramePr>
            <p:nvPr/>
          </p:nvGraphicFramePr>
          <p:xfrm>
            <a:off x="0" y="754"/>
            <a:ext cx="5760" cy="7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63" name="CorelDRAW" r:id="rId5" imgW="4568342" imgH="627278" progId="CorelDRAW.Graphic.9">
                    <p:embed/>
                  </p:oleObj>
                </mc:Choice>
                <mc:Fallback>
                  <p:oleObj name="CorelDRAW" r:id="rId5" imgW="4568342" imgH="627278" progId="CorelDRAW.Graphic.9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754"/>
                          <a:ext cx="5760" cy="79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EAEAEA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" name="Titel 1"/>
          <p:cNvSpPr txBox="1">
            <a:spLocks/>
          </p:cNvSpPr>
          <p:nvPr/>
        </p:nvSpPr>
        <p:spPr>
          <a:xfrm>
            <a:off x="250825" y="90872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dirty="0" smtClean="0"/>
              <a:t>Einsatzmaßnahmen:</a:t>
            </a:r>
            <a:endParaRPr lang="de-DE" sz="1800" kern="0" dirty="0"/>
          </a:p>
        </p:txBody>
      </p:sp>
    </p:spTree>
    <p:extLst>
      <p:ext uri="{BB962C8B-B14F-4D97-AF65-F5344CB8AC3E}">
        <p14:creationId xmlns:p14="http://schemas.microsoft.com/office/powerpoint/2010/main" val="4777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944910"/>
            <a:ext cx="8637588" cy="323850"/>
          </a:xfrm>
        </p:spPr>
        <p:txBody>
          <a:bodyPr/>
          <a:lstStyle/>
          <a:p>
            <a:r>
              <a:rPr lang="de-DE" dirty="0" smtClean="0"/>
              <a:t>Einsatzmaßnahmen:</a:t>
            </a:r>
            <a:endParaRPr lang="de-DE" dirty="0"/>
          </a:p>
        </p:txBody>
      </p:sp>
      <p:sp>
        <p:nvSpPr>
          <p:cNvPr id="3" name="Textfeld 2"/>
          <p:cNvSpPr txBox="1"/>
          <p:nvPr/>
        </p:nvSpPr>
        <p:spPr>
          <a:xfrm>
            <a:off x="660998" y="1616274"/>
            <a:ext cx="8496944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800" dirty="0" smtClean="0"/>
              <a:t>2.	Zugang schaffen: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dirty="0" smtClean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dirty="0" smtClean="0"/>
              <a:t>Böschungsneigung je nach Bodenart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dirty="0" smtClean="0"/>
              <a:t>Gewichtsabschätzung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dirty="0" smtClean="0"/>
              <a:t>…</a:t>
            </a:r>
            <a:endParaRPr lang="de-DE" dirty="0"/>
          </a:p>
        </p:txBody>
      </p:sp>
      <p:sp>
        <p:nvSpPr>
          <p:cNvPr id="4" name="Foliennummernplatzhalter 1"/>
          <p:cNvSpPr>
            <a:spLocks noGrp="1"/>
          </p:cNvSpPr>
          <p:nvPr>
            <p:ph type="sldNum" sz="quarter" idx="10"/>
          </p:nvPr>
        </p:nvSpPr>
        <p:spPr>
          <a:xfrm>
            <a:off x="250825" y="6237288"/>
            <a:ext cx="1905000" cy="457200"/>
          </a:xfrm>
        </p:spPr>
        <p:txBody>
          <a:bodyPr/>
          <a:lstStyle/>
          <a:p>
            <a:fld id="{F28EDD04-D4B0-4F7B-9783-B70056C13783}" type="slidenum">
              <a:rPr lang="de-DE" altLang="de-DE"/>
              <a:pPr/>
              <a:t>55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90625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F88ABB-72AE-44D6-881C-1F4D433C893F}" type="slidenum">
              <a:rPr lang="de-DE" altLang="de-DE"/>
              <a:pPr/>
              <a:t>56</a:t>
            </a:fld>
            <a:endParaRPr lang="de-DE" altLang="de-DE" dirty="0"/>
          </a:p>
        </p:txBody>
      </p:sp>
      <p:sp>
        <p:nvSpPr>
          <p:cNvPr id="105477" name="Text Box 5"/>
          <p:cNvSpPr txBox="1">
            <a:spLocks noChangeArrowheads="1"/>
          </p:cNvSpPr>
          <p:nvPr/>
        </p:nvSpPr>
        <p:spPr bwMode="auto">
          <a:xfrm>
            <a:off x="468313" y="2133600"/>
            <a:ext cx="4103687" cy="525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l">
              <a:spcBef>
                <a:spcPct val="50000"/>
              </a:spcBef>
            </a:pPr>
            <a:r>
              <a:rPr lang="de-DE" altLang="de-DE" sz="2800" dirty="0">
                <a:latin typeface="+mn-lt"/>
              </a:rPr>
              <a:t>1 m³ Kies ?</a:t>
            </a:r>
          </a:p>
        </p:txBody>
      </p:sp>
      <p:sp>
        <p:nvSpPr>
          <p:cNvPr id="105478" name="Text Box 6"/>
          <p:cNvSpPr txBox="1">
            <a:spLocks noChangeArrowheads="1"/>
          </p:cNvSpPr>
          <p:nvPr/>
        </p:nvSpPr>
        <p:spPr bwMode="auto">
          <a:xfrm>
            <a:off x="468313" y="3068638"/>
            <a:ext cx="4175125" cy="525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l">
              <a:spcBef>
                <a:spcPct val="50000"/>
              </a:spcBef>
            </a:pPr>
            <a:r>
              <a:rPr lang="de-DE" altLang="de-DE" sz="2800" dirty="0">
                <a:latin typeface="+mn-lt"/>
              </a:rPr>
              <a:t>1 m³ Mutterboden ?</a:t>
            </a:r>
          </a:p>
        </p:txBody>
      </p:sp>
      <p:sp>
        <p:nvSpPr>
          <p:cNvPr id="105479" name="Text Box 7"/>
          <p:cNvSpPr txBox="1">
            <a:spLocks noChangeArrowheads="1"/>
          </p:cNvSpPr>
          <p:nvPr/>
        </p:nvSpPr>
        <p:spPr bwMode="auto">
          <a:xfrm>
            <a:off x="468313" y="4005263"/>
            <a:ext cx="4103687" cy="525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l">
              <a:spcBef>
                <a:spcPct val="50000"/>
              </a:spcBef>
            </a:pPr>
            <a:r>
              <a:rPr lang="de-DE" altLang="de-DE" sz="2800" dirty="0">
                <a:latin typeface="+mn-lt"/>
              </a:rPr>
              <a:t>1 m³ Beton</a:t>
            </a:r>
          </a:p>
        </p:txBody>
      </p:sp>
      <p:sp>
        <p:nvSpPr>
          <p:cNvPr id="105480" name="Text Box 8"/>
          <p:cNvSpPr txBox="1">
            <a:spLocks noChangeArrowheads="1"/>
          </p:cNvSpPr>
          <p:nvPr/>
        </p:nvSpPr>
        <p:spPr bwMode="auto">
          <a:xfrm>
            <a:off x="468313" y="4941888"/>
            <a:ext cx="4175125" cy="525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l">
              <a:spcBef>
                <a:spcPct val="50000"/>
              </a:spcBef>
            </a:pPr>
            <a:r>
              <a:rPr lang="de-DE" altLang="de-DE" sz="2800" dirty="0">
                <a:latin typeface="+mn-lt"/>
              </a:rPr>
              <a:t>1 m² Stahlbetondecke ?</a:t>
            </a:r>
          </a:p>
        </p:txBody>
      </p:sp>
      <p:sp>
        <p:nvSpPr>
          <p:cNvPr id="105481" name="Text Box 9"/>
          <p:cNvSpPr txBox="1">
            <a:spLocks noChangeArrowheads="1"/>
          </p:cNvSpPr>
          <p:nvPr/>
        </p:nvSpPr>
        <p:spPr bwMode="auto">
          <a:xfrm>
            <a:off x="539750" y="5805488"/>
            <a:ext cx="4103688" cy="525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l">
              <a:spcBef>
                <a:spcPct val="50000"/>
              </a:spcBef>
            </a:pPr>
            <a:r>
              <a:rPr lang="de-DE" altLang="de-DE" sz="2800" dirty="0">
                <a:latin typeface="+mn-lt"/>
              </a:rPr>
              <a:t>1 m² Mauerwerk ?</a:t>
            </a:r>
          </a:p>
        </p:txBody>
      </p:sp>
      <p:sp>
        <p:nvSpPr>
          <p:cNvPr id="105485" name="Text Box 13"/>
          <p:cNvSpPr txBox="1">
            <a:spLocks noChangeArrowheads="1"/>
          </p:cNvSpPr>
          <p:nvPr/>
        </p:nvSpPr>
        <p:spPr bwMode="auto">
          <a:xfrm>
            <a:off x="4643438" y="2060575"/>
            <a:ext cx="3600450" cy="525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r">
              <a:spcBef>
                <a:spcPct val="50000"/>
              </a:spcBef>
            </a:pPr>
            <a:r>
              <a:rPr lang="de-DE" altLang="de-DE" sz="2800" dirty="0">
                <a:latin typeface="+mn-lt"/>
              </a:rPr>
              <a:t>ca. 1,5 t/m³</a:t>
            </a:r>
          </a:p>
        </p:txBody>
      </p:sp>
      <p:sp>
        <p:nvSpPr>
          <p:cNvPr id="105486" name="Text Box 14"/>
          <p:cNvSpPr txBox="1">
            <a:spLocks noChangeArrowheads="1"/>
          </p:cNvSpPr>
          <p:nvPr/>
        </p:nvSpPr>
        <p:spPr bwMode="auto">
          <a:xfrm>
            <a:off x="4643438" y="3933825"/>
            <a:ext cx="3600450" cy="525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r">
              <a:spcBef>
                <a:spcPct val="50000"/>
              </a:spcBef>
            </a:pPr>
            <a:r>
              <a:rPr lang="de-DE" altLang="de-DE" sz="2800" dirty="0">
                <a:latin typeface="+mn-lt"/>
              </a:rPr>
              <a:t>ca. 2,0 – 2,6 t/m³</a:t>
            </a:r>
          </a:p>
        </p:txBody>
      </p:sp>
      <p:sp>
        <p:nvSpPr>
          <p:cNvPr id="105487" name="Text Box 15"/>
          <p:cNvSpPr txBox="1">
            <a:spLocks noChangeArrowheads="1"/>
          </p:cNvSpPr>
          <p:nvPr/>
        </p:nvSpPr>
        <p:spPr bwMode="auto">
          <a:xfrm>
            <a:off x="4643438" y="3068638"/>
            <a:ext cx="3600450" cy="525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r">
              <a:spcBef>
                <a:spcPct val="50000"/>
              </a:spcBef>
            </a:pPr>
            <a:r>
              <a:rPr lang="de-DE" altLang="de-DE" sz="2800" dirty="0">
                <a:latin typeface="+mn-lt"/>
              </a:rPr>
              <a:t>ca. 1,8 t/m³</a:t>
            </a:r>
          </a:p>
        </p:txBody>
      </p:sp>
      <p:sp>
        <p:nvSpPr>
          <p:cNvPr id="105488" name="Text Box 16"/>
          <p:cNvSpPr txBox="1">
            <a:spLocks noChangeArrowheads="1"/>
          </p:cNvSpPr>
          <p:nvPr/>
        </p:nvSpPr>
        <p:spPr bwMode="auto">
          <a:xfrm>
            <a:off x="4643438" y="5805488"/>
            <a:ext cx="3600450" cy="525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r">
              <a:spcBef>
                <a:spcPct val="50000"/>
              </a:spcBef>
            </a:pPr>
            <a:r>
              <a:rPr lang="de-DE" altLang="de-DE" sz="2800" dirty="0">
                <a:latin typeface="+mn-lt"/>
              </a:rPr>
              <a:t>ca. 350 – 500 kg/m²</a:t>
            </a:r>
          </a:p>
        </p:txBody>
      </p:sp>
      <p:sp>
        <p:nvSpPr>
          <p:cNvPr id="105489" name="Text Box 17"/>
          <p:cNvSpPr txBox="1">
            <a:spLocks noChangeArrowheads="1"/>
          </p:cNvSpPr>
          <p:nvPr/>
        </p:nvSpPr>
        <p:spPr bwMode="auto">
          <a:xfrm>
            <a:off x="4643438" y="4941888"/>
            <a:ext cx="3600450" cy="525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r">
              <a:spcBef>
                <a:spcPct val="50000"/>
              </a:spcBef>
            </a:pPr>
            <a:r>
              <a:rPr lang="de-DE" altLang="de-DE" sz="2800" dirty="0">
                <a:latin typeface="+mn-lt"/>
              </a:rPr>
              <a:t>ca. 500 kg/m² </a:t>
            </a:r>
          </a:p>
        </p:txBody>
      </p:sp>
      <p:sp>
        <p:nvSpPr>
          <p:cNvPr id="14" name="Titel 1"/>
          <p:cNvSpPr txBox="1">
            <a:spLocks/>
          </p:cNvSpPr>
          <p:nvPr/>
        </p:nvSpPr>
        <p:spPr>
          <a:xfrm>
            <a:off x="250825" y="90872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dirty="0" smtClean="0"/>
              <a:t>Einsatzmaßnahmen:</a:t>
            </a:r>
            <a:endParaRPr lang="de-DE" sz="1800" kern="0" dirty="0"/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0" y="1308970"/>
            <a:ext cx="9144000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dirty="0" smtClean="0">
                <a:latin typeface="+mn-lt"/>
              </a:rPr>
              <a:t>Gewichtsabschätzung</a:t>
            </a:r>
            <a:endParaRPr lang="de-DE" altLang="de-DE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65424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5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5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5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5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5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5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5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5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5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5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7" grpId="0"/>
      <p:bldP spid="105478" grpId="0"/>
      <p:bldP spid="105479" grpId="0"/>
      <p:bldP spid="105480" grpId="0"/>
      <p:bldP spid="105481" grpId="0"/>
      <p:bldP spid="105485" grpId="0"/>
      <p:bldP spid="105486" grpId="0"/>
      <p:bldP spid="105487" grpId="0"/>
      <p:bldP spid="105488" grpId="0"/>
      <p:bldP spid="105489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944910"/>
            <a:ext cx="8637588" cy="323850"/>
          </a:xfrm>
        </p:spPr>
        <p:txBody>
          <a:bodyPr/>
          <a:lstStyle/>
          <a:p>
            <a:r>
              <a:rPr lang="de-DE" dirty="0" smtClean="0"/>
              <a:t>Einsatzmaßnahmen:</a:t>
            </a:r>
            <a:endParaRPr lang="de-DE" dirty="0"/>
          </a:p>
        </p:txBody>
      </p:sp>
      <p:sp>
        <p:nvSpPr>
          <p:cNvPr id="3" name="Textfeld 2"/>
          <p:cNvSpPr txBox="1"/>
          <p:nvPr/>
        </p:nvSpPr>
        <p:spPr>
          <a:xfrm>
            <a:off x="660998" y="1616274"/>
            <a:ext cx="84969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800" dirty="0" smtClean="0"/>
              <a:t>3.	Lebensrettende Sofortmaßnahmen: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…</a:t>
            </a:r>
            <a:endParaRPr lang="de-DE" dirty="0"/>
          </a:p>
        </p:txBody>
      </p:sp>
      <p:sp>
        <p:nvSpPr>
          <p:cNvPr id="4" name="Foliennummernplatzhalter 1"/>
          <p:cNvSpPr>
            <a:spLocks noGrp="1"/>
          </p:cNvSpPr>
          <p:nvPr>
            <p:ph type="sldNum" sz="quarter" idx="10"/>
          </p:nvPr>
        </p:nvSpPr>
        <p:spPr>
          <a:xfrm>
            <a:off x="250825" y="6237288"/>
            <a:ext cx="1905000" cy="457200"/>
          </a:xfrm>
        </p:spPr>
        <p:txBody>
          <a:bodyPr/>
          <a:lstStyle/>
          <a:p>
            <a:fld id="{F28EDD04-D4B0-4F7B-9783-B70056C13783}" type="slidenum">
              <a:rPr lang="de-DE" altLang="de-DE"/>
              <a:pPr/>
              <a:t>57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971912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944910"/>
            <a:ext cx="8637588" cy="323850"/>
          </a:xfrm>
        </p:spPr>
        <p:txBody>
          <a:bodyPr/>
          <a:lstStyle/>
          <a:p>
            <a:r>
              <a:rPr lang="de-DE" dirty="0" smtClean="0"/>
              <a:t>Einsatzmaßnahmen:</a:t>
            </a:r>
            <a:endParaRPr lang="de-DE" dirty="0"/>
          </a:p>
        </p:txBody>
      </p:sp>
      <p:sp>
        <p:nvSpPr>
          <p:cNvPr id="3" name="Textfeld 2"/>
          <p:cNvSpPr txBox="1"/>
          <p:nvPr/>
        </p:nvSpPr>
        <p:spPr>
          <a:xfrm>
            <a:off x="660998" y="1616274"/>
            <a:ext cx="84969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800" dirty="0" smtClean="0"/>
              <a:t>4.	Befreien: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…</a:t>
            </a:r>
            <a:endParaRPr lang="de-DE" dirty="0"/>
          </a:p>
        </p:txBody>
      </p:sp>
      <p:sp>
        <p:nvSpPr>
          <p:cNvPr id="4" name="Foliennummernplatzhalter 1"/>
          <p:cNvSpPr>
            <a:spLocks noGrp="1"/>
          </p:cNvSpPr>
          <p:nvPr>
            <p:ph type="sldNum" sz="quarter" idx="10"/>
          </p:nvPr>
        </p:nvSpPr>
        <p:spPr>
          <a:xfrm>
            <a:off x="250825" y="6237288"/>
            <a:ext cx="1905000" cy="457200"/>
          </a:xfrm>
        </p:spPr>
        <p:txBody>
          <a:bodyPr/>
          <a:lstStyle/>
          <a:p>
            <a:fld id="{F28EDD04-D4B0-4F7B-9783-B70056C13783}" type="slidenum">
              <a:rPr lang="de-DE" altLang="de-DE"/>
              <a:pPr/>
              <a:t>58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27813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944910"/>
            <a:ext cx="8637588" cy="323850"/>
          </a:xfrm>
        </p:spPr>
        <p:txBody>
          <a:bodyPr/>
          <a:lstStyle/>
          <a:p>
            <a:r>
              <a:rPr lang="de-DE" dirty="0" smtClean="0"/>
              <a:t>Einsatzmaßnahmen:</a:t>
            </a:r>
            <a:endParaRPr lang="de-DE" dirty="0"/>
          </a:p>
        </p:txBody>
      </p:sp>
      <p:sp>
        <p:nvSpPr>
          <p:cNvPr id="3" name="Textfeld 2"/>
          <p:cNvSpPr txBox="1"/>
          <p:nvPr/>
        </p:nvSpPr>
        <p:spPr>
          <a:xfrm>
            <a:off x="660998" y="1616274"/>
            <a:ext cx="84969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800" dirty="0" smtClean="0"/>
              <a:t>5.	Übergabe an den Rettungsdienst: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…</a:t>
            </a:r>
            <a:endParaRPr lang="de-DE" dirty="0"/>
          </a:p>
        </p:txBody>
      </p:sp>
      <p:sp>
        <p:nvSpPr>
          <p:cNvPr id="4" name="Foliennummernplatzhalter 1"/>
          <p:cNvSpPr>
            <a:spLocks noGrp="1"/>
          </p:cNvSpPr>
          <p:nvPr>
            <p:ph type="sldNum" sz="quarter" idx="10"/>
          </p:nvPr>
        </p:nvSpPr>
        <p:spPr>
          <a:xfrm>
            <a:off x="250825" y="6237288"/>
            <a:ext cx="1905000" cy="457200"/>
          </a:xfrm>
        </p:spPr>
        <p:txBody>
          <a:bodyPr/>
          <a:lstStyle/>
          <a:p>
            <a:fld id="{F28EDD04-D4B0-4F7B-9783-B70056C13783}" type="slidenum">
              <a:rPr lang="de-DE" altLang="de-DE"/>
              <a:pPr/>
              <a:t>59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206401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647056" y="1641742"/>
            <a:ext cx="84969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4800" dirty="0" smtClean="0"/>
              <a:t>Gefahren</a:t>
            </a:r>
          </a:p>
        </p:txBody>
      </p:sp>
      <p:sp>
        <p:nvSpPr>
          <p:cNvPr id="6" name="Foliennummernplatzhalter 1"/>
          <p:cNvSpPr>
            <a:spLocks noGrp="1"/>
          </p:cNvSpPr>
          <p:nvPr>
            <p:ph type="sldNum" sz="quarter" idx="4294967295"/>
          </p:nvPr>
        </p:nvSpPr>
        <p:spPr>
          <a:xfrm>
            <a:off x="250825" y="6237288"/>
            <a:ext cx="1905000" cy="457200"/>
          </a:xfrm>
          <a:prstGeom prst="rect">
            <a:avLst/>
          </a:prstGeom>
        </p:spPr>
        <p:txBody>
          <a:bodyPr/>
          <a:lstStyle/>
          <a:p>
            <a:pPr algn="l"/>
            <a:endParaRPr lang="de-DE" altLang="de-DE" sz="1200" dirty="0" smtClean="0"/>
          </a:p>
          <a:p>
            <a:pPr algn="l"/>
            <a:fld id="{BFC5EA31-2B8D-4611-8DBC-118F94F6DB70}" type="slidenum">
              <a:rPr lang="de-DE" altLang="de-DE" sz="1200" smtClean="0"/>
              <a:pPr algn="l"/>
              <a:t>6</a:t>
            </a:fld>
            <a:endParaRPr lang="de-DE" altLang="de-DE" sz="1200" dirty="0"/>
          </a:p>
        </p:txBody>
      </p:sp>
    </p:spTree>
    <p:extLst>
      <p:ext uri="{BB962C8B-B14F-4D97-AF65-F5344CB8AC3E}">
        <p14:creationId xmlns:p14="http://schemas.microsoft.com/office/powerpoint/2010/main" val="37246660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647056" y="1641742"/>
            <a:ext cx="84969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4800" dirty="0" smtClean="0"/>
              <a:t>Einsatzmittel</a:t>
            </a:r>
            <a:endParaRPr lang="de-DE" sz="4800" dirty="0"/>
          </a:p>
        </p:txBody>
      </p:sp>
      <p:sp>
        <p:nvSpPr>
          <p:cNvPr id="6" name="Foliennummernplatzhalter 1"/>
          <p:cNvSpPr>
            <a:spLocks noGrp="1"/>
          </p:cNvSpPr>
          <p:nvPr>
            <p:ph type="sldNum" sz="quarter" idx="4294967295"/>
          </p:nvPr>
        </p:nvSpPr>
        <p:spPr>
          <a:xfrm>
            <a:off x="250825" y="6237288"/>
            <a:ext cx="1905000" cy="457200"/>
          </a:xfrm>
          <a:prstGeom prst="rect">
            <a:avLst/>
          </a:prstGeom>
        </p:spPr>
        <p:txBody>
          <a:bodyPr/>
          <a:lstStyle/>
          <a:p>
            <a:pPr algn="l"/>
            <a:endParaRPr lang="de-DE" altLang="de-DE" sz="1200" dirty="0" smtClean="0"/>
          </a:p>
          <a:p>
            <a:pPr algn="l"/>
            <a:fld id="{BFC5EA31-2B8D-4611-8DBC-118F94F6DB70}" type="slidenum">
              <a:rPr lang="de-DE" altLang="de-DE" sz="1200" smtClean="0"/>
              <a:pPr algn="l"/>
              <a:t>60</a:t>
            </a:fld>
            <a:endParaRPr lang="de-DE" altLang="de-DE" sz="1200" dirty="0"/>
          </a:p>
        </p:txBody>
      </p:sp>
    </p:spTree>
    <p:extLst>
      <p:ext uri="{BB962C8B-B14F-4D97-AF65-F5344CB8AC3E}">
        <p14:creationId xmlns:p14="http://schemas.microsoft.com/office/powerpoint/2010/main" val="37246660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127" name="Group 15"/>
          <p:cNvGrpSpPr>
            <a:grpSpLocks/>
          </p:cNvGrpSpPr>
          <p:nvPr/>
        </p:nvGrpSpPr>
        <p:grpSpPr bwMode="auto">
          <a:xfrm>
            <a:off x="538857" y="1412776"/>
            <a:ext cx="8497639" cy="5328592"/>
            <a:chOff x="0" y="754"/>
            <a:chExt cx="5645" cy="3566"/>
          </a:xfrm>
        </p:grpSpPr>
        <p:pic>
          <p:nvPicPr>
            <p:cNvPr id="90119" name="Picture 7" descr="Stützgerüst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754"/>
              <a:ext cx="3198" cy="2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aphicFrame>
          <p:nvGraphicFramePr>
            <p:cNvPr id="90118" name="Object 6"/>
            <p:cNvGraphicFramePr>
              <a:graphicFrameLocks noChangeAspect="1"/>
            </p:cNvGraphicFramePr>
            <p:nvPr/>
          </p:nvGraphicFramePr>
          <p:xfrm>
            <a:off x="2064" y="981"/>
            <a:ext cx="1290" cy="190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94" name="CorelDRAW" r:id="rId4" imgW="1117092" imgH="1739798" progId="CorelDRAW.Graphic.9">
                    <p:embed/>
                  </p:oleObj>
                </mc:Choice>
                <mc:Fallback>
                  <p:oleObj name="CorelDRAW" r:id="rId4" imgW="1117092" imgH="1739798" progId="CorelDRAW.Graphic.9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64" y="981"/>
                          <a:ext cx="1290" cy="190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EAEAEA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90120" name="Picture 8" descr="Stützgerüst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79" y="1616"/>
              <a:ext cx="2248" cy="27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aphicFrame>
          <p:nvGraphicFramePr>
            <p:cNvPr id="90121" name="Object 9"/>
            <p:cNvGraphicFramePr>
              <a:graphicFrameLocks noChangeAspect="1"/>
            </p:cNvGraphicFramePr>
            <p:nvPr/>
          </p:nvGraphicFramePr>
          <p:xfrm>
            <a:off x="4504" y="2178"/>
            <a:ext cx="1141" cy="17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95" name="CorelDRAW" r:id="rId7" imgW="1117092" imgH="1739798" progId="CorelDRAW.Graphic.9">
                    <p:embed/>
                  </p:oleObj>
                </mc:Choice>
                <mc:Fallback>
                  <p:oleObj name="CorelDRAW" r:id="rId7" imgW="1117092" imgH="1739798" progId="CorelDRAW.Graphic.9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04" y="2178"/>
                          <a:ext cx="1141" cy="177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EAEAEA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0122" name="Object 10"/>
            <p:cNvGraphicFramePr>
              <a:graphicFrameLocks noChangeAspect="1"/>
            </p:cNvGraphicFramePr>
            <p:nvPr/>
          </p:nvGraphicFramePr>
          <p:xfrm>
            <a:off x="113" y="3385"/>
            <a:ext cx="1633" cy="8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96" name="CorelDRAW" r:id="rId8" imgW="1584046" imgH="827532" progId="CorelDRAW.Graphic.9">
                    <p:embed/>
                  </p:oleObj>
                </mc:Choice>
                <mc:Fallback>
                  <p:oleObj name="CorelDRAW" r:id="rId8" imgW="1584046" imgH="827532" progId="CorelDRAW.Graphic.9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3" y="3385"/>
                          <a:ext cx="1633" cy="8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EAEAEA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0125" name="Object 13"/>
            <p:cNvGraphicFramePr>
              <a:graphicFrameLocks noChangeAspect="1"/>
            </p:cNvGraphicFramePr>
            <p:nvPr/>
          </p:nvGraphicFramePr>
          <p:xfrm>
            <a:off x="2018" y="3385"/>
            <a:ext cx="1180" cy="8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97" name="CorelDRAW" r:id="rId10" imgW="1065886" imgH="787298" progId="CorelDRAW.Graphic.9">
                    <p:embed/>
                  </p:oleObj>
                </mc:Choice>
                <mc:Fallback>
                  <p:oleObj name="CorelDRAW" r:id="rId10" imgW="1065886" imgH="787298" progId="CorelDRAW.Graphic.9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18" y="3385"/>
                          <a:ext cx="1180" cy="8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EAEAEA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0126" name="Text Box 14"/>
            <p:cNvSpPr txBox="1">
              <a:spLocks noChangeArrowheads="1"/>
            </p:cNvSpPr>
            <p:nvPr/>
          </p:nvSpPr>
          <p:spPr bwMode="auto">
            <a:xfrm>
              <a:off x="3424" y="935"/>
              <a:ext cx="2177" cy="310"/>
            </a:xfrm>
            <a:prstGeom prst="rect">
              <a:avLst/>
            </a:prstGeom>
            <a:solidFill>
              <a:srgbClr val="00B0F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de-DE" altLang="de-DE" dirty="0" smtClean="0">
                  <a:latin typeface="+mn-lt"/>
                </a:rPr>
                <a:t>Schwelljoch</a:t>
              </a:r>
              <a:endParaRPr lang="de-DE" altLang="de-DE" dirty="0">
                <a:latin typeface="+mn-lt"/>
              </a:endParaRPr>
            </a:p>
          </p:txBody>
        </p:sp>
      </p:grpSp>
      <p:sp>
        <p:nvSpPr>
          <p:cNvPr id="11" name="Titel 1"/>
          <p:cNvSpPr txBox="1">
            <a:spLocks/>
          </p:cNvSpPr>
          <p:nvPr/>
        </p:nvSpPr>
        <p:spPr>
          <a:xfrm>
            <a:off x="250825" y="90872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dirty="0" smtClean="0"/>
              <a:t>Einsatzmittel:</a:t>
            </a:r>
            <a:endParaRPr lang="de-DE" sz="1800" kern="0" dirty="0"/>
          </a:p>
        </p:txBody>
      </p:sp>
      <p:sp>
        <p:nvSpPr>
          <p:cNvPr id="12" name="Foliennummernplatzhalter 1"/>
          <p:cNvSpPr>
            <a:spLocks noGrp="1"/>
          </p:cNvSpPr>
          <p:nvPr>
            <p:ph type="sldNum" sz="quarter" idx="10"/>
          </p:nvPr>
        </p:nvSpPr>
        <p:spPr>
          <a:xfrm>
            <a:off x="250825" y="6237288"/>
            <a:ext cx="1905000" cy="457200"/>
          </a:xfrm>
        </p:spPr>
        <p:txBody>
          <a:bodyPr/>
          <a:lstStyle/>
          <a:p>
            <a:fld id="{F28EDD04-D4B0-4F7B-9783-B70056C13783}" type="slidenum">
              <a:rPr lang="de-DE" altLang="de-DE"/>
              <a:pPr/>
              <a:t>61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80238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0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0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77" name="Rectangle 117" descr="Granit"/>
          <p:cNvSpPr>
            <a:spLocks noChangeArrowheads="1"/>
          </p:cNvSpPr>
          <p:nvPr/>
        </p:nvSpPr>
        <p:spPr bwMode="auto">
          <a:xfrm>
            <a:off x="3177480" y="5259288"/>
            <a:ext cx="5715000" cy="762000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41043" name="Rectangle 83"/>
          <p:cNvSpPr>
            <a:spLocks noChangeArrowheads="1"/>
          </p:cNvSpPr>
          <p:nvPr/>
        </p:nvSpPr>
        <p:spPr bwMode="auto">
          <a:xfrm rot="-1519054">
            <a:off x="3253680" y="3811488"/>
            <a:ext cx="5486400" cy="76200"/>
          </a:xfrm>
          <a:prstGeom prst="rect">
            <a:avLst/>
          </a:prstGeom>
          <a:solidFill>
            <a:srgbClr val="33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41019" name="Rectangle 59"/>
          <p:cNvSpPr>
            <a:spLocks noChangeArrowheads="1"/>
          </p:cNvSpPr>
          <p:nvPr/>
        </p:nvSpPr>
        <p:spPr bwMode="auto">
          <a:xfrm>
            <a:off x="5996880" y="2363688"/>
            <a:ext cx="76200" cy="2743200"/>
          </a:xfrm>
          <a:prstGeom prst="rect">
            <a:avLst/>
          </a:prstGeom>
          <a:gradFill rotWithShape="0">
            <a:gsLst>
              <a:gs pos="0">
                <a:srgbClr val="CC9900">
                  <a:gamma/>
                  <a:shade val="46275"/>
                  <a:invGamma/>
                </a:srgbClr>
              </a:gs>
              <a:gs pos="50000">
                <a:srgbClr val="CC9900"/>
              </a:gs>
              <a:gs pos="100000">
                <a:srgbClr val="CC9900">
                  <a:gamma/>
                  <a:shade val="46275"/>
                  <a:invGamma/>
                </a:srgbClr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40963" name="Line 3"/>
          <p:cNvSpPr>
            <a:spLocks noChangeShapeType="1"/>
          </p:cNvSpPr>
          <p:nvPr/>
        </p:nvSpPr>
        <p:spPr bwMode="auto">
          <a:xfrm>
            <a:off x="3329880" y="2287488"/>
            <a:ext cx="1524000" cy="76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40964" name="Line 4"/>
          <p:cNvSpPr>
            <a:spLocks noChangeShapeType="1"/>
          </p:cNvSpPr>
          <p:nvPr/>
        </p:nvSpPr>
        <p:spPr bwMode="auto">
          <a:xfrm>
            <a:off x="4853880" y="2363688"/>
            <a:ext cx="914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40965" name="Line 5"/>
          <p:cNvSpPr>
            <a:spLocks noChangeShapeType="1"/>
          </p:cNvSpPr>
          <p:nvPr/>
        </p:nvSpPr>
        <p:spPr bwMode="auto">
          <a:xfrm flipV="1">
            <a:off x="5768280" y="2363688"/>
            <a:ext cx="990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40966" name="Line 6"/>
          <p:cNvSpPr>
            <a:spLocks noChangeShapeType="1"/>
          </p:cNvSpPr>
          <p:nvPr/>
        </p:nvSpPr>
        <p:spPr bwMode="auto">
          <a:xfrm flipV="1">
            <a:off x="6758880" y="2287488"/>
            <a:ext cx="1828800" cy="76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3329880" y="2363688"/>
            <a:ext cx="5181600" cy="152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40972" name="Line 12"/>
          <p:cNvSpPr>
            <a:spLocks noChangeShapeType="1"/>
          </p:cNvSpPr>
          <p:nvPr/>
        </p:nvSpPr>
        <p:spPr bwMode="auto">
          <a:xfrm>
            <a:off x="4396680" y="1677888"/>
            <a:ext cx="609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40977" name="Line 17"/>
          <p:cNvSpPr>
            <a:spLocks noChangeShapeType="1"/>
          </p:cNvSpPr>
          <p:nvPr/>
        </p:nvSpPr>
        <p:spPr bwMode="auto">
          <a:xfrm>
            <a:off x="3329880" y="2287488"/>
            <a:ext cx="0" cy="297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40979" name="Line 19"/>
          <p:cNvSpPr>
            <a:spLocks noChangeShapeType="1"/>
          </p:cNvSpPr>
          <p:nvPr/>
        </p:nvSpPr>
        <p:spPr bwMode="auto">
          <a:xfrm>
            <a:off x="8587680" y="2287488"/>
            <a:ext cx="0" cy="297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40980" name="Rectangle 20"/>
          <p:cNvSpPr>
            <a:spLocks noChangeArrowheads="1"/>
          </p:cNvSpPr>
          <p:nvPr/>
        </p:nvSpPr>
        <p:spPr bwMode="auto">
          <a:xfrm>
            <a:off x="3558480" y="2516088"/>
            <a:ext cx="76200" cy="2590800"/>
          </a:xfrm>
          <a:prstGeom prst="rect">
            <a:avLst/>
          </a:prstGeom>
          <a:gradFill rotWithShape="0">
            <a:gsLst>
              <a:gs pos="0">
                <a:srgbClr val="CC9900">
                  <a:gamma/>
                  <a:shade val="46275"/>
                  <a:invGamma/>
                </a:srgbClr>
              </a:gs>
              <a:gs pos="50000">
                <a:srgbClr val="CC9900"/>
              </a:gs>
              <a:gs pos="100000">
                <a:srgbClr val="CC9900">
                  <a:gamma/>
                  <a:shade val="46275"/>
                  <a:invGamma/>
                </a:srgbClr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grpSp>
        <p:nvGrpSpPr>
          <p:cNvPr id="40998" name="Group 38"/>
          <p:cNvGrpSpPr>
            <a:grpSpLocks/>
          </p:cNvGrpSpPr>
          <p:nvPr/>
        </p:nvGrpSpPr>
        <p:grpSpPr bwMode="auto">
          <a:xfrm>
            <a:off x="3482280" y="5106888"/>
            <a:ext cx="304800" cy="76200"/>
            <a:chOff x="384" y="3120"/>
            <a:chExt cx="192" cy="48"/>
          </a:xfrm>
        </p:grpSpPr>
        <p:grpSp>
          <p:nvGrpSpPr>
            <p:cNvPr id="40987" name="Group 27"/>
            <p:cNvGrpSpPr>
              <a:grpSpLocks/>
            </p:cNvGrpSpPr>
            <p:nvPr/>
          </p:nvGrpSpPr>
          <p:grpSpPr bwMode="auto">
            <a:xfrm>
              <a:off x="384" y="3120"/>
              <a:ext cx="192" cy="48"/>
              <a:chOff x="1536" y="2592"/>
              <a:chExt cx="192" cy="48"/>
            </a:xfrm>
          </p:grpSpPr>
          <p:sp>
            <p:nvSpPr>
              <p:cNvPr id="40984" name="Line 24"/>
              <p:cNvSpPr>
                <a:spLocks noChangeShapeType="1"/>
              </p:cNvSpPr>
              <p:nvPr/>
            </p:nvSpPr>
            <p:spPr bwMode="auto">
              <a:xfrm flipV="1">
                <a:off x="1536" y="2592"/>
                <a:ext cx="192" cy="4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0985" name="Line 25"/>
              <p:cNvSpPr>
                <a:spLocks noChangeShapeType="1"/>
              </p:cNvSpPr>
              <p:nvPr/>
            </p:nvSpPr>
            <p:spPr bwMode="auto">
              <a:xfrm>
                <a:off x="1536" y="2640"/>
                <a:ext cx="19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0986" name="Line 26"/>
              <p:cNvSpPr>
                <a:spLocks noChangeShapeType="1"/>
              </p:cNvSpPr>
              <p:nvPr/>
            </p:nvSpPr>
            <p:spPr bwMode="auto">
              <a:xfrm>
                <a:off x="1728" y="2592"/>
                <a:ext cx="0" cy="4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</p:grpSp>
        <p:sp>
          <p:nvSpPr>
            <p:cNvPr id="40996" name="Line 36"/>
            <p:cNvSpPr>
              <a:spLocks noChangeShapeType="1"/>
            </p:cNvSpPr>
            <p:nvPr/>
          </p:nvSpPr>
          <p:spPr bwMode="auto">
            <a:xfrm flipH="1">
              <a:off x="384" y="3120"/>
              <a:ext cx="19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40997" name="Line 37"/>
            <p:cNvSpPr>
              <a:spLocks noChangeShapeType="1"/>
            </p:cNvSpPr>
            <p:nvPr/>
          </p:nvSpPr>
          <p:spPr bwMode="auto">
            <a:xfrm>
              <a:off x="384" y="3120"/>
              <a:ext cx="0" cy="4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</p:grpSp>
      <p:sp>
        <p:nvSpPr>
          <p:cNvPr id="41001" name="Rectangle 41"/>
          <p:cNvSpPr>
            <a:spLocks noChangeArrowheads="1"/>
          </p:cNvSpPr>
          <p:nvPr/>
        </p:nvSpPr>
        <p:spPr bwMode="auto">
          <a:xfrm>
            <a:off x="8282880" y="2516088"/>
            <a:ext cx="76200" cy="2590800"/>
          </a:xfrm>
          <a:prstGeom prst="rect">
            <a:avLst/>
          </a:prstGeom>
          <a:gradFill rotWithShape="0">
            <a:gsLst>
              <a:gs pos="0">
                <a:srgbClr val="CC9900">
                  <a:gamma/>
                  <a:shade val="46275"/>
                  <a:invGamma/>
                </a:srgbClr>
              </a:gs>
              <a:gs pos="50000">
                <a:srgbClr val="CC9900"/>
              </a:gs>
              <a:gs pos="100000">
                <a:srgbClr val="CC9900">
                  <a:gamma/>
                  <a:shade val="46275"/>
                  <a:invGamma/>
                </a:srgbClr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grpSp>
        <p:nvGrpSpPr>
          <p:cNvPr id="41002" name="Group 42"/>
          <p:cNvGrpSpPr>
            <a:grpSpLocks/>
          </p:cNvGrpSpPr>
          <p:nvPr/>
        </p:nvGrpSpPr>
        <p:grpSpPr bwMode="auto">
          <a:xfrm>
            <a:off x="8206680" y="5106888"/>
            <a:ext cx="304800" cy="76200"/>
            <a:chOff x="384" y="3120"/>
            <a:chExt cx="192" cy="48"/>
          </a:xfrm>
        </p:grpSpPr>
        <p:grpSp>
          <p:nvGrpSpPr>
            <p:cNvPr id="41003" name="Group 43"/>
            <p:cNvGrpSpPr>
              <a:grpSpLocks/>
            </p:cNvGrpSpPr>
            <p:nvPr/>
          </p:nvGrpSpPr>
          <p:grpSpPr bwMode="auto">
            <a:xfrm>
              <a:off x="384" y="3120"/>
              <a:ext cx="192" cy="48"/>
              <a:chOff x="1536" y="2592"/>
              <a:chExt cx="192" cy="48"/>
            </a:xfrm>
          </p:grpSpPr>
          <p:sp>
            <p:nvSpPr>
              <p:cNvPr id="41004" name="Line 44"/>
              <p:cNvSpPr>
                <a:spLocks noChangeShapeType="1"/>
              </p:cNvSpPr>
              <p:nvPr/>
            </p:nvSpPr>
            <p:spPr bwMode="auto">
              <a:xfrm flipV="1">
                <a:off x="1536" y="2592"/>
                <a:ext cx="192" cy="4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1005" name="Line 45"/>
              <p:cNvSpPr>
                <a:spLocks noChangeShapeType="1"/>
              </p:cNvSpPr>
              <p:nvPr/>
            </p:nvSpPr>
            <p:spPr bwMode="auto">
              <a:xfrm>
                <a:off x="1536" y="2640"/>
                <a:ext cx="19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1006" name="Line 46"/>
              <p:cNvSpPr>
                <a:spLocks noChangeShapeType="1"/>
              </p:cNvSpPr>
              <p:nvPr/>
            </p:nvSpPr>
            <p:spPr bwMode="auto">
              <a:xfrm>
                <a:off x="1728" y="2592"/>
                <a:ext cx="0" cy="4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</p:grpSp>
        <p:sp>
          <p:nvSpPr>
            <p:cNvPr id="41007" name="Line 47"/>
            <p:cNvSpPr>
              <a:spLocks noChangeShapeType="1"/>
            </p:cNvSpPr>
            <p:nvPr/>
          </p:nvSpPr>
          <p:spPr bwMode="auto">
            <a:xfrm flipH="1">
              <a:off x="384" y="3120"/>
              <a:ext cx="19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41008" name="Line 48"/>
            <p:cNvSpPr>
              <a:spLocks noChangeShapeType="1"/>
            </p:cNvSpPr>
            <p:nvPr/>
          </p:nvSpPr>
          <p:spPr bwMode="auto">
            <a:xfrm>
              <a:off x="384" y="3120"/>
              <a:ext cx="0" cy="4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</p:grpSp>
      <p:grpSp>
        <p:nvGrpSpPr>
          <p:cNvPr id="41020" name="Group 60"/>
          <p:cNvGrpSpPr>
            <a:grpSpLocks/>
          </p:cNvGrpSpPr>
          <p:nvPr/>
        </p:nvGrpSpPr>
        <p:grpSpPr bwMode="auto">
          <a:xfrm>
            <a:off x="5920680" y="5106888"/>
            <a:ext cx="304800" cy="80963"/>
            <a:chOff x="384" y="3120"/>
            <a:chExt cx="192" cy="48"/>
          </a:xfrm>
        </p:grpSpPr>
        <p:grpSp>
          <p:nvGrpSpPr>
            <p:cNvPr id="41021" name="Group 61"/>
            <p:cNvGrpSpPr>
              <a:grpSpLocks/>
            </p:cNvGrpSpPr>
            <p:nvPr/>
          </p:nvGrpSpPr>
          <p:grpSpPr bwMode="auto">
            <a:xfrm>
              <a:off x="384" y="3120"/>
              <a:ext cx="192" cy="48"/>
              <a:chOff x="1536" y="2592"/>
              <a:chExt cx="192" cy="48"/>
            </a:xfrm>
          </p:grpSpPr>
          <p:sp>
            <p:nvSpPr>
              <p:cNvPr id="41022" name="Line 62"/>
              <p:cNvSpPr>
                <a:spLocks noChangeShapeType="1"/>
              </p:cNvSpPr>
              <p:nvPr/>
            </p:nvSpPr>
            <p:spPr bwMode="auto">
              <a:xfrm flipV="1">
                <a:off x="1536" y="2592"/>
                <a:ext cx="192" cy="4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1023" name="Line 63"/>
              <p:cNvSpPr>
                <a:spLocks noChangeShapeType="1"/>
              </p:cNvSpPr>
              <p:nvPr/>
            </p:nvSpPr>
            <p:spPr bwMode="auto">
              <a:xfrm>
                <a:off x="1536" y="2640"/>
                <a:ext cx="19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1024" name="Line 64"/>
              <p:cNvSpPr>
                <a:spLocks noChangeShapeType="1"/>
              </p:cNvSpPr>
              <p:nvPr/>
            </p:nvSpPr>
            <p:spPr bwMode="auto">
              <a:xfrm>
                <a:off x="1728" y="2592"/>
                <a:ext cx="0" cy="4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</p:grpSp>
        <p:sp>
          <p:nvSpPr>
            <p:cNvPr id="41025" name="Line 65"/>
            <p:cNvSpPr>
              <a:spLocks noChangeShapeType="1"/>
            </p:cNvSpPr>
            <p:nvPr/>
          </p:nvSpPr>
          <p:spPr bwMode="auto">
            <a:xfrm flipH="1">
              <a:off x="384" y="3120"/>
              <a:ext cx="19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41026" name="Line 66"/>
            <p:cNvSpPr>
              <a:spLocks noChangeShapeType="1"/>
            </p:cNvSpPr>
            <p:nvPr/>
          </p:nvSpPr>
          <p:spPr bwMode="auto">
            <a:xfrm>
              <a:off x="384" y="3120"/>
              <a:ext cx="0" cy="4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</p:grpSp>
      <p:sp>
        <p:nvSpPr>
          <p:cNvPr id="41036" name="Rectangle 76"/>
          <p:cNvSpPr>
            <a:spLocks noChangeArrowheads="1"/>
          </p:cNvSpPr>
          <p:nvPr/>
        </p:nvSpPr>
        <p:spPr bwMode="auto">
          <a:xfrm>
            <a:off x="3558480" y="2363688"/>
            <a:ext cx="76200" cy="3048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41038" name="Rectangle 78"/>
          <p:cNvSpPr>
            <a:spLocks noChangeArrowheads="1"/>
          </p:cNvSpPr>
          <p:nvPr/>
        </p:nvSpPr>
        <p:spPr bwMode="auto">
          <a:xfrm>
            <a:off x="5996880" y="2363688"/>
            <a:ext cx="76200" cy="3048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41040" name="Rectangle 80"/>
          <p:cNvSpPr>
            <a:spLocks noChangeArrowheads="1"/>
          </p:cNvSpPr>
          <p:nvPr/>
        </p:nvSpPr>
        <p:spPr bwMode="auto">
          <a:xfrm>
            <a:off x="8282880" y="2363688"/>
            <a:ext cx="76200" cy="3048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41042" name="Text Box 82"/>
          <p:cNvSpPr txBox="1">
            <a:spLocks noChangeArrowheads="1"/>
          </p:cNvSpPr>
          <p:nvPr/>
        </p:nvSpPr>
        <p:spPr bwMode="auto">
          <a:xfrm>
            <a:off x="6133405" y="3144738"/>
            <a:ext cx="3873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de-DE" altLang="de-DE" sz="3200" b="1"/>
              <a:t>?</a:t>
            </a:r>
          </a:p>
        </p:txBody>
      </p:sp>
      <p:sp>
        <p:nvSpPr>
          <p:cNvPr id="40973" name="Rectangle 13"/>
          <p:cNvSpPr>
            <a:spLocks noChangeArrowheads="1"/>
          </p:cNvSpPr>
          <p:nvPr/>
        </p:nvSpPr>
        <p:spPr bwMode="auto">
          <a:xfrm>
            <a:off x="3329880" y="5183088"/>
            <a:ext cx="5257800" cy="76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41055" name="Text Box 95"/>
          <p:cNvSpPr txBox="1">
            <a:spLocks noChangeArrowheads="1"/>
          </p:cNvSpPr>
          <p:nvPr/>
        </p:nvSpPr>
        <p:spPr bwMode="auto">
          <a:xfrm>
            <a:off x="0" y="1600200"/>
            <a:ext cx="2454518" cy="757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buFontTx/>
              <a:buChar char="•"/>
            </a:pPr>
            <a:r>
              <a:rPr lang="de-DE" altLang="de-DE" sz="1800" dirty="0">
                <a:latin typeface="Arial" charset="0"/>
              </a:rPr>
              <a:t> gleichmäßige Last-</a:t>
            </a:r>
            <a:br>
              <a:rPr lang="de-DE" altLang="de-DE" sz="1800" dirty="0">
                <a:latin typeface="Arial" charset="0"/>
              </a:rPr>
            </a:br>
            <a:r>
              <a:rPr lang="de-DE" altLang="de-DE" sz="1800" dirty="0">
                <a:latin typeface="Arial" charset="0"/>
              </a:rPr>
              <a:t>  </a:t>
            </a:r>
            <a:r>
              <a:rPr lang="de-DE" altLang="de-DE" sz="1800" dirty="0" err="1">
                <a:latin typeface="Arial" charset="0"/>
              </a:rPr>
              <a:t>aufnahme</a:t>
            </a:r>
            <a:r>
              <a:rPr lang="de-DE" altLang="de-DE" sz="1800" dirty="0">
                <a:latin typeface="Arial" charset="0"/>
              </a:rPr>
              <a:t> (Kantholz)</a:t>
            </a:r>
          </a:p>
          <a:p>
            <a:pPr>
              <a:lnSpc>
                <a:spcPct val="80000"/>
              </a:lnSpc>
            </a:pPr>
            <a:r>
              <a:rPr lang="de-DE" altLang="de-DE" sz="1800" dirty="0">
                <a:latin typeface="Arial" charset="0"/>
              </a:rPr>
              <a:t>+ Unterfütterung</a:t>
            </a:r>
          </a:p>
        </p:txBody>
      </p:sp>
      <p:sp>
        <p:nvSpPr>
          <p:cNvPr id="41056" name="Text Box 96"/>
          <p:cNvSpPr txBox="1">
            <a:spLocks noChangeArrowheads="1"/>
          </p:cNvSpPr>
          <p:nvPr/>
        </p:nvSpPr>
        <p:spPr bwMode="auto">
          <a:xfrm>
            <a:off x="0" y="2445390"/>
            <a:ext cx="2406428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buFontTx/>
              <a:buChar char="•"/>
            </a:pPr>
            <a:r>
              <a:rPr lang="de-DE" altLang="de-DE" sz="1800" dirty="0">
                <a:latin typeface="Arial" charset="0"/>
              </a:rPr>
              <a:t> Lastverteilung durch</a:t>
            </a:r>
            <a:br>
              <a:rPr lang="de-DE" altLang="de-DE" sz="1800" dirty="0">
                <a:latin typeface="Arial" charset="0"/>
              </a:rPr>
            </a:br>
            <a:r>
              <a:rPr lang="de-DE" altLang="de-DE" sz="1800" dirty="0">
                <a:latin typeface="Arial" charset="0"/>
              </a:rPr>
              <a:t>  mehrere Stützen</a:t>
            </a:r>
          </a:p>
        </p:txBody>
      </p:sp>
      <p:sp>
        <p:nvSpPr>
          <p:cNvPr id="41057" name="Text Box 97"/>
          <p:cNvSpPr txBox="1">
            <a:spLocks noChangeArrowheads="1"/>
          </p:cNvSpPr>
          <p:nvPr/>
        </p:nvSpPr>
        <p:spPr bwMode="auto">
          <a:xfrm>
            <a:off x="-18249" y="3160169"/>
            <a:ext cx="2749535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buFontTx/>
              <a:buChar char="•"/>
            </a:pPr>
            <a:r>
              <a:rPr lang="de-DE" altLang="de-DE" sz="1800" dirty="0">
                <a:latin typeface="Arial" charset="0"/>
              </a:rPr>
              <a:t> Richtige Spannung der</a:t>
            </a:r>
            <a:br>
              <a:rPr lang="de-DE" altLang="de-DE" sz="1800" dirty="0">
                <a:latin typeface="Arial" charset="0"/>
              </a:rPr>
            </a:br>
            <a:r>
              <a:rPr lang="de-DE" altLang="de-DE" sz="1800" dirty="0">
                <a:latin typeface="Arial" charset="0"/>
              </a:rPr>
              <a:t>  Stützen durch Verkeilen</a:t>
            </a:r>
          </a:p>
        </p:txBody>
      </p:sp>
      <p:sp>
        <p:nvSpPr>
          <p:cNvPr id="41058" name="Text Box 98"/>
          <p:cNvSpPr txBox="1">
            <a:spLocks noChangeArrowheads="1"/>
          </p:cNvSpPr>
          <p:nvPr/>
        </p:nvSpPr>
        <p:spPr bwMode="auto">
          <a:xfrm>
            <a:off x="-24815" y="3899748"/>
            <a:ext cx="2646878" cy="757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buFontTx/>
              <a:buChar char="•"/>
            </a:pPr>
            <a:r>
              <a:rPr lang="de-DE" altLang="de-DE" sz="1800" dirty="0">
                <a:latin typeface="Arial" charset="0"/>
              </a:rPr>
              <a:t> Sicherung der Knoten-</a:t>
            </a:r>
            <a:br>
              <a:rPr lang="de-DE" altLang="de-DE" sz="1800" dirty="0">
                <a:latin typeface="Arial" charset="0"/>
              </a:rPr>
            </a:br>
            <a:r>
              <a:rPr lang="de-DE" altLang="de-DE" sz="1800" dirty="0">
                <a:latin typeface="Arial" charset="0"/>
              </a:rPr>
              <a:t>  punkte durch Laschen </a:t>
            </a:r>
            <a:br>
              <a:rPr lang="de-DE" altLang="de-DE" sz="1800" dirty="0">
                <a:latin typeface="Arial" charset="0"/>
              </a:rPr>
            </a:br>
            <a:r>
              <a:rPr lang="de-DE" altLang="de-DE" sz="1800" dirty="0">
                <a:latin typeface="Arial" charset="0"/>
              </a:rPr>
              <a:t>  oder Bauklammern</a:t>
            </a:r>
          </a:p>
        </p:txBody>
      </p:sp>
      <p:sp>
        <p:nvSpPr>
          <p:cNvPr id="41059" name="Text Box 99"/>
          <p:cNvSpPr txBox="1">
            <a:spLocks noChangeArrowheads="1"/>
          </p:cNvSpPr>
          <p:nvPr/>
        </p:nvSpPr>
        <p:spPr bwMode="auto">
          <a:xfrm>
            <a:off x="-48163" y="4931723"/>
            <a:ext cx="3009222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buFontTx/>
              <a:buChar char="•"/>
            </a:pPr>
            <a:r>
              <a:rPr lang="de-DE" altLang="de-DE" sz="1800" dirty="0">
                <a:latin typeface="Arial" charset="0"/>
              </a:rPr>
              <a:t> Ausreichende Bemessung</a:t>
            </a:r>
            <a:br>
              <a:rPr lang="de-DE" altLang="de-DE" sz="1800" dirty="0">
                <a:latin typeface="Arial" charset="0"/>
              </a:rPr>
            </a:br>
            <a:r>
              <a:rPr lang="de-DE" altLang="de-DE" sz="1800" dirty="0">
                <a:latin typeface="Arial" charset="0"/>
              </a:rPr>
              <a:t>  (richtige Querschnitte,</a:t>
            </a:r>
            <a:br>
              <a:rPr lang="de-DE" altLang="de-DE" sz="1800" dirty="0">
                <a:latin typeface="Arial" charset="0"/>
              </a:rPr>
            </a:br>
            <a:r>
              <a:rPr lang="de-DE" altLang="de-DE" sz="1800" dirty="0">
                <a:latin typeface="Arial" charset="0"/>
              </a:rPr>
              <a:t>  ausreichende Anzahl der</a:t>
            </a:r>
            <a:br>
              <a:rPr lang="de-DE" altLang="de-DE" sz="1800" dirty="0">
                <a:latin typeface="Arial" charset="0"/>
              </a:rPr>
            </a:br>
            <a:r>
              <a:rPr lang="de-DE" altLang="de-DE" sz="1800" dirty="0">
                <a:latin typeface="Arial" charset="0"/>
              </a:rPr>
              <a:t>  Stützen) </a:t>
            </a:r>
          </a:p>
        </p:txBody>
      </p:sp>
      <p:sp>
        <p:nvSpPr>
          <p:cNvPr id="40969" name="Line 9"/>
          <p:cNvSpPr>
            <a:spLocks noChangeShapeType="1"/>
          </p:cNvSpPr>
          <p:nvPr/>
        </p:nvSpPr>
        <p:spPr bwMode="auto">
          <a:xfrm>
            <a:off x="4168080" y="1906488"/>
            <a:ext cx="8382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40970" name="Line 10"/>
          <p:cNvSpPr>
            <a:spLocks noChangeShapeType="1"/>
          </p:cNvSpPr>
          <p:nvPr/>
        </p:nvSpPr>
        <p:spPr bwMode="auto">
          <a:xfrm flipH="1">
            <a:off x="7444680" y="2058888"/>
            <a:ext cx="8382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40971" name="Line 11"/>
          <p:cNvSpPr>
            <a:spLocks noChangeShapeType="1"/>
          </p:cNvSpPr>
          <p:nvPr/>
        </p:nvSpPr>
        <p:spPr bwMode="auto">
          <a:xfrm flipH="1">
            <a:off x="6454080" y="1906488"/>
            <a:ext cx="9906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grpSp>
        <p:nvGrpSpPr>
          <p:cNvPr id="41078" name="Group 118"/>
          <p:cNvGrpSpPr>
            <a:grpSpLocks/>
          </p:cNvGrpSpPr>
          <p:nvPr/>
        </p:nvGrpSpPr>
        <p:grpSpPr bwMode="auto">
          <a:xfrm>
            <a:off x="3634680" y="1830288"/>
            <a:ext cx="4572000" cy="381000"/>
            <a:chOff x="480" y="1056"/>
            <a:chExt cx="2880" cy="240"/>
          </a:xfrm>
        </p:grpSpPr>
        <p:sp>
          <p:nvSpPr>
            <p:cNvPr id="40974" name="AutoShape 14"/>
            <p:cNvSpPr>
              <a:spLocks noChangeArrowheads="1"/>
            </p:cNvSpPr>
            <p:nvPr/>
          </p:nvSpPr>
          <p:spPr bwMode="auto">
            <a:xfrm>
              <a:off x="712" y="1056"/>
              <a:ext cx="96" cy="240"/>
            </a:xfrm>
            <a:prstGeom prst="downArrow">
              <a:avLst>
                <a:gd name="adj1" fmla="val 50000"/>
                <a:gd name="adj2" fmla="val 625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41062" name="AutoShape 102"/>
            <p:cNvSpPr>
              <a:spLocks noChangeArrowheads="1"/>
            </p:cNvSpPr>
            <p:nvPr/>
          </p:nvSpPr>
          <p:spPr bwMode="auto">
            <a:xfrm>
              <a:off x="944" y="1056"/>
              <a:ext cx="96" cy="240"/>
            </a:xfrm>
            <a:prstGeom prst="downArrow">
              <a:avLst>
                <a:gd name="adj1" fmla="val 50000"/>
                <a:gd name="adj2" fmla="val 625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41063" name="AutoShape 103"/>
            <p:cNvSpPr>
              <a:spLocks noChangeArrowheads="1"/>
            </p:cNvSpPr>
            <p:nvPr/>
          </p:nvSpPr>
          <p:spPr bwMode="auto">
            <a:xfrm>
              <a:off x="1176" y="1056"/>
              <a:ext cx="96" cy="240"/>
            </a:xfrm>
            <a:prstGeom prst="downArrow">
              <a:avLst>
                <a:gd name="adj1" fmla="val 50000"/>
                <a:gd name="adj2" fmla="val 625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41064" name="AutoShape 104"/>
            <p:cNvSpPr>
              <a:spLocks noChangeArrowheads="1"/>
            </p:cNvSpPr>
            <p:nvPr/>
          </p:nvSpPr>
          <p:spPr bwMode="auto">
            <a:xfrm>
              <a:off x="1408" y="1056"/>
              <a:ext cx="96" cy="240"/>
            </a:xfrm>
            <a:prstGeom prst="downArrow">
              <a:avLst>
                <a:gd name="adj1" fmla="val 50000"/>
                <a:gd name="adj2" fmla="val 625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41065" name="AutoShape 105"/>
            <p:cNvSpPr>
              <a:spLocks noChangeArrowheads="1"/>
            </p:cNvSpPr>
            <p:nvPr/>
          </p:nvSpPr>
          <p:spPr bwMode="auto">
            <a:xfrm>
              <a:off x="1640" y="1056"/>
              <a:ext cx="96" cy="240"/>
            </a:xfrm>
            <a:prstGeom prst="downArrow">
              <a:avLst>
                <a:gd name="adj1" fmla="val 50000"/>
                <a:gd name="adj2" fmla="val 625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41066" name="AutoShape 106"/>
            <p:cNvSpPr>
              <a:spLocks noChangeArrowheads="1"/>
            </p:cNvSpPr>
            <p:nvPr/>
          </p:nvSpPr>
          <p:spPr bwMode="auto">
            <a:xfrm>
              <a:off x="480" y="1056"/>
              <a:ext cx="96" cy="240"/>
            </a:xfrm>
            <a:prstGeom prst="downArrow">
              <a:avLst>
                <a:gd name="adj1" fmla="val 50000"/>
                <a:gd name="adj2" fmla="val 625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41067" name="AutoShape 107"/>
            <p:cNvSpPr>
              <a:spLocks noChangeArrowheads="1"/>
            </p:cNvSpPr>
            <p:nvPr/>
          </p:nvSpPr>
          <p:spPr bwMode="auto">
            <a:xfrm>
              <a:off x="1872" y="1056"/>
              <a:ext cx="96" cy="240"/>
            </a:xfrm>
            <a:prstGeom prst="downArrow">
              <a:avLst>
                <a:gd name="adj1" fmla="val 50000"/>
                <a:gd name="adj2" fmla="val 625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41068" name="AutoShape 108"/>
            <p:cNvSpPr>
              <a:spLocks noChangeArrowheads="1"/>
            </p:cNvSpPr>
            <p:nvPr/>
          </p:nvSpPr>
          <p:spPr bwMode="auto">
            <a:xfrm>
              <a:off x="2104" y="1056"/>
              <a:ext cx="96" cy="240"/>
            </a:xfrm>
            <a:prstGeom prst="downArrow">
              <a:avLst>
                <a:gd name="adj1" fmla="val 50000"/>
                <a:gd name="adj2" fmla="val 625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41070" name="AutoShape 110"/>
            <p:cNvSpPr>
              <a:spLocks noChangeArrowheads="1"/>
            </p:cNvSpPr>
            <p:nvPr/>
          </p:nvSpPr>
          <p:spPr bwMode="auto">
            <a:xfrm>
              <a:off x="2336" y="1056"/>
              <a:ext cx="96" cy="240"/>
            </a:xfrm>
            <a:prstGeom prst="downArrow">
              <a:avLst>
                <a:gd name="adj1" fmla="val 50000"/>
                <a:gd name="adj2" fmla="val 625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41071" name="AutoShape 111"/>
            <p:cNvSpPr>
              <a:spLocks noChangeArrowheads="1"/>
            </p:cNvSpPr>
            <p:nvPr/>
          </p:nvSpPr>
          <p:spPr bwMode="auto">
            <a:xfrm>
              <a:off x="2568" y="1056"/>
              <a:ext cx="96" cy="240"/>
            </a:xfrm>
            <a:prstGeom prst="downArrow">
              <a:avLst>
                <a:gd name="adj1" fmla="val 50000"/>
                <a:gd name="adj2" fmla="val 625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41072" name="AutoShape 112"/>
            <p:cNvSpPr>
              <a:spLocks noChangeArrowheads="1"/>
            </p:cNvSpPr>
            <p:nvPr/>
          </p:nvSpPr>
          <p:spPr bwMode="auto">
            <a:xfrm>
              <a:off x="2800" y="1056"/>
              <a:ext cx="96" cy="240"/>
            </a:xfrm>
            <a:prstGeom prst="downArrow">
              <a:avLst>
                <a:gd name="adj1" fmla="val 50000"/>
                <a:gd name="adj2" fmla="val 625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41073" name="AutoShape 113"/>
            <p:cNvSpPr>
              <a:spLocks noChangeArrowheads="1"/>
            </p:cNvSpPr>
            <p:nvPr/>
          </p:nvSpPr>
          <p:spPr bwMode="auto">
            <a:xfrm>
              <a:off x="3032" y="1056"/>
              <a:ext cx="96" cy="240"/>
            </a:xfrm>
            <a:prstGeom prst="downArrow">
              <a:avLst>
                <a:gd name="adj1" fmla="val 50000"/>
                <a:gd name="adj2" fmla="val 625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41074" name="AutoShape 114"/>
            <p:cNvSpPr>
              <a:spLocks noChangeArrowheads="1"/>
            </p:cNvSpPr>
            <p:nvPr/>
          </p:nvSpPr>
          <p:spPr bwMode="auto">
            <a:xfrm>
              <a:off x="3264" y="1056"/>
              <a:ext cx="96" cy="240"/>
            </a:xfrm>
            <a:prstGeom prst="downArrow">
              <a:avLst>
                <a:gd name="adj1" fmla="val 50000"/>
                <a:gd name="adj2" fmla="val 625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</p:grpSp>
      <p:grpSp>
        <p:nvGrpSpPr>
          <p:cNvPr id="41081" name="Group 121"/>
          <p:cNvGrpSpPr>
            <a:grpSpLocks/>
          </p:cNvGrpSpPr>
          <p:nvPr/>
        </p:nvGrpSpPr>
        <p:grpSpPr bwMode="auto">
          <a:xfrm>
            <a:off x="3406080" y="2324001"/>
            <a:ext cx="5029200" cy="39687"/>
            <a:chOff x="336" y="1367"/>
            <a:chExt cx="3168" cy="25"/>
          </a:xfrm>
        </p:grpSpPr>
        <p:sp>
          <p:nvSpPr>
            <p:cNvPr id="41079" name="Rectangle 119"/>
            <p:cNvSpPr>
              <a:spLocks noChangeArrowheads="1"/>
            </p:cNvSpPr>
            <p:nvPr/>
          </p:nvSpPr>
          <p:spPr bwMode="auto">
            <a:xfrm>
              <a:off x="336" y="1367"/>
              <a:ext cx="144" cy="25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41080" name="Rectangle 120"/>
            <p:cNvSpPr>
              <a:spLocks noChangeArrowheads="1"/>
            </p:cNvSpPr>
            <p:nvPr/>
          </p:nvSpPr>
          <p:spPr bwMode="auto">
            <a:xfrm>
              <a:off x="3360" y="1367"/>
              <a:ext cx="144" cy="25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</p:grpSp>
      <p:grpSp>
        <p:nvGrpSpPr>
          <p:cNvPr id="41083" name="Group 123"/>
          <p:cNvGrpSpPr>
            <a:grpSpLocks/>
          </p:cNvGrpSpPr>
          <p:nvPr/>
        </p:nvGrpSpPr>
        <p:grpSpPr bwMode="auto">
          <a:xfrm>
            <a:off x="4701480" y="2363688"/>
            <a:ext cx="2743200" cy="2819400"/>
            <a:chOff x="1152" y="1392"/>
            <a:chExt cx="1728" cy="1776"/>
          </a:xfrm>
        </p:grpSpPr>
        <p:grpSp>
          <p:nvGrpSpPr>
            <p:cNvPr id="41009" name="Group 49"/>
            <p:cNvGrpSpPr>
              <a:grpSpLocks/>
            </p:cNvGrpSpPr>
            <p:nvPr/>
          </p:nvGrpSpPr>
          <p:grpSpPr bwMode="auto">
            <a:xfrm>
              <a:off x="1152" y="1488"/>
              <a:ext cx="192" cy="1680"/>
              <a:chOff x="384" y="1488"/>
              <a:chExt cx="192" cy="1680"/>
            </a:xfrm>
          </p:grpSpPr>
          <p:sp>
            <p:nvSpPr>
              <p:cNvPr id="41010" name="Rectangle 50"/>
              <p:cNvSpPr>
                <a:spLocks noChangeArrowheads="1"/>
              </p:cNvSpPr>
              <p:nvPr/>
            </p:nvSpPr>
            <p:spPr bwMode="auto">
              <a:xfrm>
                <a:off x="432" y="1488"/>
                <a:ext cx="48" cy="1632"/>
              </a:xfrm>
              <a:prstGeom prst="rect">
                <a:avLst/>
              </a:prstGeom>
              <a:gradFill rotWithShape="0">
                <a:gsLst>
                  <a:gs pos="0">
                    <a:srgbClr val="CC9900">
                      <a:gamma/>
                      <a:shade val="46275"/>
                      <a:invGamma/>
                    </a:srgbClr>
                  </a:gs>
                  <a:gs pos="50000">
                    <a:srgbClr val="CC9900"/>
                  </a:gs>
                  <a:gs pos="100000">
                    <a:srgbClr val="CC9900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grpSp>
            <p:nvGrpSpPr>
              <p:cNvPr id="41011" name="Group 51"/>
              <p:cNvGrpSpPr>
                <a:grpSpLocks/>
              </p:cNvGrpSpPr>
              <p:nvPr/>
            </p:nvGrpSpPr>
            <p:grpSpPr bwMode="auto">
              <a:xfrm>
                <a:off x="384" y="3120"/>
                <a:ext cx="192" cy="48"/>
                <a:chOff x="384" y="3120"/>
                <a:chExt cx="192" cy="48"/>
              </a:xfrm>
            </p:grpSpPr>
            <p:grpSp>
              <p:nvGrpSpPr>
                <p:cNvPr id="41012" name="Group 52"/>
                <p:cNvGrpSpPr>
                  <a:grpSpLocks/>
                </p:cNvGrpSpPr>
                <p:nvPr/>
              </p:nvGrpSpPr>
              <p:grpSpPr bwMode="auto">
                <a:xfrm>
                  <a:off x="384" y="3120"/>
                  <a:ext cx="192" cy="48"/>
                  <a:chOff x="1536" y="2592"/>
                  <a:chExt cx="192" cy="48"/>
                </a:xfrm>
              </p:grpSpPr>
              <p:sp>
                <p:nvSpPr>
                  <p:cNvPr id="41013" name="Line 5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536" y="2592"/>
                    <a:ext cx="192" cy="48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de-DE"/>
                  </a:p>
                </p:txBody>
              </p:sp>
              <p:sp>
                <p:nvSpPr>
                  <p:cNvPr id="41014" name="Line 54"/>
                  <p:cNvSpPr>
                    <a:spLocks noChangeShapeType="1"/>
                  </p:cNvSpPr>
                  <p:nvPr/>
                </p:nvSpPr>
                <p:spPr bwMode="auto">
                  <a:xfrm>
                    <a:off x="1536" y="2640"/>
                    <a:ext cx="192" cy="0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de-DE"/>
                  </a:p>
                </p:txBody>
              </p:sp>
              <p:sp>
                <p:nvSpPr>
                  <p:cNvPr id="41015" name="Line 55"/>
                  <p:cNvSpPr>
                    <a:spLocks noChangeShapeType="1"/>
                  </p:cNvSpPr>
                  <p:nvPr/>
                </p:nvSpPr>
                <p:spPr bwMode="auto">
                  <a:xfrm>
                    <a:off x="1728" y="2592"/>
                    <a:ext cx="0" cy="48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de-DE"/>
                  </a:p>
                </p:txBody>
              </p:sp>
            </p:grpSp>
            <p:sp>
              <p:nvSpPr>
                <p:cNvPr id="41016" name="Line 56"/>
                <p:cNvSpPr>
                  <a:spLocks noChangeShapeType="1"/>
                </p:cNvSpPr>
                <p:nvPr/>
              </p:nvSpPr>
              <p:spPr bwMode="auto">
                <a:xfrm flipH="1">
                  <a:off x="384" y="3120"/>
                  <a:ext cx="192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41017" name="Line 57"/>
                <p:cNvSpPr>
                  <a:spLocks noChangeShapeType="1"/>
                </p:cNvSpPr>
                <p:nvPr/>
              </p:nvSpPr>
              <p:spPr bwMode="auto">
                <a:xfrm>
                  <a:off x="384" y="3120"/>
                  <a:ext cx="0" cy="48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de-DE"/>
                </a:p>
              </p:txBody>
            </p:sp>
          </p:grpSp>
        </p:grpSp>
        <p:grpSp>
          <p:nvGrpSpPr>
            <p:cNvPr id="41027" name="Group 67"/>
            <p:cNvGrpSpPr>
              <a:grpSpLocks/>
            </p:cNvGrpSpPr>
            <p:nvPr/>
          </p:nvGrpSpPr>
          <p:grpSpPr bwMode="auto">
            <a:xfrm>
              <a:off x="2688" y="1488"/>
              <a:ext cx="192" cy="1680"/>
              <a:chOff x="384" y="1488"/>
              <a:chExt cx="192" cy="1680"/>
            </a:xfrm>
          </p:grpSpPr>
          <p:sp>
            <p:nvSpPr>
              <p:cNvPr id="41028" name="Rectangle 68"/>
              <p:cNvSpPr>
                <a:spLocks noChangeArrowheads="1"/>
              </p:cNvSpPr>
              <p:nvPr/>
            </p:nvSpPr>
            <p:spPr bwMode="auto">
              <a:xfrm>
                <a:off x="432" y="1488"/>
                <a:ext cx="48" cy="1632"/>
              </a:xfrm>
              <a:prstGeom prst="rect">
                <a:avLst/>
              </a:prstGeom>
              <a:gradFill rotWithShape="0">
                <a:gsLst>
                  <a:gs pos="0">
                    <a:srgbClr val="CC9900">
                      <a:gamma/>
                      <a:shade val="40000"/>
                      <a:invGamma/>
                    </a:srgbClr>
                  </a:gs>
                  <a:gs pos="50000">
                    <a:srgbClr val="CC9900"/>
                  </a:gs>
                  <a:gs pos="100000">
                    <a:srgbClr val="CC9900">
                      <a:gamma/>
                      <a:shade val="40000"/>
                      <a:invGamma/>
                    </a:srgbClr>
                  </a:gs>
                </a:gsLst>
                <a:lin ang="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DE"/>
              </a:p>
            </p:txBody>
          </p:sp>
          <p:grpSp>
            <p:nvGrpSpPr>
              <p:cNvPr id="41029" name="Group 69"/>
              <p:cNvGrpSpPr>
                <a:grpSpLocks/>
              </p:cNvGrpSpPr>
              <p:nvPr/>
            </p:nvGrpSpPr>
            <p:grpSpPr bwMode="auto">
              <a:xfrm>
                <a:off x="384" y="3120"/>
                <a:ext cx="192" cy="48"/>
                <a:chOff x="384" y="3120"/>
                <a:chExt cx="192" cy="48"/>
              </a:xfrm>
            </p:grpSpPr>
            <p:grpSp>
              <p:nvGrpSpPr>
                <p:cNvPr id="41030" name="Group 70"/>
                <p:cNvGrpSpPr>
                  <a:grpSpLocks/>
                </p:cNvGrpSpPr>
                <p:nvPr/>
              </p:nvGrpSpPr>
              <p:grpSpPr bwMode="auto">
                <a:xfrm>
                  <a:off x="384" y="3120"/>
                  <a:ext cx="192" cy="48"/>
                  <a:chOff x="1536" y="2592"/>
                  <a:chExt cx="192" cy="48"/>
                </a:xfrm>
              </p:grpSpPr>
              <p:sp>
                <p:nvSpPr>
                  <p:cNvPr id="41031" name="Line 7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536" y="2592"/>
                    <a:ext cx="192" cy="48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de-DE"/>
                  </a:p>
                </p:txBody>
              </p:sp>
              <p:sp>
                <p:nvSpPr>
                  <p:cNvPr id="41032" name="Line 72"/>
                  <p:cNvSpPr>
                    <a:spLocks noChangeShapeType="1"/>
                  </p:cNvSpPr>
                  <p:nvPr/>
                </p:nvSpPr>
                <p:spPr bwMode="auto">
                  <a:xfrm>
                    <a:off x="1536" y="2640"/>
                    <a:ext cx="192" cy="0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de-DE"/>
                  </a:p>
                </p:txBody>
              </p:sp>
              <p:sp>
                <p:nvSpPr>
                  <p:cNvPr id="41033" name="Line 73"/>
                  <p:cNvSpPr>
                    <a:spLocks noChangeShapeType="1"/>
                  </p:cNvSpPr>
                  <p:nvPr/>
                </p:nvSpPr>
                <p:spPr bwMode="auto">
                  <a:xfrm>
                    <a:off x="1728" y="2592"/>
                    <a:ext cx="0" cy="48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de-DE"/>
                  </a:p>
                </p:txBody>
              </p:sp>
            </p:grpSp>
            <p:sp>
              <p:nvSpPr>
                <p:cNvPr id="41034" name="Line 74"/>
                <p:cNvSpPr>
                  <a:spLocks noChangeShapeType="1"/>
                </p:cNvSpPr>
                <p:nvPr/>
              </p:nvSpPr>
              <p:spPr bwMode="auto">
                <a:xfrm flipH="1">
                  <a:off x="384" y="3120"/>
                  <a:ext cx="192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41035" name="Line 75"/>
                <p:cNvSpPr>
                  <a:spLocks noChangeShapeType="1"/>
                </p:cNvSpPr>
                <p:nvPr/>
              </p:nvSpPr>
              <p:spPr bwMode="auto">
                <a:xfrm>
                  <a:off x="384" y="3120"/>
                  <a:ext cx="0" cy="48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de-DE"/>
                </a:p>
              </p:txBody>
            </p:sp>
          </p:grpSp>
        </p:grpSp>
        <p:sp>
          <p:nvSpPr>
            <p:cNvPr id="41039" name="Rectangle 79"/>
            <p:cNvSpPr>
              <a:spLocks noChangeArrowheads="1"/>
            </p:cNvSpPr>
            <p:nvPr/>
          </p:nvSpPr>
          <p:spPr bwMode="auto">
            <a:xfrm>
              <a:off x="2736" y="1392"/>
              <a:ext cx="48" cy="192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41037" name="Rectangle 77"/>
            <p:cNvSpPr>
              <a:spLocks noChangeArrowheads="1"/>
            </p:cNvSpPr>
            <p:nvPr/>
          </p:nvSpPr>
          <p:spPr bwMode="auto">
            <a:xfrm>
              <a:off x="1200" y="1392"/>
              <a:ext cx="48" cy="192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</p:grpSp>
      <p:sp>
        <p:nvSpPr>
          <p:cNvPr id="41044" name="Rectangle 84"/>
          <p:cNvSpPr>
            <a:spLocks noChangeArrowheads="1"/>
          </p:cNvSpPr>
          <p:nvPr/>
        </p:nvSpPr>
        <p:spPr bwMode="auto">
          <a:xfrm rot="1567510" flipV="1">
            <a:off x="3142555" y="3805138"/>
            <a:ext cx="5494338" cy="74613"/>
          </a:xfrm>
          <a:prstGeom prst="rect">
            <a:avLst/>
          </a:prstGeom>
          <a:solidFill>
            <a:srgbClr val="33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88" name="Foliennummernplatzhalter 3"/>
          <p:cNvSpPr>
            <a:spLocks noGrp="1"/>
          </p:cNvSpPr>
          <p:nvPr>
            <p:ph type="sldNum" sz="quarter" idx="10"/>
          </p:nvPr>
        </p:nvSpPr>
        <p:spPr>
          <a:xfrm>
            <a:off x="250825" y="6237288"/>
            <a:ext cx="1905000" cy="457200"/>
          </a:xfrm>
        </p:spPr>
        <p:txBody>
          <a:bodyPr/>
          <a:lstStyle/>
          <a:p>
            <a:fld id="{BF5B9B85-9F1A-4C99-B8AA-C5B9AC7A7732}" type="slidenum">
              <a:rPr lang="de-DE" altLang="de-DE"/>
              <a:pPr/>
              <a:t>62</a:t>
            </a:fld>
            <a:endParaRPr lang="de-DE" altLang="de-DE" dirty="0"/>
          </a:p>
        </p:txBody>
      </p:sp>
      <p:sp>
        <p:nvSpPr>
          <p:cNvPr id="89" name="Titel 1"/>
          <p:cNvSpPr txBox="1">
            <a:spLocks/>
          </p:cNvSpPr>
          <p:nvPr/>
        </p:nvSpPr>
        <p:spPr>
          <a:xfrm>
            <a:off x="250825" y="90872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dirty="0" smtClean="0"/>
              <a:t>Einsatzmittel:</a:t>
            </a:r>
            <a:endParaRPr lang="de-DE" sz="1800" kern="0" dirty="0"/>
          </a:p>
        </p:txBody>
      </p:sp>
    </p:spTree>
    <p:extLst>
      <p:ext uri="{BB962C8B-B14F-4D97-AF65-F5344CB8AC3E}">
        <p14:creationId xmlns:p14="http://schemas.microsoft.com/office/powerpoint/2010/main" val="3543681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10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410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410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1" dur="500"/>
                                        <p:tgtEl>
                                          <p:spTgt spid="410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" dur="5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0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500"/>
                                        <p:tgtEl>
                                          <p:spTgt spid="41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0" dur="500"/>
                                        <p:tgtEl>
                                          <p:spTgt spid="410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5" dur="500"/>
                                        <p:tgtEl>
                                          <p:spTgt spid="410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0" dur="500"/>
                                        <p:tgtEl>
                                          <p:spTgt spid="409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52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4" dur="500"/>
                                        <p:tgtEl>
                                          <p:spTgt spid="410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9" dur="500"/>
                                        <p:tgtEl>
                                          <p:spTgt spid="41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4" dur="500"/>
                                        <p:tgtEl>
                                          <p:spTgt spid="409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66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8" dur="500"/>
                                        <p:tgtEl>
                                          <p:spTgt spid="410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70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2" dur="500"/>
                                        <p:tgtEl>
                                          <p:spTgt spid="410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7" dur="500"/>
                                        <p:tgtEl>
                                          <p:spTgt spid="41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2" dur="500"/>
                                        <p:tgtEl>
                                          <p:spTgt spid="410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84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6" dur="500"/>
                                        <p:tgtEl>
                                          <p:spTgt spid="410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88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0" dur="500"/>
                                        <p:tgtEl>
                                          <p:spTgt spid="410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5" dur="500"/>
                                        <p:tgtEl>
                                          <p:spTgt spid="41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0" dur="500"/>
                                        <p:tgtEl>
                                          <p:spTgt spid="410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5" dur="500"/>
                                        <p:tgtEl>
                                          <p:spTgt spid="41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0" dur="500"/>
                                        <p:tgtEl>
                                          <p:spTgt spid="410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12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4" dur="500"/>
                                        <p:tgtEl>
                                          <p:spTgt spid="410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77" grpId="0" animBg="1"/>
      <p:bldP spid="41043" grpId="0" animBg="1"/>
      <p:bldP spid="41019" grpId="0" animBg="1"/>
      <p:bldP spid="40968" grpId="0" animBg="1"/>
      <p:bldP spid="40980" grpId="0" animBg="1"/>
      <p:bldP spid="41001" grpId="0" animBg="1"/>
      <p:bldP spid="41036" grpId="0" animBg="1"/>
      <p:bldP spid="41038" grpId="0" animBg="1"/>
      <p:bldP spid="41040" grpId="0" animBg="1"/>
      <p:bldP spid="41042" grpId="0" build="p" autoUpdateAnimBg="0"/>
      <p:bldP spid="40973" grpId="0" animBg="1"/>
      <p:bldP spid="41055" grpId="0" uiExpand="1" build="p" autoUpdateAnimBg="0"/>
      <p:bldP spid="41056" grpId="0" build="p" autoUpdateAnimBg="0"/>
      <p:bldP spid="41057" grpId="0" build="p" autoUpdateAnimBg="0"/>
      <p:bldP spid="41058" grpId="0" build="p" autoUpdateAnimBg="0"/>
      <p:bldP spid="41059" grpId="0" build="p" autoUpdateAnimBg="0"/>
      <p:bldP spid="4104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4238241"/>
              </p:ext>
            </p:extLst>
          </p:nvPr>
        </p:nvGraphicFramePr>
        <p:xfrm>
          <a:off x="965448" y="1509623"/>
          <a:ext cx="7783016" cy="50157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7" name="Bitmap" r:id="rId3" imgW="7609524" imgH="4904762" progId="Paint.Picture">
                  <p:embed/>
                </p:oleObj>
              </mc:Choice>
              <mc:Fallback>
                <p:oleObj name="Bitmap" r:id="rId3" imgW="7609524" imgH="4904762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5448" y="1509623"/>
                        <a:ext cx="7783016" cy="5015721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chemeClr val="tx1"/>
                        </a:solidFill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Foliennummernplatzhalter 3"/>
          <p:cNvSpPr>
            <a:spLocks noGrp="1"/>
          </p:cNvSpPr>
          <p:nvPr>
            <p:ph type="sldNum" sz="quarter" idx="10"/>
          </p:nvPr>
        </p:nvSpPr>
        <p:spPr>
          <a:xfrm>
            <a:off x="250825" y="6237288"/>
            <a:ext cx="1905000" cy="457200"/>
          </a:xfrm>
        </p:spPr>
        <p:txBody>
          <a:bodyPr/>
          <a:lstStyle/>
          <a:p>
            <a:fld id="{BF5B9B85-9F1A-4C99-B8AA-C5B9AC7A7732}" type="slidenum">
              <a:rPr lang="de-DE" altLang="de-DE"/>
              <a:pPr/>
              <a:t>63</a:t>
            </a:fld>
            <a:endParaRPr lang="de-DE" altLang="de-DE" dirty="0"/>
          </a:p>
        </p:txBody>
      </p:sp>
      <p:sp>
        <p:nvSpPr>
          <p:cNvPr id="4" name="Titel 1"/>
          <p:cNvSpPr txBox="1">
            <a:spLocks/>
          </p:cNvSpPr>
          <p:nvPr/>
        </p:nvSpPr>
        <p:spPr>
          <a:xfrm>
            <a:off x="250825" y="90872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dirty="0" smtClean="0"/>
              <a:t>Einsatzmittel:</a:t>
            </a:r>
            <a:endParaRPr lang="de-DE" sz="1800" kern="0" dirty="0"/>
          </a:p>
        </p:txBody>
      </p:sp>
    </p:spTree>
    <p:extLst>
      <p:ext uri="{BB962C8B-B14F-4D97-AF65-F5344CB8AC3E}">
        <p14:creationId xmlns:p14="http://schemas.microsoft.com/office/powerpoint/2010/main" val="4160548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719" name="Group 15"/>
          <p:cNvGrpSpPr>
            <a:grpSpLocks/>
          </p:cNvGrpSpPr>
          <p:nvPr/>
        </p:nvGrpSpPr>
        <p:grpSpPr bwMode="auto">
          <a:xfrm>
            <a:off x="124619" y="1509663"/>
            <a:ext cx="8890000" cy="5519737"/>
            <a:chOff x="78" y="781"/>
            <a:chExt cx="5600" cy="3477"/>
          </a:xfrm>
        </p:grpSpPr>
        <p:grpSp>
          <p:nvGrpSpPr>
            <p:cNvPr id="72717" name="Group 13"/>
            <p:cNvGrpSpPr>
              <a:grpSpLocks/>
            </p:cNvGrpSpPr>
            <p:nvPr/>
          </p:nvGrpSpPr>
          <p:grpSpPr bwMode="auto">
            <a:xfrm>
              <a:off x="78" y="781"/>
              <a:ext cx="5600" cy="3477"/>
              <a:chOff x="78" y="781"/>
              <a:chExt cx="5600" cy="3477"/>
            </a:xfrm>
          </p:grpSpPr>
          <p:grpSp>
            <p:nvGrpSpPr>
              <p:cNvPr id="72714" name="Group 10"/>
              <p:cNvGrpSpPr>
                <a:grpSpLocks/>
              </p:cNvGrpSpPr>
              <p:nvPr/>
            </p:nvGrpSpPr>
            <p:grpSpPr bwMode="auto">
              <a:xfrm>
                <a:off x="78" y="781"/>
                <a:ext cx="5600" cy="3477"/>
                <a:chOff x="78" y="781"/>
                <a:chExt cx="5600" cy="3477"/>
              </a:xfrm>
            </p:grpSpPr>
            <p:pic>
              <p:nvPicPr>
                <p:cNvPr id="72711" name="Picture 7" descr="Schrä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8" y="781"/>
                  <a:ext cx="3281" cy="2391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72713" name="Picture 9" descr="Schräg1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288" y="2088"/>
                  <a:ext cx="2390" cy="217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graphicFrame>
              <p:nvGraphicFramePr>
                <p:cNvPr id="72712" name="Object 8"/>
                <p:cNvGraphicFramePr>
                  <a:graphicFrameLocks noChangeAspect="1"/>
                </p:cNvGraphicFramePr>
                <p:nvPr/>
              </p:nvGraphicFramePr>
              <p:xfrm>
                <a:off x="4604" y="799"/>
                <a:ext cx="1007" cy="1733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5191" name="CorelDRAW" r:id="rId5" imgW="1598066" imgH="2751125" progId="CorelDRAW.Graphic.9">
                        <p:embed/>
                      </p:oleObj>
                    </mc:Choice>
                    <mc:Fallback>
                      <p:oleObj name="CorelDRAW" r:id="rId5" imgW="1598066" imgH="2751125" progId="CorelDRAW.Graphic.9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6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4604" y="799"/>
                              <a:ext cx="1007" cy="1733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EAEAEA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chemeClr val="tx1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graphicFrame>
            <p:nvGraphicFramePr>
              <p:cNvPr id="72715" name="Object 11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152605853"/>
                  </p:ext>
                </p:extLst>
              </p:nvPr>
            </p:nvGraphicFramePr>
            <p:xfrm>
              <a:off x="113" y="845"/>
              <a:ext cx="3221" cy="201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192" name="CorelDRAW" r:id="rId7" imgW="4606138" imgH="2884627" progId="CorelDRAW.Graphic.9">
                      <p:embed/>
                    </p:oleObj>
                  </mc:Choice>
                  <mc:Fallback>
                    <p:oleObj name="CorelDRAW" r:id="rId7" imgW="4606138" imgH="2884627" progId="CorelDRAW.Graphic.9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13" y="845"/>
                            <a:ext cx="3221" cy="2017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EAEAEA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72716" name="Object 12"/>
              <p:cNvGraphicFramePr>
                <a:graphicFrameLocks noChangeAspect="1"/>
              </p:cNvGraphicFramePr>
              <p:nvPr/>
            </p:nvGraphicFramePr>
            <p:xfrm>
              <a:off x="3560" y="1933"/>
              <a:ext cx="1669" cy="208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193" name="CorelDRAW" r:id="rId9" imgW="2188769" imgH="2737104" progId="CorelDRAW.Graphic.9">
                      <p:embed/>
                    </p:oleObj>
                  </mc:Choice>
                  <mc:Fallback>
                    <p:oleObj name="CorelDRAW" r:id="rId9" imgW="2188769" imgH="2737104" progId="CorelDRAW.Graphic.9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0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560" y="1933"/>
                            <a:ext cx="1669" cy="2087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EAEAEA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72718" name="Text Box 14"/>
            <p:cNvSpPr txBox="1">
              <a:spLocks noChangeArrowheads="1"/>
            </p:cNvSpPr>
            <p:nvPr/>
          </p:nvSpPr>
          <p:spPr bwMode="auto">
            <a:xfrm>
              <a:off x="158" y="3475"/>
              <a:ext cx="2813" cy="292"/>
            </a:xfrm>
            <a:prstGeom prst="rect">
              <a:avLst/>
            </a:prstGeom>
            <a:solidFill>
              <a:srgbClr val="00B0F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de-DE" altLang="de-DE" dirty="0">
                  <a:latin typeface="+mn-lt"/>
                </a:rPr>
                <a:t>Schrägabstützung</a:t>
              </a:r>
            </a:p>
          </p:txBody>
        </p:sp>
      </p:grpSp>
      <p:sp>
        <p:nvSpPr>
          <p:cNvPr id="12" name="Titel 1"/>
          <p:cNvSpPr txBox="1">
            <a:spLocks/>
          </p:cNvSpPr>
          <p:nvPr/>
        </p:nvSpPr>
        <p:spPr>
          <a:xfrm>
            <a:off x="250825" y="90872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dirty="0" smtClean="0"/>
              <a:t>Einsatzmittel:</a:t>
            </a:r>
            <a:endParaRPr lang="de-DE" sz="1800" kern="0" dirty="0"/>
          </a:p>
        </p:txBody>
      </p:sp>
      <p:sp>
        <p:nvSpPr>
          <p:cNvPr id="13" name="Foliennummernplatzhalter 1"/>
          <p:cNvSpPr>
            <a:spLocks noGrp="1"/>
          </p:cNvSpPr>
          <p:nvPr>
            <p:ph type="sldNum" sz="quarter" idx="10"/>
          </p:nvPr>
        </p:nvSpPr>
        <p:spPr>
          <a:xfrm>
            <a:off x="250825" y="6237288"/>
            <a:ext cx="1905000" cy="457200"/>
          </a:xfrm>
        </p:spPr>
        <p:txBody>
          <a:bodyPr/>
          <a:lstStyle/>
          <a:p>
            <a:fld id="{F28EDD04-D4B0-4F7B-9783-B70056C13783}" type="slidenum">
              <a:rPr lang="de-DE" altLang="de-DE"/>
              <a:pPr/>
              <a:t>64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985631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6432289"/>
              </p:ext>
            </p:extLst>
          </p:nvPr>
        </p:nvGraphicFramePr>
        <p:xfrm>
          <a:off x="825826" y="1412776"/>
          <a:ext cx="7700637" cy="5097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7" name="Bitmap" r:id="rId4" imgW="7609524" imgH="5038095" progId="Paint.Picture">
                  <p:embed/>
                </p:oleObj>
              </mc:Choice>
              <mc:Fallback>
                <p:oleObj name="Bitmap" r:id="rId4" imgW="7609524" imgH="5038095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5826" y="1412776"/>
                        <a:ext cx="7700637" cy="5097562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chemeClr val="tx1"/>
                        </a:solidFill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0" name="AutoShape 4"/>
          <p:cNvSpPr>
            <a:spLocks noChangeArrowheads="1"/>
          </p:cNvSpPr>
          <p:nvPr/>
        </p:nvSpPr>
        <p:spPr bwMode="auto">
          <a:xfrm>
            <a:off x="4876800" y="3124200"/>
            <a:ext cx="685800" cy="228600"/>
          </a:xfrm>
          <a:prstGeom prst="left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5851525" y="3059113"/>
            <a:ext cx="2019300" cy="396875"/>
          </a:xfrm>
          <a:prstGeom prst="rect">
            <a:avLst/>
          </a:prstGeom>
          <a:solidFill>
            <a:schemeClr val="tx2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de-DE" altLang="de-DE" sz="2000" b="1">
                <a:solidFill>
                  <a:srgbClr val="FFFF00"/>
                </a:solidFill>
                <a:latin typeface="Arial" charset="0"/>
              </a:rPr>
              <a:t>Verschwertung</a:t>
            </a:r>
          </a:p>
        </p:txBody>
      </p:sp>
      <p:sp>
        <p:nvSpPr>
          <p:cNvPr id="14342" name="AutoShape 6"/>
          <p:cNvSpPr>
            <a:spLocks noChangeArrowheads="1"/>
          </p:cNvSpPr>
          <p:nvPr/>
        </p:nvSpPr>
        <p:spPr bwMode="auto">
          <a:xfrm>
            <a:off x="4876800" y="4343400"/>
            <a:ext cx="914400" cy="228600"/>
          </a:xfrm>
          <a:prstGeom prst="leftArrow">
            <a:avLst>
              <a:gd name="adj1" fmla="val 50000"/>
              <a:gd name="adj2" fmla="val 10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5927725" y="4202113"/>
            <a:ext cx="1130300" cy="396875"/>
          </a:xfrm>
          <a:prstGeom prst="rect">
            <a:avLst/>
          </a:prstGeom>
          <a:solidFill>
            <a:schemeClr val="tx2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de-DE" altLang="de-DE" sz="2000" b="1">
                <a:solidFill>
                  <a:srgbClr val="FFFF00"/>
                </a:solidFill>
                <a:latin typeface="Arial" charset="0"/>
              </a:rPr>
              <a:t>Streben</a:t>
            </a:r>
          </a:p>
        </p:txBody>
      </p:sp>
      <p:sp>
        <p:nvSpPr>
          <p:cNvPr id="14344" name="AutoShape 8"/>
          <p:cNvSpPr>
            <a:spLocks noChangeArrowheads="1"/>
          </p:cNvSpPr>
          <p:nvPr/>
        </p:nvSpPr>
        <p:spPr bwMode="auto">
          <a:xfrm>
            <a:off x="7010400" y="6019800"/>
            <a:ext cx="609600" cy="152400"/>
          </a:xfrm>
          <a:prstGeom prst="leftArrow">
            <a:avLst>
              <a:gd name="adj1" fmla="val 50000"/>
              <a:gd name="adj2" fmla="val 10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7756525" y="5802313"/>
            <a:ext cx="1117600" cy="396875"/>
          </a:xfrm>
          <a:prstGeom prst="rect">
            <a:avLst/>
          </a:prstGeom>
          <a:solidFill>
            <a:schemeClr val="tx2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de-DE" altLang="de-DE" sz="2000" b="1">
                <a:solidFill>
                  <a:srgbClr val="FFFF00"/>
                </a:solidFill>
                <a:latin typeface="Arial" charset="0"/>
              </a:rPr>
              <a:t>Knagge</a:t>
            </a:r>
          </a:p>
        </p:txBody>
      </p:sp>
      <p:sp>
        <p:nvSpPr>
          <p:cNvPr id="14346" name="Oval 10"/>
          <p:cNvSpPr>
            <a:spLocks noChangeArrowheads="1"/>
          </p:cNvSpPr>
          <p:nvPr/>
        </p:nvSpPr>
        <p:spPr bwMode="auto">
          <a:xfrm>
            <a:off x="5638800" y="5562600"/>
            <a:ext cx="762000" cy="8382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6461125" y="5192713"/>
            <a:ext cx="1708150" cy="396875"/>
          </a:xfrm>
          <a:prstGeom prst="rect">
            <a:avLst/>
          </a:prstGeom>
          <a:solidFill>
            <a:schemeClr val="tx2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de-DE" altLang="de-DE" sz="2000" b="1">
                <a:solidFill>
                  <a:srgbClr val="FFFF00"/>
                </a:solidFill>
                <a:latin typeface="Arial" charset="0"/>
              </a:rPr>
              <a:t>Bauklammer</a:t>
            </a:r>
          </a:p>
        </p:txBody>
      </p:sp>
      <p:sp>
        <p:nvSpPr>
          <p:cNvPr id="14348" name="AutoShape 12"/>
          <p:cNvSpPr>
            <a:spLocks noChangeArrowheads="1"/>
          </p:cNvSpPr>
          <p:nvPr/>
        </p:nvSpPr>
        <p:spPr bwMode="auto">
          <a:xfrm>
            <a:off x="1676400" y="3646640"/>
            <a:ext cx="762000" cy="228600"/>
          </a:xfrm>
          <a:prstGeom prst="leftArrow">
            <a:avLst>
              <a:gd name="adj1" fmla="val 50000"/>
              <a:gd name="adj2" fmla="val 8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4349" name="Text Box 13"/>
          <p:cNvSpPr txBox="1">
            <a:spLocks noChangeArrowheads="1"/>
          </p:cNvSpPr>
          <p:nvPr/>
        </p:nvSpPr>
        <p:spPr bwMode="auto">
          <a:xfrm>
            <a:off x="2517764" y="3462338"/>
            <a:ext cx="1849438" cy="396875"/>
          </a:xfrm>
          <a:prstGeom prst="rect">
            <a:avLst/>
          </a:prstGeom>
          <a:solidFill>
            <a:schemeClr val="tx2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de-DE" altLang="de-DE" sz="2000" b="1">
                <a:solidFill>
                  <a:srgbClr val="FFFF00"/>
                </a:solidFill>
                <a:latin typeface="Arial" charset="0"/>
              </a:rPr>
              <a:t>Streichbalken</a:t>
            </a:r>
          </a:p>
        </p:txBody>
      </p:sp>
      <p:sp>
        <p:nvSpPr>
          <p:cNvPr id="14350" name="AutoShape 14"/>
          <p:cNvSpPr>
            <a:spLocks noChangeArrowheads="1"/>
          </p:cNvSpPr>
          <p:nvPr/>
        </p:nvSpPr>
        <p:spPr bwMode="auto">
          <a:xfrm>
            <a:off x="4267200" y="5486400"/>
            <a:ext cx="228600" cy="533400"/>
          </a:xfrm>
          <a:prstGeom prst="downArrow">
            <a:avLst>
              <a:gd name="adj1" fmla="val 50000"/>
              <a:gd name="adj2" fmla="val 58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4351" name="Text Box 15"/>
          <p:cNvSpPr txBox="1">
            <a:spLocks noChangeArrowheads="1"/>
          </p:cNvSpPr>
          <p:nvPr/>
        </p:nvSpPr>
        <p:spPr bwMode="auto">
          <a:xfrm>
            <a:off x="3794125" y="4811713"/>
            <a:ext cx="1270000" cy="396875"/>
          </a:xfrm>
          <a:prstGeom prst="rect">
            <a:avLst/>
          </a:prstGeom>
          <a:solidFill>
            <a:schemeClr val="tx2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de-DE" altLang="de-DE" sz="2000" b="1">
                <a:solidFill>
                  <a:srgbClr val="FFFF00"/>
                </a:solidFill>
                <a:latin typeface="Arial" charset="0"/>
              </a:rPr>
              <a:t>Schwelle</a:t>
            </a:r>
          </a:p>
        </p:txBody>
      </p:sp>
      <p:sp>
        <p:nvSpPr>
          <p:cNvPr id="15" name="Foliennummernplatzhalter 3"/>
          <p:cNvSpPr>
            <a:spLocks noGrp="1"/>
          </p:cNvSpPr>
          <p:nvPr>
            <p:ph type="sldNum" sz="quarter" idx="10"/>
          </p:nvPr>
        </p:nvSpPr>
        <p:spPr>
          <a:xfrm>
            <a:off x="250825" y="6237288"/>
            <a:ext cx="1905000" cy="457200"/>
          </a:xfrm>
        </p:spPr>
        <p:txBody>
          <a:bodyPr/>
          <a:lstStyle/>
          <a:p>
            <a:fld id="{BF5B9B85-9F1A-4C99-B8AA-C5B9AC7A7732}" type="slidenum">
              <a:rPr lang="de-DE" altLang="de-DE"/>
              <a:pPr/>
              <a:t>65</a:t>
            </a:fld>
            <a:endParaRPr lang="de-DE" altLang="de-DE" dirty="0"/>
          </a:p>
        </p:txBody>
      </p:sp>
      <p:sp>
        <p:nvSpPr>
          <p:cNvPr id="16" name="Titel 1"/>
          <p:cNvSpPr txBox="1">
            <a:spLocks/>
          </p:cNvSpPr>
          <p:nvPr/>
        </p:nvSpPr>
        <p:spPr>
          <a:xfrm>
            <a:off x="250825" y="90872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dirty="0" smtClean="0"/>
              <a:t>Einsatzmittel:</a:t>
            </a:r>
            <a:endParaRPr lang="de-DE" sz="1800" kern="0" dirty="0"/>
          </a:p>
        </p:txBody>
      </p:sp>
    </p:spTree>
    <p:extLst>
      <p:ext uri="{BB962C8B-B14F-4D97-AF65-F5344CB8AC3E}">
        <p14:creationId xmlns:p14="http://schemas.microsoft.com/office/powerpoint/2010/main" val="2072507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1434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5" dur="500"/>
                                        <p:tgtEl>
                                          <p:spTgt spid="14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0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5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0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5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animBg="1"/>
      <p:bldP spid="14341" grpId="0" animBg="1" autoUpdateAnimBg="0"/>
      <p:bldP spid="14342" grpId="0" animBg="1"/>
      <p:bldP spid="14343" grpId="0" uiExpand="1" build="p" animBg="1" autoUpdateAnimBg="0"/>
      <p:bldP spid="14344" grpId="0" animBg="1"/>
      <p:bldP spid="14345" grpId="0" animBg="1" autoUpdateAnimBg="0"/>
      <p:bldP spid="14346" grpId="0" animBg="1"/>
      <p:bldP spid="14347" grpId="0" animBg="1" autoUpdateAnimBg="0"/>
      <p:bldP spid="14348" grpId="0" animBg="1"/>
      <p:bldP spid="14349" grpId="0" animBg="1" autoUpdateAnimBg="0"/>
      <p:bldP spid="14350" grpId="0" animBg="1"/>
      <p:bldP spid="14351" grpId="0" animBg="1" autoUpdateAnimBg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0320703"/>
              </p:ext>
            </p:extLst>
          </p:nvPr>
        </p:nvGraphicFramePr>
        <p:xfrm>
          <a:off x="3446944" y="1412776"/>
          <a:ext cx="3501319" cy="53394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2" name="Bitmap" r:id="rId4" imgW="3723810" imgH="5676190" progId="Paint.Picture">
                  <p:embed/>
                </p:oleObj>
              </mc:Choice>
              <mc:Fallback>
                <p:oleObj name="Bitmap" r:id="rId4" imgW="3723810" imgH="5676190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46944" y="1412776"/>
                        <a:ext cx="3501319" cy="533940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0" name="AutoShape 6"/>
          <p:cNvSpPr>
            <a:spLocks noChangeArrowheads="1"/>
          </p:cNvSpPr>
          <p:nvPr/>
        </p:nvSpPr>
        <p:spPr bwMode="auto">
          <a:xfrm>
            <a:off x="6300192" y="6122988"/>
            <a:ext cx="609600" cy="228600"/>
          </a:xfrm>
          <a:prstGeom prst="leftArrow">
            <a:avLst>
              <a:gd name="adj1" fmla="val 50000"/>
              <a:gd name="adj2" fmla="val 6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6876256" y="6128469"/>
            <a:ext cx="14097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de-DE" altLang="de-DE" sz="2000" b="1" dirty="0">
                <a:latin typeface="Arial" charset="0"/>
              </a:rPr>
              <a:t> Schwelle </a:t>
            </a:r>
          </a:p>
        </p:txBody>
      </p:sp>
      <p:sp>
        <p:nvSpPr>
          <p:cNvPr id="11272" name="AutoShape 8"/>
          <p:cNvSpPr>
            <a:spLocks noChangeArrowheads="1"/>
          </p:cNvSpPr>
          <p:nvPr/>
        </p:nvSpPr>
        <p:spPr bwMode="auto">
          <a:xfrm>
            <a:off x="6108961" y="5726113"/>
            <a:ext cx="609600" cy="228600"/>
          </a:xfrm>
          <a:prstGeom prst="leftArrow">
            <a:avLst>
              <a:gd name="adj1" fmla="val 50000"/>
              <a:gd name="adj2" fmla="val 6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7020272" y="5624413"/>
            <a:ext cx="1117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de-DE" altLang="de-DE" sz="2000" b="1" dirty="0">
                <a:latin typeface="Arial" charset="0"/>
              </a:rPr>
              <a:t>Knagge</a:t>
            </a:r>
          </a:p>
        </p:txBody>
      </p:sp>
      <p:sp>
        <p:nvSpPr>
          <p:cNvPr id="11274" name="AutoShape 10"/>
          <p:cNvSpPr>
            <a:spLocks noChangeArrowheads="1"/>
          </p:cNvSpPr>
          <p:nvPr/>
        </p:nvSpPr>
        <p:spPr bwMode="auto">
          <a:xfrm>
            <a:off x="5258153" y="3208337"/>
            <a:ext cx="533400" cy="228600"/>
          </a:xfrm>
          <a:prstGeom prst="leftArrow">
            <a:avLst>
              <a:gd name="adj1" fmla="val 50000"/>
              <a:gd name="adj2" fmla="val 58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1277" name="Text Box 13"/>
          <p:cNvSpPr txBox="1">
            <a:spLocks noChangeArrowheads="1"/>
          </p:cNvSpPr>
          <p:nvPr/>
        </p:nvSpPr>
        <p:spPr bwMode="auto">
          <a:xfrm>
            <a:off x="5258153" y="2302842"/>
            <a:ext cx="1708150" cy="396875"/>
          </a:xfrm>
          <a:prstGeom prst="rect">
            <a:avLst/>
          </a:prstGeom>
          <a:solidFill>
            <a:schemeClr val="tx2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de-DE" altLang="de-DE" sz="2000" b="1" dirty="0">
                <a:solidFill>
                  <a:srgbClr val="FFFF00"/>
                </a:solidFill>
                <a:latin typeface="Arial" charset="0"/>
              </a:rPr>
              <a:t>Bauklammer</a:t>
            </a:r>
            <a:endParaRPr lang="de-DE" altLang="de-DE" dirty="0">
              <a:solidFill>
                <a:srgbClr val="FFFF00"/>
              </a:solidFill>
            </a:endParaRPr>
          </a:p>
        </p:txBody>
      </p:sp>
      <p:sp>
        <p:nvSpPr>
          <p:cNvPr id="11278" name="Oval 14"/>
          <p:cNvSpPr>
            <a:spLocks noChangeArrowheads="1"/>
          </p:cNvSpPr>
          <p:nvPr/>
        </p:nvSpPr>
        <p:spPr bwMode="auto">
          <a:xfrm>
            <a:off x="4776192" y="3930563"/>
            <a:ext cx="1828800" cy="6858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1280" name="AutoShape 16"/>
          <p:cNvSpPr>
            <a:spLocks noChangeArrowheads="1"/>
          </p:cNvSpPr>
          <p:nvPr/>
        </p:nvSpPr>
        <p:spPr bwMode="auto">
          <a:xfrm rot="16200000" flipH="1">
            <a:off x="5889747" y="4873343"/>
            <a:ext cx="381000" cy="1049490"/>
          </a:xfrm>
          <a:custGeom>
            <a:avLst/>
            <a:gdLst>
              <a:gd name="G0" fmla="+- 15126 0 0"/>
              <a:gd name="G1" fmla="+- 2912 0 0"/>
              <a:gd name="G2" fmla="+- 12158 0 2912"/>
              <a:gd name="G3" fmla="+- G2 0 2912"/>
              <a:gd name="G4" fmla="*/ G3 32768 32059"/>
              <a:gd name="G5" fmla="*/ G4 1 2"/>
              <a:gd name="G6" fmla="+- 21600 0 15126"/>
              <a:gd name="G7" fmla="*/ G6 2912 6079"/>
              <a:gd name="G8" fmla="+- G7 15126 0"/>
              <a:gd name="T0" fmla="*/ 15126 w 21600"/>
              <a:gd name="T1" fmla="*/ 0 h 21600"/>
              <a:gd name="T2" fmla="*/ 15126 w 21600"/>
              <a:gd name="T3" fmla="*/ 12158 h 21600"/>
              <a:gd name="T4" fmla="*/ 3237 w 21600"/>
              <a:gd name="T5" fmla="*/ 21600 h 21600"/>
              <a:gd name="T6" fmla="*/ 21600 w 21600"/>
              <a:gd name="T7" fmla="*/ 6079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G1 h 21600"/>
              <a:gd name="T14" fmla="*/ G8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1281" name="Text Box 17"/>
          <p:cNvSpPr txBox="1">
            <a:spLocks noChangeArrowheads="1"/>
          </p:cNvSpPr>
          <p:nvPr/>
        </p:nvSpPr>
        <p:spPr bwMode="auto">
          <a:xfrm>
            <a:off x="6948264" y="5048349"/>
            <a:ext cx="6492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de-DE" altLang="de-DE" sz="2000" b="1" dirty="0"/>
              <a:t>Keil</a:t>
            </a:r>
            <a:endParaRPr lang="de-DE" altLang="de-DE" dirty="0"/>
          </a:p>
        </p:txBody>
      </p:sp>
      <p:sp>
        <p:nvSpPr>
          <p:cNvPr id="11282" name="AutoShape 18"/>
          <p:cNvSpPr>
            <a:spLocks noChangeArrowheads="1"/>
          </p:cNvSpPr>
          <p:nvPr/>
        </p:nvSpPr>
        <p:spPr bwMode="auto">
          <a:xfrm rot="10800000">
            <a:off x="4877153" y="2348880"/>
            <a:ext cx="381000" cy="304800"/>
          </a:xfrm>
          <a:custGeom>
            <a:avLst/>
            <a:gdLst>
              <a:gd name="G0" fmla="+- 9257 0 0"/>
              <a:gd name="G1" fmla="+- 18514 0 0"/>
              <a:gd name="G2" fmla="+- 7200 0 0"/>
              <a:gd name="G3" fmla="*/ 9257 1 2"/>
              <a:gd name="G4" fmla="+- G3 10800 0"/>
              <a:gd name="G5" fmla="+- 21600 9257 18514"/>
              <a:gd name="G6" fmla="+- 18514 7200 0"/>
              <a:gd name="G7" fmla="*/ G6 1 2"/>
              <a:gd name="G8" fmla="*/ 18514 2 1"/>
              <a:gd name="G9" fmla="+- G8 0 21600"/>
              <a:gd name="G10" fmla="*/ 21600 G0 G1"/>
              <a:gd name="G11" fmla="*/ 21600 G4 G1"/>
              <a:gd name="G12" fmla="*/ 21600 G5 G1"/>
              <a:gd name="G13" fmla="*/ 21600 G7 G1"/>
              <a:gd name="G14" fmla="*/ 18514 1 2"/>
              <a:gd name="G15" fmla="+- G5 0 G4"/>
              <a:gd name="G16" fmla="+- G0 0 G4"/>
              <a:gd name="G17" fmla="*/ G2 G15 G16"/>
              <a:gd name="T0" fmla="*/ 15429 w 21600"/>
              <a:gd name="T1" fmla="*/ 0 h 21600"/>
              <a:gd name="T2" fmla="*/ 9257 w 21600"/>
              <a:gd name="T3" fmla="*/ 7200 h 21600"/>
              <a:gd name="T4" fmla="*/ 0 w 21600"/>
              <a:gd name="T5" fmla="*/ 18001 h 21600"/>
              <a:gd name="T6" fmla="*/ 9257 w 21600"/>
              <a:gd name="T7" fmla="*/ 21600 h 21600"/>
              <a:gd name="T8" fmla="*/ 18514 w 21600"/>
              <a:gd name="T9" fmla="*/ 15000 h 21600"/>
              <a:gd name="T10" fmla="*/ 21600 w 21600"/>
              <a:gd name="T11" fmla="*/ 7200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G12 h 21600"/>
              <a:gd name="T20" fmla="*/ G1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9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4" name="Foliennummernplatzhalter 3"/>
          <p:cNvSpPr>
            <a:spLocks noGrp="1"/>
          </p:cNvSpPr>
          <p:nvPr>
            <p:ph type="sldNum" sz="quarter" idx="10"/>
          </p:nvPr>
        </p:nvSpPr>
        <p:spPr>
          <a:xfrm>
            <a:off x="250825" y="6237288"/>
            <a:ext cx="1905000" cy="457200"/>
          </a:xfrm>
        </p:spPr>
        <p:txBody>
          <a:bodyPr/>
          <a:lstStyle/>
          <a:p>
            <a:fld id="{BF5B9B85-9F1A-4C99-B8AA-C5B9AC7A7732}" type="slidenum">
              <a:rPr lang="de-DE" altLang="de-DE"/>
              <a:pPr/>
              <a:t>66</a:t>
            </a:fld>
            <a:endParaRPr lang="de-DE" altLang="de-DE" dirty="0"/>
          </a:p>
        </p:txBody>
      </p:sp>
      <p:sp>
        <p:nvSpPr>
          <p:cNvPr id="15" name="Titel 1"/>
          <p:cNvSpPr txBox="1">
            <a:spLocks/>
          </p:cNvSpPr>
          <p:nvPr/>
        </p:nvSpPr>
        <p:spPr>
          <a:xfrm>
            <a:off x="250825" y="90872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dirty="0" smtClean="0"/>
              <a:t>Einsatzmittel:</a:t>
            </a:r>
            <a:endParaRPr lang="de-DE" sz="1800" kern="0" dirty="0"/>
          </a:p>
        </p:txBody>
      </p:sp>
      <p:sp>
        <p:nvSpPr>
          <p:cNvPr id="16" name="Text Box 13"/>
          <p:cNvSpPr txBox="1">
            <a:spLocks noChangeArrowheads="1"/>
          </p:cNvSpPr>
          <p:nvPr/>
        </p:nvSpPr>
        <p:spPr bwMode="auto">
          <a:xfrm>
            <a:off x="5926831" y="3122582"/>
            <a:ext cx="982961" cy="400110"/>
          </a:xfrm>
          <a:prstGeom prst="rect">
            <a:avLst/>
          </a:prstGeom>
          <a:solidFill>
            <a:schemeClr val="tx2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de-DE" altLang="de-DE" sz="2000" b="1" dirty="0" smtClean="0">
                <a:solidFill>
                  <a:srgbClr val="FFFF00"/>
                </a:solidFill>
                <a:latin typeface="Arial" charset="0"/>
              </a:rPr>
              <a:t>Strebe</a:t>
            </a:r>
            <a:endParaRPr lang="de-DE" altLang="de-DE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8551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112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112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2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7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 animBg="1"/>
      <p:bldP spid="11271" grpId="0" build="p" autoUpdateAnimBg="0"/>
      <p:bldP spid="11272" grpId="0" animBg="1"/>
      <p:bldP spid="11273" grpId="0" build="p" autoUpdateAnimBg="0"/>
      <p:bldP spid="11274" grpId="0" animBg="1"/>
      <p:bldP spid="11277" grpId="0" animBg="1" autoUpdateAnimBg="0"/>
      <p:bldP spid="11278" grpId="0" animBg="1"/>
      <p:bldP spid="11280" grpId="0" animBg="1"/>
      <p:bldP spid="11281" grpId="0" build="p" autoUpdateAnimBg="0"/>
      <p:bldP spid="11282" grpId="0" animBg="1"/>
      <p:bldP spid="16" grpId="0" animBg="1" autoUpdateAnimBg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93C16-0824-4C7A-B5C1-F8190C2535C5}" type="slidenum">
              <a:rPr lang="de-DE" altLang="de-DE"/>
              <a:pPr/>
              <a:t>67</a:t>
            </a:fld>
            <a:endParaRPr lang="de-DE" altLang="de-DE" dirty="0"/>
          </a:p>
        </p:txBody>
      </p:sp>
      <p:sp>
        <p:nvSpPr>
          <p:cNvPr id="104452" name="Text Box 4"/>
          <p:cNvSpPr txBox="1">
            <a:spLocks noChangeArrowheads="1"/>
          </p:cNvSpPr>
          <p:nvPr/>
        </p:nvSpPr>
        <p:spPr bwMode="auto">
          <a:xfrm>
            <a:off x="0" y="1308970"/>
            <a:ext cx="9144000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dirty="0">
                <a:latin typeface="+mn-lt"/>
              </a:rPr>
              <a:t>Tragkrafttabellen</a:t>
            </a:r>
          </a:p>
        </p:txBody>
      </p:sp>
      <p:pic>
        <p:nvPicPr>
          <p:cNvPr id="10445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913569"/>
            <a:ext cx="6487815" cy="4863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el 1"/>
          <p:cNvSpPr txBox="1">
            <a:spLocks/>
          </p:cNvSpPr>
          <p:nvPr/>
        </p:nvSpPr>
        <p:spPr>
          <a:xfrm>
            <a:off x="250825" y="90872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smtClean="0"/>
              <a:t>Einsatzmittel:</a:t>
            </a:r>
            <a:endParaRPr lang="de-DE" sz="1800" kern="0" dirty="0"/>
          </a:p>
        </p:txBody>
      </p:sp>
    </p:spTree>
    <p:extLst>
      <p:ext uri="{BB962C8B-B14F-4D97-AF65-F5344CB8AC3E}">
        <p14:creationId xmlns:p14="http://schemas.microsoft.com/office/powerpoint/2010/main" val="2551578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29CEB-57B9-402C-9F16-A189993303AD}" type="slidenum">
              <a:rPr lang="de-DE" altLang="de-DE"/>
              <a:pPr/>
              <a:t>68</a:t>
            </a:fld>
            <a:endParaRPr lang="de-DE" altLang="de-DE" dirty="0"/>
          </a:p>
        </p:txBody>
      </p:sp>
      <p:pic>
        <p:nvPicPr>
          <p:cNvPr id="1065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" y="1772816"/>
            <a:ext cx="8301037" cy="241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6502" name="Text Box 6"/>
          <p:cNvSpPr txBox="1">
            <a:spLocks noChangeArrowheads="1"/>
          </p:cNvSpPr>
          <p:nvPr/>
        </p:nvSpPr>
        <p:spPr bwMode="auto">
          <a:xfrm>
            <a:off x="0" y="1340768"/>
            <a:ext cx="9144000" cy="525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dirty="0">
                <a:latin typeface="+mn-lt"/>
              </a:rPr>
              <a:t>Beispiele für Tragfähigkeiten von Stahlrohrstütze</a:t>
            </a:r>
            <a:r>
              <a:rPr lang="de-DE" altLang="de-DE" sz="2800" dirty="0">
                <a:latin typeface="+mn-lt"/>
              </a:rPr>
              <a:t>n</a:t>
            </a:r>
          </a:p>
        </p:txBody>
      </p:sp>
      <p:pic>
        <p:nvPicPr>
          <p:cNvPr id="10650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5301208"/>
            <a:ext cx="5929313" cy="80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6504" name="Text Box 8"/>
          <p:cNvSpPr txBox="1">
            <a:spLocks noChangeArrowheads="1"/>
          </p:cNvSpPr>
          <p:nvPr/>
        </p:nvSpPr>
        <p:spPr bwMode="auto">
          <a:xfrm>
            <a:off x="0" y="4941168"/>
            <a:ext cx="9144000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dirty="0">
                <a:latin typeface="+mn-lt"/>
              </a:rPr>
              <a:t>Tragfähigkeit von Mauerwerk </a:t>
            </a:r>
          </a:p>
        </p:txBody>
      </p:sp>
      <p:sp>
        <p:nvSpPr>
          <p:cNvPr id="8" name="Titel 1"/>
          <p:cNvSpPr txBox="1">
            <a:spLocks/>
          </p:cNvSpPr>
          <p:nvPr/>
        </p:nvSpPr>
        <p:spPr>
          <a:xfrm>
            <a:off x="250825" y="90872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smtClean="0"/>
              <a:t>Einsatzmittel:</a:t>
            </a:r>
            <a:endParaRPr lang="de-DE" sz="1800" kern="0" dirty="0"/>
          </a:p>
        </p:txBody>
      </p:sp>
    </p:spTree>
    <p:extLst>
      <p:ext uri="{BB962C8B-B14F-4D97-AF65-F5344CB8AC3E}">
        <p14:creationId xmlns:p14="http://schemas.microsoft.com/office/powerpoint/2010/main" val="3950394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4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000CB6-18AB-4946-8D2C-C21F8BDDEBFE}" type="slidenum">
              <a:rPr lang="de-DE" altLang="de-DE"/>
              <a:pPr/>
              <a:t>69</a:t>
            </a:fld>
            <a:endParaRPr lang="de-DE" altLang="de-DE" dirty="0"/>
          </a:p>
        </p:txBody>
      </p:sp>
      <p:pic>
        <p:nvPicPr>
          <p:cNvPr id="70660" name="Picture 4" descr="select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809750"/>
            <a:ext cx="6192838" cy="49768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0" y="1308970"/>
            <a:ext cx="9144000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dirty="0">
                <a:latin typeface="+mn-lt"/>
              </a:rPr>
              <a:t>Personenortungssystem</a:t>
            </a:r>
          </a:p>
        </p:txBody>
      </p:sp>
      <p:sp>
        <p:nvSpPr>
          <p:cNvPr id="5" name="Titel 1"/>
          <p:cNvSpPr txBox="1">
            <a:spLocks/>
          </p:cNvSpPr>
          <p:nvPr/>
        </p:nvSpPr>
        <p:spPr>
          <a:xfrm>
            <a:off x="250825" y="90872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smtClean="0"/>
              <a:t>Einsatzmittel:</a:t>
            </a:r>
            <a:endParaRPr lang="de-DE" sz="1800" kern="0" dirty="0"/>
          </a:p>
        </p:txBody>
      </p:sp>
    </p:spTree>
    <p:extLst>
      <p:ext uri="{BB962C8B-B14F-4D97-AF65-F5344CB8AC3E}">
        <p14:creationId xmlns:p14="http://schemas.microsoft.com/office/powerpoint/2010/main" val="507351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944910"/>
            <a:ext cx="8637588" cy="323850"/>
          </a:xfrm>
        </p:spPr>
        <p:txBody>
          <a:bodyPr/>
          <a:lstStyle/>
          <a:p>
            <a:r>
              <a:rPr lang="de-DE" dirty="0" smtClean="0"/>
              <a:t>Gefahren:</a:t>
            </a:r>
            <a:endParaRPr lang="de-DE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3" t="8391" r="21879" b="4188"/>
          <a:stretch/>
        </p:blipFill>
        <p:spPr bwMode="auto">
          <a:xfrm>
            <a:off x="971600" y="1484784"/>
            <a:ext cx="6776847" cy="508627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Foliennummernplatzhalter 1"/>
          <p:cNvSpPr>
            <a:spLocks noGrp="1"/>
          </p:cNvSpPr>
          <p:nvPr>
            <p:ph type="sldNum" sz="quarter" idx="10"/>
          </p:nvPr>
        </p:nvSpPr>
        <p:spPr>
          <a:xfrm>
            <a:off x="250825" y="6237288"/>
            <a:ext cx="1905000" cy="457200"/>
          </a:xfrm>
        </p:spPr>
        <p:txBody>
          <a:bodyPr/>
          <a:lstStyle/>
          <a:p>
            <a:fld id="{F28EDD04-D4B0-4F7B-9783-B70056C13783}" type="slidenum">
              <a:rPr lang="de-DE" altLang="de-DE"/>
              <a:pPr/>
              <a:t>7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863081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000CB6-18AB-4946-8D2C-C21F8BDDEBFE}" type="slidenum">
              <a:rPr lang="de-DE" altLang="de-DE"/>
              <a:pPr/>
              <a:t>70</a:t>
            </a:fld>
            <a:endParaRPr lang="de-DE" altLang="de-DE" dirty="0"/>
          </a:p>
        </p:txBody>
      </p:sp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0" y="1308970"/>
            <a:ext cx="9144000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dirty="0" smtClean="0">
                <a:latin typeface="+mn-lt"/>
              </a:rPr>
              <a:t>Schaufeln</a:t>
            </a:r>
            <a:endParaRPr lang="de-DE" altLang="de-DE" dirty="0">
              <a:latin typeface="+mn-lt"/>
            </a:endParaRPr>
          </a:p>
        </p:txBody>
      </p:sp>
      <p:sp>
        <p:nvSpPr>
          <p:cNvPr id="5" name="Titel 1"/>
          <p:cNvSpPr txBox="1">
            <a:spLocks/>
          </p:cNvSpPr>
          <p:nvPr/>
        </p:nvSpPr>
        <p:spPr>
          <a:xfrm>
            <a:off x="250825" y="90872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smtClean="0"/>
              <a:t>Einsatzmittel:</a:t>
            </a:r>
            <a:endParaRPr lang="de-DE" sz="1800" kern="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600908"/>
            <a:ext cx="3459088" cy="345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503" y="2384884"/>
            <a:ext cx="3675112" cy="3675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14"/>
          <p:cNvSpPr txBox="1">
            <a:spLocks noChangeArrowheads="1"/>
          </p:cNvSpPr>
          <p:nvPr/>
        </p:nvSpPr>
        <p:spPr bwMode="auto">
          <a:xfrm>
            <a:off x="395536" y="2369295"/>
            <a:ext cx="3277123" cy="463226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dirty="0" smtClean="0">
                <a:latin typeface="+mn-lt"/>
              </a:rPr>
              <a:t>Sandschaufel</a:t>
            </a:r>
            <a:endParaRPr lang="de-DE" altLang="de-DE" dirty="0">
              <a:latin typeface="+mn-lt"/>
            </a:endParaRPr>
          </a:p>
        </p:txBody>
      </p:sp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5004048" y="5828383"/>
            <a:ext cx="3277123" cy="463226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dirty="0" smtClean="0">
                <a:latin typeface="+mn-lt"/>
              </a:rPr>
              <a:t>Stechschaufel</a:t>
            </a:r>
            <a:endParaRPr lang="de-DE" altLang="de-DE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8689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892CA5-2E9B-4660-8A80-3E19637852A9}" type="slidenum">
              <a:rPr lang="de-DE" altLang="de-DE"/>
              <a:pPr/>
              <a:t>71</a:t>
            </a:fld>
            <a:endParaRPr lang="de-DE" altLang="de-DE" dirty="0"/>
          </a:p>
        </p:txBody>
      </p:sp>
      <p:pic>
        <p:nvPicPr>
          <p:cNvPr id="84996" name="Picture 4" descr="050825_PK_KARLSR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770894"/>
            <a:ext cx="6624736" cy="4970474"/>
          </a:xfrm>
          <a:prstGeom prst="rect">
            <a:avLst/>
          </a:prstGeom>
          <a:noFill/>
          <a:ln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4997" name="Text Box 5"/>
          <p:cNvSpPr txBox="1">
            <a:spLocks noChangeArrowheads="1"/>
          </p:cNvSpPr>
          <p:nvPr/>
        </p:nvSpPr>
        <p:spPr bwMode="auto">
          <a:xfrm>
            <a:off x="0" y="1308970"/>
            <a:ext cx="9144000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dirty="0">
                <a:latin typeface="+mn-lt"/>
              </a:rPr>
              <a:t>Karlsruher Ringe</a:t>
            </a:r>
          </a:p>
        </p:txBody>
      </p:sp>
      <p:sp>
        <p:nvSpPr>
          <p:cNvPr id="5" name="Titel 1"/>
          <p:cNvSpPr txBox="1">
            <a:spLocks/>
          </p:cNvSpPr>
          <p:nvPr/>
        </p:nvSpPr>
        <p:spPr>
          <a:xfrm>
            <a:off x="250825" y="90872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smtClean="0"/>
              <a:t>Einsatzmittel:</a:t>
            </a:r>
            <a:endParaRPr lang="de-DE" sz="1800" kern="0" dirty="0"/>
          </a:p>
        </p:txBody>
      </p:sp>
    </p:spTree>
    <p:extLst>
      <p:ext uri="{BB962C8B-B14F-4D97-AF65-F5344CB8AC3E}">
        <p14:creationId xmlns:p14="http://schemas.microsoft.com/office/powerpoint/2010/main" val="1197127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1E75B6-4125-4A8E-B9D8-EE5EB42B9454}" type="slidenum">
              <a:rPr lang="de-DE" altLang="de-DE"/>
              <a:pPr/>
              <a:t>72</a:t>
            </a:fld>
            <a:endParaRPr lang="de-DE" altLang="de-DE" dirty="0"/>
          </a:p>
        </p:txBody>
      </p:sp>
      <p:pic>
        <p:nvPicPr>
          <p:cNvPr id="86021" name="Picture 5" descr="050825_PK_KARLSR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844824"/>
            <a:ext cx="6576144" cy="4815449"/>
          </a:xfrm>
          <a:prstGeom prst="rect">
            <a:avLst/>
          </a:prstGeom>
          <a:noFill/>
          <a:ln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el 1"/>
          <p:cNvSpPr txBox="1">
            <a:spLocks/>
          </p:cNvSpPr>
          <p:nvPr/>
        </p:nvSpPr>
        <p:spPr>
          <a:xfrm>
            <a:off x="250825" y="90872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smtClean="0"/>
              <a:t>Einsatzmittel:</a:t>
            </a:r>
            <a:endParaRPr lang="de-DE" sz="1800" kern="0" dirty="0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0" y="1308970"/>
            <a:ext cx="9144000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dirty="0">
                <a:latin typeface="+mn-lt"/>
              </a:rPr>
              <a:t>Karlsruher Ringe</a:t>
            </a:r>
          </a:p>
        </p:txBody>
      </p:sp>
    </p:spTree>
    <p:extLst>
      <p:ext uri="{BB962C8B-B14F-4D97-AF65-F5344CB8AC3E}">
        <p14:creationId xmlns:p14="http://schemas.microsoft.com/office/powerpoint/2010/main" val="2377640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0A0A0-4563-48EF-9279-14AFA9D34495}" type="slidenum">
              <a:rPr lang="de-DE" altLang="de-DE"/>
              <a:pPr/>
              <a:t>73</a:t>
            </a:fld>
            <a:endParaRPr lang="de-DE" altLang="de-DE" dirty="0"/>
          </a:p>
        </p:txBody>
      </p:sp>
      <p:pic>
        <p:nvPicPr>
          <p:cNvPr id="87045" name="Picture 5" descr="050825_PK_KARLSR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56"/>
          <a:stretch/>
        </p:blipFill>
        <p:spPr bwMode="auto">
          <a:xfrm>
            <a:off x="1619672" y="1878538"/>
            <a:ext cx="6214292" cy="4790822"/>
          </a:xfrm>
          <a:prstGeom prst="rect">
            <a:avLst/>
          </a:prstGeom>
          <a:noFill/>
          <a:ln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el 1"/>
          <p:cNvSpPr txBox="1">
            <a:spLocks/>
          </p:cNvSpPr>
          <p:nvPr/>
        </p:nvSpPr>
        <p:spPr>
          <a:xfrm>
            <a:off x="250825" y="90872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smtClean="0"/>
              <a:t>Einsatzmittel:</a:t>
            </a:r>
            <a:endParaRPr lang="de-DE" sz="1800" kern="0" dirty="0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0" y="1308970"/>
            <a:ext cx="9144000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dirty="0">
                <a:latin typeface="+mn-lt"/>
              </a:rPr>
              <a:t>Karlsruher Ringe</a:t>
            </a:r>
          </a:p>
        </p:txBody>
      </p:sp>
    </p:spTree>
    <p:extLst>
      <p:ext uri="{BB962C8B-B14F-4D97-AF65-F5344CB8AC3E}">
        <p14:creationId xmlns:p14="http://schemas.microsoft.com/office/powerpoint/2010/main" val="1549064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C35F6-F023-45E5-9BF6-2B04DED22463}" type="slidenum">
              <a:rPr lang="de-DE" altLang="de-DE"/>
              <a:pPr/>
              <a:t>74</a:t>
            </a:fld>
            <a:endParaRPr lang="de-DE" altLang="de-DE" dirty="0"/>
          </a:p>
        </p:txBody>
      </p:sp>
      <p:pic>
        <p:nvPicPr>
          <p:cNvPr id="98308" name="Picture 4" descr="05082_PK_verbau_system Böhmer_Großhanten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643" y="2204864"/>
            <a:ext cx="4355976" cy="2275426"/>
          </a:xfrm>
          <a:prstGeom prst="rect">
            <a:avLst/>
          </a:prstGeom>
          <a:noFill/>
          <a:ln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09" name="Picture 5" descr="050825_PK_Verbau_system Böhmer_Großhanten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588" y="2333990"/>
            <a:ext cx="4187825" cy="4292600"/>
          </a:xfrm>
          <a:prstGeom prst="rect">
            <a:avLst/>
          </a:prstGeom>
          <a:noFill/>
          <a:ln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el 1"/>
          <p:cNvSpPr txBox="1">
            <a:spLocks/>
          </p:cNvSpPr>
          <p:nvPr/>
        </p:nvSpPr>
        <p:spPr>
          <a:xfrm>
            <a:off x="250825" y="90872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smtClean="0"/>
              <a:t>Einsatzmittel:</a:t>
            </a:r>
            <a:endParaRPr lang="de-DE" sz="1800" kern="0" dirty="0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0" y="1308970"/>
            <a:ext cx="9144000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dirty="0" smtClean="0">
                <a:latin typeface="+mn-lt"/>
              </a:rPr>
              <a:t>Düsseldorfer-Verbau-System / Böhmer-</a:t>
            </a:r>
            <a:r>
              <a:rPr lang="de-DE" altLang="de-DE" dirty="0" err="1" smtClean="0">
                <a:latin typeface="+mn-lt"/>
              </a:rPr>
              <a:t>Großhanten</a:t>
            </a:r>
            <a:endParaRPr lang="de-DE" altLang="de-DE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4264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705B31-CEC8-4BE1-9E65-BA2CC2035167}" type="slidenum">
              <a:rPr lang="de-DE" altLang="de-DE"/>
              <a:pPr/>
              <a:t>75</a:t>
            </a:fld>
            <a:endParaRPr lang="de-DE" altLang="de-DE" dirty="0"/>
          </a:p>
        </p:txBody>
      </p:sp>
      <p:pic>
        <p:nvPicPr>
          <p:cNvPr id="99332" name="Picture 4" descr="Kasse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937157"/>
            <a:ext cx="7130182" cy="4733517"/>
          </a:xfrm>
          <a:prstGeom prst="rect">
            <a:avLst/>
          </a:prstGeom>
          <a:noFill/>
          <a:ln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el 1"/>
          <p:cNvSpPr txBox="1">
            <a:spLocks/>
          </p:cNvSpPr>
          <p:nvPr/>
        </p:nvSpPr>
        <p:spPr>
          <a:xfrm>
            <a:off x="250825" y="90872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smtClean="0"/>
              <a:t>Einsatzmittel:</a:t>
            </a:r>
            <a:endParaRPr lang="de-DE" sz="1800" kern="0" dirty="0"/>
          </a:p>
        </p:txBody>
      </p:sp>
    </p:spTree>
    <p:extLst>
      <p:ext uri="{BB962C8B-B14F-4D97-AF65-F5344CB8AC3E}">
        <p14:creationId xmlns:p14="http://schemas.microsoft.com/office/powerpoint/2010/main" val="2267861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E96A6D-F113-4FC5-919F-02C9E5270B25}" type="slidenum">
              <a:rPr lang="de-DE" altLang="de-DE"/>
              <a:pPr/>
              <a:t>76</a:t>
            </a:fld>
            <a:endParaRPr lang="de-DE" altLang="de-DE" dirty="0"/>
          </a:p>
        </p:txBody>
      </p:sp>
      <p:pic>
        <p:nvPicPr>
          <p:cNvPr id="100356" name="Picture 4" descr="Tonn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008890"/>
            <a:ext cx="6984776" cy="4623685"/>
          </a:xfrm>
          <a:prstGeom prst="rect">
            <a:avLst/>
          </a:prstGeom>
          <a:noFill/>
          <a:ln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el 1"/>
          <p:cNvSpPr txBox="1">
            <a:spLocks/>
          </p:cNvSpPr>
          <p:nvPr/>
        </p:nvSpPr>
        <p:spPr>
          <a:xfrm>
            <a:off x="250825" y="90872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smtClean="0"/>
              <a:t>Einsatzmittel:</a:t>
            </a:r>
            <a:endParaRPr lang="de-DE" sz="1800" kern="0" dirty="0"/>
          </a:p>
        </p:txBody>
      </p:sp>
    </p:spTree>
    <p:extLst>
      <p:ext uri="{BB962C8B-B14F-4D97-AF65-F5344CB8AC3E}">
        <p14:creationId xmlns:p14="http://schemas.microsoft.com/office/powerpoint/2010/main" val="842859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4B7011-436B-4685-9BE8-02A106413C8D}" type="slidenum">
              <a:rPr lang="de-DE" altLang="de-DE"/>
              <a:pPr/>
              <a:t>77</a:t>
            </a:fld>
            <a:endParaRPr lang="de-DE" altLang="de-DE" dirty="0"/>
          </a:p>
        </p:txBody>
      </p:sp>
      <p:pic>
        <p:nvPicPr>
          <p:cNvPr id="88069" name="Picture 5" descr="Verbauelemen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988840"/>
            <a:ext cx="4330160" cy="4696569"/>
          </a:xfrm>
          <a:prstGeom prst="rect">
            <a:avLst/>
          </a:prstGeom>
          <a:noFill/>
          <a:ln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el 1"/>
          <p:cNvSpPr txBox="1">
            <a:spLocks/>
          </p:cNvSpPr>
          <p:nvPr/>
        </p:nvSpPr>
        <p:spPr>
          <a:xfrm>
            <a:off x="250825" y="90872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smtClean="0"/>
              <a:t>Einsatzmittel:</a:t>
            </a:r>
            <a:endParaRPr lang="de-DE" sz="1800" kern="0" dirty="0"/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0" y="1308970"/>
            <a:ext cx="9144000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dirty="0" err="1" smtClean="0">
                <a:latin typeface="+mn-lt"/>
              </a:rPr>
              <a:t>Baugrubenverbau</a:t>
            </a:r>
            <a:endParaRPr lang="de-DE" altLang="de-DE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81689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4373863"/>
              </p:ext>
            </p:extLst>
          </p:nvPr>
        </p:nvGraphicFramePr>
        <p:xfrm>
          <a:off x="1835696" y="1945601"/>
          <a:ext cx="7056784" cy="47237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1" name="Bitmap" r:id="rId3" imgW="7609524" imgH="5095238" progId="Paint.Picture">
                  <p:embed/>
                </p:oleObj>
              </mc:Choice>
              <mc:Fallback>
                <p:oleObj name="Bitmap" r:id="rId3" imgW="7609524" imgH="5095238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696" y="1945601"/>
                        <a:ext cx="7056784" cy="4723759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chemeClr val="tx1"/>
                        </a:solidFill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0" y="1308970"/>
            <a:ext cx="9144000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dirty="0" err="1" smtClean="0">
                <a:latin typeface="+mn-lt"/>
              </a:rPr>
              <a:t>Baugrubenverbau</a:t>
            </a:r>
            <a:endParaRPr lang="de-DE" altLang="de-DE" dirty="0">
              <a:latin typeface="+mn-lt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>
          <a:xfrm>
            <a:off x="250825" y="6237288"/>
            <a:ext cx="1905000" cy="457200"/>
          </a:xfrm>
        </p:spPr>
        <p:txBody>
          <a:bodyPr/>
          <a:lstStyle/>
          <a:p>
            <a:fld id="{BF5B9B85-9F1A-4C99-B8AA-C5B9AC7A7732}" type="slidenum">
              <a:rPr lang="de-DE" altLang="de-DE"/>
              <a:pPr/>
              <a:t>78</a:t>
            </a:fld>
            <a:endParaRPr lang="de-DE" altLang="de-DE" dirty="0"/>
          </a:p>
        </p:txBody>
      </p:sp>
      <p:sp>
        <p:nvSpPr>
          <p:cNvPr id="5" name="Titel 1"/>
          <p:cNvSpPr txBox="1">
            <a:spLocks/>
          </p:cNvSpPr>
          <p:nvPr/>
        </p:nvSpPr>
        <p:spPr>
          <a:xfrm>
            <a:off x="250825" y="90872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dirty="0" smtClean="0"/>
              <a:t>Einsatzmittel:</a:t>
            </a:r>
            <a:endParaRPr lang="de-DE" sz="1800" kern="0" dirty="0"/>
          </a:p>
        </p:txBody>
      </p:sp>
    </p:spTree>
    <p:extLst>
      <p:ext uri="{BB962C8B-B14F-4D97-AF65-F5344CB8AC3E}">
        <p14:creationId xmlns:p14="http://schemas.microsoft.com/office/powerpoint/2010/main" val="772382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643429"/>
              </p:ext>
            </p:extLst>
          </p:nvPr>
        </p:nvGraphicFramePr>
        <p:xfrm>
          <a:off x="1466186" y="1844824"/>
          <a:ext cx="7426293" cy="48245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6" name="Bitmap" r:id="rId3" imgW="7609524" imgH="4944165" progId="Paint.Picture">
                  <p:embed/>
                </p:oleObj>
              </mc:Choice>
              <mc:Fallback>
                <p:oleObj name="Bitmap" r:id="rId3" imgW="7609524" imgH="4944165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6186" y="1844824"/>
                        <a:ext cx="7426293" cy="4824536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chemeClr val="tx1"/>
                        </a:solidFill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0" y="1308970"/>
            <a:ext cx="9144000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dirty="0" err="1" smtClean="0">
                <a:latin typeface="+mn-lt"/>
              </a:rPr>
              <a:t>Baugrubenverbau</a:t>
            </a:r>
            <a:endParaRPr lang="de-DE" altLang="de-DE" dirty="0">
              <a:latin typeface="+mn-lt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>
          <a:xfrm>
            <a:off x="250825" y="6237288"/>
            <a:ext cx="1905000" cy="457200"/>
          </a:xfrm>
        </p:spPr>
        <p:txBody>
          <a:bodyPr/>
          <a:lstStyle/>
          <a:p>
            <a:fld id="{BF5B9B85-9F1A-4C99-B8AA-C5B9AC7A7732}" type="slidenum">
              <a:rPr lang="de-DE" altLang="de-DE"/>
              <a:pPr/>
              <a:t>79</a:t>
            </a:fld>
            <a:endParaRPr lang="de-DE" altLang="de-DE" dirty="0"/>
          </a:p>
        </p:txBody>
      </p:sp>
      <p:sp>
        <p:nvSpPr>
          <p:cNvPr id="5" name="Titel 1"/>
          <p:cNvSpPr txBox="1">
            <a:spLocks/>
          </p:cNvSpPr>
          <p:nvPr/>
        </p:nvSpPr>
        <p:spPr>
          <a:xfrm>
            <a:off x="250825" y="90872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dirty="0" smtClean="0"/>
              <a:t>Einsatzmittel:</a:t>
            </a:r>
            <a:endParaRPr lang="de-DE" sz="1800" kern="0" dirty="0"/>
          </a:p>
        </p:txBody>
      </p:sp>
    </p:spTree>
    <p:extLst>
      <p:ext uri="{BB962C8B-B14F-4D97-AF65-F5344CB8AC3E}">
        <p14:creationId xmlns:p14="http://schemas.microsoft.com/office/powerpoint/2010/main" val="3478597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C51A6E-E563-406D-98E2-106460484C25}" type="slidenum">
              <a:rPr lang="de-DE" altLang="de-DE"/>
              <a:pPr/>
              <a:t>8</a:t>
            </a:fld>
            <a:endParaRPr lang="de-DE" alt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647056" y="1628800"/>
            <a:ext cx="849694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Verletzungen </a:t>
            </a:r>
            <a:r>
              <a:rPr lang="de-DE" dirty="0"/>
              <a:t>durch Trümmer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Verschüttung</a:t>
            </a:r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Einklemmen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Einschluss in </a:t>
            </a:r>
            <a:r>
              <a:rPr lang="de-DE" dirty="0" smtClean="0"/>
              <a:t>Hohlräumen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Sauerstoffmangel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Behinderung </a:t>
            </a:r>
            <a:r>
              <a:rPr lang="de-DE" dirty="0"/>
              <a:t>der Atmung durch Lasten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Ausströmen </a:t>
            </a:r>
            <a:r>
              <a:rPr lang="de-DE" dirty="0"/>
              <a:t>von Gas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Verbrennen </a:t>
            </a:r>
            <a:r>
              <a:rPr lang="de-DE" dirty="0"/>
              <a:t>durch sich ausbreitende Flammen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Ertrinken </a:t>
            </a:r>
            <a:r>
              <a:rPr lang="de-DE" dirty="0"/>
              <a:t>durch sich ansammelndes Wasser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(Wasserrohrbrüche</a:t>
            </a:r>
            <a:r>
              <a:rPr lang="de-DE" dirty="0"/>
              <a:t>, Löschwasser,...)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Stromschlag </a:t>
            </a:r>
            <a:r>
              <a:rPr lang="de-DE" dirty="0"/>
              <a:t>durch zerrissene </a:t>
            </a:r>
            <a:r>
              <a:rPr lang="de-DE" dirty="0" smtClean="0"/>
              <a:t>Elektrizitätsleitungen</a:t>
            </a:r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6" name="Titel 1"/>
          <p:cNvSpPr txBox="1">
            <a:spLocks/>
          </p:cNvSpPr>
          <p:nvPr/>
        </p:nvSpPr>
        <p:spPr>
          <a:xfrm>
            <a:off x="250825" y="90805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smtClean="0"/>
              <a:t>Gefahren:</a:t>
            </a:r>
            <a:endParaRPr lang="de-DE" sz="1800" kern="0" dirty="0"/>
          </a:p>
        </p:txBody>
      </p:sp>
    </p:spTree>
    <p:extLst>
      <p:ext uri="{BB962C8B-B14F-4D97-AF65-F5344CB8AC3E}">
        <p14:creationId xmlns:p14="http://schemas.microsoft.com/office/powerpoint/2010/main" val="701739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094" name="Group 6"/>
          <p:cNvGrpSpPr>
            <a:grpSpLocks/>
          </p:cNvGrpSpPr>
          <p:nvPr/>
        </p:nvGrpSpPr>
        <p:grpSpPr bwMode="auto">
          <a:xfrm>
            <a:off x="139575" y="1418437"/>
            <a:ext cx="8824913" cy="5322931"/>
            <a:chOff x="40" y="800"/>
            <a:chExt cx="5720" cy="3477"/>
          </a:xfrm>
        </p:grpSpPr>
        <p:pic>
          <p:nvPicPr>
            <p:cNvPr id="89092" name="Picture 4" descr="050825_PK_Senkrechter Verbau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" y="808"/>
              <a:ext cx="2950" cy="34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9093" name="Picture 5" descr="05082_PK_Waagerechter Verbau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5" y="800"/>
              <a:ext cx="2745" cy="34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" name="Titel 1"/>
          <p:cNvSpPr txBox="1">
            <a:spLocks/>
          </p:cNvSpPr>
          <p:nvPr/>
        </p:nvSpPr>
        <p:spPr>
          <a:xfrm>
            <a:off x="250825" y="90872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smtClean="0"/>
              <a:t>Einsatzmittel:</a:t>
            </a:r>
            <a:endParaRPr lang="de-DE" sz="1800" kern="0" dirty="0"/>
          </a:p>
        </p:txBody>
      </p:sp>
      <p:sp>
        <p:nvSpPr>
          <p:cNvPr id="5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69E86-E757-4D8B-8D24-AA8E93D8806D}" type="slidenum">
              <a:rPr lang="de-DE" altLang="de-DE"/>
              <a:pPr/>
              <a:t>80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553647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2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217140"/>
              </p:ext>
            </p:extLst>
          </p:nvPr>
        </p:nvGraphicFramePr>
        <p:xfrm>
          <a:off x="4644008" y="836712"/>
          <a:ext cx="3798888" cy="586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0" name="Bitmap" r:id="rId3" imgW="3677163" imgH="5676190" progId="Paint.Picture">
                  <p:embed/>
                </p:oleObj>
              </mc:Choice>
              <mc:Fallback>
                <p:oleObj name="Bitmap" r:id="rId3" imgW="3677163" imgH="5676190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4008" y="836712"/>
                        <a:ext cx="3798888" cy="5867400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chemeClr val="tx1"/>
                        </a:solidFill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0" y="1308970"/>
            <a:ext cx="9144000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dirty="0" smtClean="0">
                <a:latin typeface="+mn-lt"/>
              </a:rPr>
              <a:t>	Senkrechtabstützungen</a:t>
            </a:r>
            <a:endParaRPr lang="de-DE" altLang="de-DE" dirty="0">
              <a:latin typeface="+mn-lt"/>
            </a:endParaRPr>
          </a:p>
        </p:txBody>
      </p:sp>
      <p:sp>
        <p:nvSpPr>
          <p:cNvPr id="6" name="Foliennummernplatzhalter 3"/>
          <p:cNvSpPr>
            <a:spLocks noGrp="1"/>
          </p:cNvSpPr>
          <p:nvPr>
            <p:ph type="sldNum" sz="quarter" idx="10"/>
          </p:nvPr>
        </p:nvSpPr>
        <p:spPr>
          <a:xfrm>
            <a:off x="250825" y="6237288"/>
            <a:ext cx="1905000" cy="457200"/>
          </a:xfrm>
        </p:spPr>
        <p:txBody>
          <a:bodyPr/>
          <a:lstStyle/>
          <a:p>
            <a:fld id="{BF5B9B85-9F1A-4C99-B8AA-C5B9AC7A7732}" type="slidenum">
              <a:rPr lang="de-DE" altLang="de-DE"/>
              <a:pPr/>
              <a:t>81</a:t>
            </a:fld>
            <a:endParaRPr lang="de-DE" altLang="de-DE" dirty="0"/>
          </a:p>
        </p:txBody>
      </p:sp>
      <p:sp>
        <p:nvSpPr>
          <p:cNvPr id="7" name="Titel 1"/>
          <p:cNvSpPr txBox="1">
            <a:spLocks/>
          </p:cNvSpPr>
          <p:nvPr/>
        </p:nvSpPr>
        <p:spPr>
          <a:xfrm>
            <a:off x="250825" y="90872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dirty="0" smtClean="0"/>
              <a:t>Einsatzmittel:</a:t>
            </a:r>
            <a:endParaRPr lang="de-DE" sz="1800" kern="0" dirty="0"/>
          </a:p>
        </p:txBody>
      </p:sp>
    </p:spTree>
    <p:extLst>
      <p:ext uri="{BB962C8B-B14F-4D97-AF65-F5344CB8AC3E}">
        <p14:creationId xmlns:p14="http://schemas.microsoft.com/office/powerpoint/2010/main" val="1342366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1531794"/>
              </p:ext>
            </p:extLst>
          </p:nvPr>
        </p:nvGraphicFramePr>
        <p:xfrm>
          <a:off x="2051720" y="1916832"/>
          <a:ext cx="6480720" cy="46710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4" name="Bitmap" r:id="rId3" imgW="7609524" imgH="5076190" progId="Paint.Picture">
                  <p:embed/>
                </p:oleObj>
              </mc:Choice>
              <mc:Fallback>
                <p:oleObj name="Bitmap" r:id="rId3" imgW="7609524" imgH="5076190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720" y="1916832"/>
                        <a:ext cx="6480720" cy="4671045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chemeClr val="tx1"/>
                        </a:solidFill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0" y="1308970"/>
            <a:ext cx="9144000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dirty="0" smtClean="0">
                <a:latin typeface="+mn-lt"/>
              </a:rPr>
              <a:t>Senkrechtabstützungen</a:t>
            </a:r>
            <a:endParaRPr lang="de-DE" altLang="de-DE" dirty="0">
              <a:latin typeface="+mn-lt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>
          <a:xfrm>
            <a:off x="250825" y="6237288"/>
            <a:ext cx="1905000" cy="457200"/>
          </a:xfrm>
        </p:spPr>
        <p:txBody>
          <a:bodyPr/>
          <a:lstStyle/>
          <a:p>
            <a:fld id="{BF5B9B85-9F1A-4C99-B8AA-C5B9AC7A7732}" type="slidenum">
              <a:rPr lang="de-DE" altLang="de-DE"/>
              <a:pPr/>
              <a:t>82</a:t>
            </a:fld>
            <a:endParaRPr lang="de-DE" altLang="de-DE" dirty="0"/>
          </a:p>
        </p:txBody>
      </p:sp>
      <p:sp>
        <p:nvSpPr>
          <p:cNvPr id="5" name="Titel 1"/>
          <p:cNvSpPr txBox="1">
            <a:spLocks/>
          </p:cNvSpPr>
          <p:nvPr/>
        </p:nvSpPr>
        <p:spPr>
          <a:xfrm>
            <a:off x="250825" y="90872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dirty="0" smtClean="0"/>
              <a:t>Einsatzmittel:</a:t>
            </a:r>
            <a:endParaRPr lang="de-DE" sz="1800" kern="0" dirty="0"/>
          </a:p>
        </p:txBody>
      </p:sp>
    </p:spTree>
    <p:extLst>
      <p:ext uri="{BB962C8B-B14F-4D97-AF65-F5344CB8AC3E}">
        <p14:creationId xmlns:p14="http://schemas.microsoft.com/office/powerpoint/2010/main" val="3714915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3167751"/>
              </p:ext>
            </p:extLst>
          </p:nvPr>
        </p:nvGraphicFramePr>
        <p:xfrm>
          <a:off x="1475656" y="1844824"/>
          <a:ext cx="7345971" cy="48637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8" name="Bitmap" r:id="rId3" imgW="7609524" imgH="5038095" progId="Paint.Picture">
                  <p:embed/>
                </p:oleObj>
              </mc:Choice>
              <mc:Fallback>
                <p:oleObj name="Bitmap" r:id="rId3" imgW="7609524" imgH="5038095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5656" y="1844824"/>
                        <a:ext cx="7345971" cy="4863753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chemeClr val="tx1"/>
                        </a:solidFill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0" y="1308970"/>
            <a:ext cx="9144000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dirty="0" smtClean="0">
                <a:latin typeface="+mn-lt"/>
              </a:rPr>
              <a:t>Senkrechtabstützungen</a:t>
            </a:r>
            <a:endParaRPr lang="de-DE" altLang="de-DE" dirty="0">
              <a:latin typeface="+mn-lt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>
          <a:xfrm>
            <a:off x="250825" y="6237288"/>
            <a:ext cx="1905000" cy="457200"/>
          </a:xfrm>
        </p:spPr>
        <p:txBody>
          <a:bodyPr/>
          <a:lstStyle/>
          <a:p>
            <a:fld id="{BF5B9B85-9F1A-4C99-B8AA-C5B9AC7A7732}" type="slidenum">
              <a:rPr lang="de-DE" altLang="de-DE"/>
              <a:pPr/>
              <a:t>83</a:t>
            </a:fld>
            <a:endParaRPr lang="de-DE" altLang="de-DE" dirty="0"/>
          </a:p>
        </p:txBody>
      </p:sp>
      <p:sp>
        <p:nvSpPr>
          <p:cNvPr id="5" name="Titel 1"/>
          <p:cNvSpPr txBox="1">
            <a:spLocks/>
          </p:cNvSpPr>
          <p:nvPr/>
        </p:nvSpPr>
        <p:spPr>
          <a:xfrm>
            <a:off x="250825" y="90872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dirty="0" smtClean="0"/>
              <a:t>Einsatzmittel:</a:t>
            </a:r>
            <a:endParaRPr lang="de-DE" sz="1800" kern="0" dirty="0"/>
          </a:p>
        </p:txBody>
      </p:sp>
    </p:spTree>
    <p:extLst>
      <p:ext uri="{BB962C8B-B14F-4D97-AF65-F5344CB8AC3E}">
        <p14:creationId xmlns:p14="http://schemas.microsoft.com/office/powerpoint/2010/main" val="2027897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B9B85-9F1A-4C99-B8AA-C5B9AC7A7732}" type="slidenum">
              <a:rPr lang="de-DE" altLang="de-DE"/>
              <a:pPr/>
              <a:t>84</a:t>
            </a:fld>
            <a:endParaRPr lang="de-DE" altLang="de-DE" dirty="0"/>
          </a:p>
        </p:txBody>
      </p:sp>
      <p:sp>
        <p:nvSpPr>
          <p:cNvPr id="80900" name="Text Box 4"/>
          <p:cNvSpPr txBox="1">
            <a:spLocks noChangeArrowheads="1"/>
          </p:cNvSpPr>
          <p:nvPr/>
        </p:nvSpPr>
        <p:spPr bwMode="auto">
          <a:xfrm>
            <a:off x="755576" y="3753470"/>
            <a:ext cx="5724128" cy="2402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6000" dirty="0">
                <a:latin typeface="+mn-lt"/>
              </a:rPr>
              <a:t>Haben Sie </a:t>
            </a:r>
          </a:p>
          <a:p>
            <a:pPr>
              <a:spcBef>
                <a:spcPct val="50000"/>
              </a:spcBef>
            </a:pPr>
            <a:r>
              <a:rPr lang="de-DE" altLang="de-DE" sz="6000" dirty="0">
                <a:latin typeface="+mn-lt"/>
              </a:rPr>
              <a:t>noch Fragen?</a:t>
            </a:r>
          </a:p>
        </p:txBody>
      </p:sp>
      <p:pic>
        <p:nvPicPr>
          <p:cNvPr id="80901" name="Picture 5" descr="j0365243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988840"/>
            <a:ext cx="3097212" cy="3097212"/>
          </a:xfrm>
          <a:prstGeom prst="rect">
            <a:avLst/>
          </a:prstGeom>
          <a:noFill/>
          <a:ln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8896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0279241"/>
              </p:ext>
            </p:extLst>
          </p:nvPr>
        </p:nvGraphicFramePr>
        <p:xfrm>
          <a:off x="1101080" y="1563390"/>
          <a:ext cx="7791400" cy="49619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3" name="Bitmap" r:id="rId4" imgW="7609524" imgH="4847619" progId="Paint.Picture">
                  <p:embed/>
                </p:oleObj>
              </mc:Choice>
              <mc:Fallback>
                <p:oleObj name="Bitmap" r:id="rId4" imgW="7609524" imgH="4847619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1080" y="1563390"/>
                        <a:ext cx="7791400" cy="4961954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chemeClr val="tx1"/>
                        </a:solidFill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2555776" y="4941168"/>
            <a:ext cx="20780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de-DE" altLang="de-DE" b="1" dirty="0">
                <a:solidFill>
                  <a:srgbClr val="FFFF00"/>
                </a:solidFill>
                <a:latin typeface="Arial" charset="0"/>
              </a:rPr>
              <a:t>Tiefbauunfall</a:t>
            </a:r>
          </a:p>
        </p:txBody>
      </p:sp>
      <p:sp>
        <p:nvSpPr>
          <p:cNvPr id="5" name="Foliennummernplatzhalter 1"/>
          <p:cNvSpPr>
            <a:spLocks noGrp="1"/>
          </p:cNvSpPr>
          <p:nvPr>
            <p:ph type="sldNum" sz="quarter" idx="10"/>
          </p:nvPr>
        </p:nvSpPr>
        <p:spPr>
          <a:xfrm>
            <a:off x="250825" y="6237288"/>
            <a:ext cx="1905000" cy="457200"/>
          </a:xfrm>
        </p:spPr>
        <p:txBody>
          <a:bodyPr/>
          <a:lstStyle/>
          <a:p>
            <a:fld id="{750EA2C4-A557-420A-9337-0BCD6427FA02}" type="slidenum">
              <a:rPr lang="de-DE" altLang="de-DE"/>
              <a:pPr/>
              <a:t>9</a:t>
            </a:fld>
            <a:endParaRPr lang="de-DE" altLang="de-DE" dirty="0"/>
          </a:p>
        </p:txBody>
      </p:sp>
      <p:sp>
        <p:nvSpPr>
          <p:cNvPr id="6" name="Titel 1"/>
          <p:cNvSpPr txBox="1">
            <a:spLocks/>
          </p:cNvSpPr>
          <p:nvPr/>
        </p:nvSpPr>
        <p:spPr>
          <a:xfrm>
            <a:off x="250825" y="908050"/>
            <a:ext cx="8637588" cy="3238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de-DE" sz="1800" kern="0" dirty="0" smtClean="0"/>
              <a:t>Gefahren:</a:t>
            </a:r>
            <a:endParaRPr lang="de-DE" sz="1800" kern="0" dirty="0"/>
          </a:p>
        </p:txBody>
      </p:sp>
    </p:spTree>
    <p:extLst>
      <p:ext uri="{BB962C8B-B14F-4D97-AF65-F5344CB8AC3E}">
        <p14:creationId xmlns:p14="http://schemas.microsoft.com/office/powerpoint/2010/main" val="1362065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47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47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 build="p" autoUpdateAnimBg="0"/>
    </p:bldLst>
  </p:timing>
</p:sld>
</file>

<file path=ppt/theme/theme1.xml><?xml version="1.0" encoding="utf-8"?>
<a:theme xmlns:a="http://schemas.openxmlformats.org/drawingml/2006/main" name="NABK">
  <a:themeElements>
    <a:clrScheme name="NABK 8">
      <a:dk1>
        <a:srgbClr val="000000"/>
      </a:dk1>
      <a:lt1>
        <a:srgbClr val="FFFFFF"/>
      </a:lt1>
      <a:dk2>
        <a:srgbClr val="333399"/>
      </a:dk2>
      <a:lt2>
        <a:srgbClr val="808080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NAB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altLang="de-DE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altLang="de-DE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ABK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BK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BK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BK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BK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BK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BK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BK 8">
        <a:dk1>
          <a:srgbClr val="000000"/>
        </a:dk1>
        <a:lt1>
          <a:srgbClr val="FFFFFF"/>
        </a:lt1>
        <a:dk2>
          <a:srgbClr val="333399"/>
        </a:dk2>
        <a:lt2>
          <a:srgbClr val="808080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NABK</Template>
  <TotalTime>0</TotalTime>
  <Words>1210</Words>
  <Application>Microsoft Office PowerPoint</Application>
  <PresentationFormat>Bildschirmpräsentation (4:3)</PresentationFormat>
  <Paragraphs>486</Paragraphs>
  <Slides>84</Slides>
  <Notes>5</Notes>
  <HiddenSlides>15</HiddenSlides>
  <MMClips>0</MMClips>
  <ScaleCrop>false</ScaleCrop>
  <HeadingPairs>
    <vt:vector size="8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2</vt:i4>
      </vt:variant>
      <vt:variant>
        <vt:lpstr>Folientitel</vt:lpstr>
      </vt:variant>
      <vt:variant>
        <vt:i4>84</vt:i4>
      </vt:variant>
    </vt:vector>
  </HeadingPairs>
  <TitlesOfParts>
    <vt:vector size="90" baseType="lpstr">
      <vt:lpstr>Arial</vt:lpstr>
      <vt:lpstr>Arial Black</vt:lpstr>
      <vt:lpstr>Wingdings</vt:lpstr>
      <vt:lpstr>NABK</vt:lpstr>
      <vt:lpstr>Bitmap</vt:lpstr>
      <vt:lpstr>CorelDRAW</vt:lpstr>
      <vt:lpstr>PowerPoint-Präsentation</vt:lpstr>
      <vt:lpstr>Lernziel:</vt:lpstr>
      <vt:lpstr>PowerPoint-Präsentation</vt:lpstr>
      <vt:lpstr>PowerPoint-Präsentation</vt:lpstr>
      <vt:lpstr>PowerPoint-Präsentation</vt:lpstr>
      <vt:lpstr>PowerPoint-Präsentation</vt:lpstr>
      <vt:lpstr>Gefahren:</vt:lpstr>
      <vt:lpstr>PowerPoint-Präsentation</vt:lpstr>
      <vt:lpstr>PowerPoint-Präsentation</vt:lpstr>
      <vt:lpstr>PowerPoint-Präsentation</vt:lpstr>
      <vt:lpstr>Gefahren:</vt:lpstr>
      <vt:lpstr>Gefahren:</vt:lpstr>
      <vt:lpstr>Gefahren:</vt:lpstr>
      <vt:lpstr>Gefahren:</vt:lpstr>
      <vt:lpstr>Gefahren:</vt:lpstr>
      <vt:lpstr>Gefahren:</vt:lpstr>
      <vt:lpstr>Gefahren:</vt:lpstr>
      <vt:lpstr>PowerPoint-Präsentation</vt:lpstr>
      <vt:lpstr>PowerPoint-Präsentation</vt:lpstr>
      <vt:lpstr>Gefahren:</vt:lpstr>
      <vt:lpstr>Gefahren: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Gefahren:</vt:lpstr>
      <vt:lpstr>Gefahren:</vt:lpstr>
      <vt:lpstr>Gefahren:</vt:lpstr>
      <vt:lpstr>Gefahren:</vt:lpstr>
      <vt:lpstr>Gefahren:</vt:lpstr>
      <vt:lpstr>Gefahren: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Einsatzmaßnahmen:</vt:lpstr>
      <vt:lpstr>Einsatzmaßnahmen:</vt:lpstr>
      <vt:lpstr>Einsatzmaßnahmen:</vt:lpstr>
      <vt:lpstr>Einsatzmaßnahmen:</vt:lpstr>
      <vt:lpstr>PowerPoint-Präsentation</vt:lpstr>
      <vt:lpstr>PowerPoint-Präsentation</vt:lpstr>
      <vt:lpstr>PowerPoint-Präsentation</vt:lpstr>
      <vt:lpstr>Einsatzmaßnahmen:</vt:lpstr>
      <vt:lpstr>PowerPoint-Präsentation</vt:lpstr>
      <vt:lpstr>Einsatzmaßnahmen:</vt:lpstr>
      <vt:lpstr>Einsatzmaßnahmen:</vt:lpstr>
      <vt:lpstr>Einsatzmaßnahmen: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Schur, Carsten</dc:creator>
  <cp:lastModifiedBy>Busch, Horst (NLBK)</cp:lastModifiedBy>
  <cp:revision>45</cp:revision>
  <dcterms:created xsi:type="dcterms:W3CDTF">2014-05-14T08:11:57Z</dcterms:created>
  <dcterms:modified xsi:type="dcterms:W3CDTF">2021-03-29T12:56:40Z</dcterms:modified>
</cp:coreProperties>
</file>